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76" r:id="rId2"/>
    <p:sldId id="277" r:id="rId3"/>
    <p:sldId id="278" r:id="rId4"/>
    <p:sldId id="279"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7" r:id="rId59"/>
    <p:sldId id="315" r:id="rId60"/>
    <p:sldId id="316"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Lst>
  <p:sldSz cx="9144000" cy="6858000" type="screen4x3"/>
  <p:notesSz cx="6858000" cy="9144000"/>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gs" Target="tags/tag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image" Target="../media/image38.wmf"/><Relationship Id="rId7" Type="http://schemas.openxmlformats.org/officeDocument/2006/relationships/image" Target="../media/image41.wmf"/><Relationship Id="rId2" Type="http://schemas.openxmlformats.org/officeDocument/2006/relationships/image" Target="../media/image37.wmf"/><Relationship Id="rId1" Type="http://schemas.openxmlformats.org/officeDocument/2006/relationships/image" Target="../media/image36.wmf"/><Relationship Id="rId6" Type="http://schemas.openxmlformats.org/officeDocument/2006/relationships/image" Target="../media/image40.wmf"/><Relationship Id="rId5" Type="http://schemas.openxmlformats.org/officeDocument/2006/relationships/image" Target="../media/image23.wmf"/><Relationship Id="rId4"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23.wmf"/><Relationship Id="rId7" Type="http://schemas.openxmlformats.org/officeDocument/2006/relationships/image" Target="../media/image48.wmf"/><Relationship Id="rId12" Type="http://schemas.openxmlformats.org/officeDocument/2006/relationships/image" Target="../media/image42.wmf"/><Relationship Id="rId2" Type="http://schemas.openxmlformats.org/officeDocument/2006/relationships/image" Target="../media/image44.wmf"/><Relationship Id="rId1" Type="http://schemas.openxmlformats.org/officeDocument/2006/relationships/image" Target="../media/image43.wmf"/><Relationship Id="rId6" Type="http://schemas.openxmlformats.org/officeDocument/2006/relationships/image" Target="../media/image47.wmf"/><Relationship Id="rId11" Type="http://schemas.openxmlformats.org/officeDocument/2006/relationships/image" Target="../media/image41.wmf"/><Relationship Id="rId5" Type="http://schemas.openxmlformats.org/officeDocument/2006/relationships/image" Target="../media/image46.wmf"/><Relationship Id="rId10" Type="http://schemas.openxmlformats.org/officeDocument/2006/relationships/image" Target="../media/image40.wmf"/><Relationship Id="rId4" Type="http://schemas.openxmlformats.org/officeDocument/2006/relationships/image" Target="../media/image45.wmf"/><Relationship Id="rId9"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image" Target="../media/image41.wmf"/><Relationship Id="rId7" Type="http://schemas.openxmlformats.org/officeDocument/2006/relationships/image" Target="../media/image47.wmf"/><Relationship Id="rId12" Type="http://schemas.openxmlformats.org/officeDocument/2006/relationships/image" Target="../media/image52.wmf"/><Relationship Id="rId2" Type="http://schemas.openxmlformats.org/officeDocument/2006/relationships/image" Target="../media/image40.wmf"/><Relationship Id="rId1" Type="http://schemas.openxmlformats.org/officeDocument/2006/relationships/image" Target="../media/image23.wmf"/><Relationship Id="rId6" Type="http://schemas.openxmlformats.org/officeDocument/2006/relationships/image" Target="../media/image46.wmf"/><Relationship Id="rId11" Type="http://schemas.openxmlformats.org/officeDocument/2006/relationships/image" Target="../media/image49.wmf"/><Relationship Id="rId5" Type="http://schemas.openxmlformats.org/officeDocument/2006/relationships/image" Target="../media/image45.wmf"/><Relationship Id="rId10" Type="http://schemas.openxmlformats.org/officeDocument/2006/relationships/image" Target="../media/image44.wmf"/><Relationship Id="rId4" Type="http://schemas.openxmlformats.org/officeDocument/2006/relationships/image" Target="../media/image42.wmf"/><Relationship Id="rId9"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42.wmf"/><Relationship Id="rId13" Type="http://schemas.openxmlformats.org/officeDocument/2006/relationships/image" Target="../media/image58.wmf"/><Relationship Id="rId3" Type="http://schemas.openxmlformats.org/officeDocument/2006/relationships/image" Target="../media/image54.wmf"/><Relationship Id="rId7" Type="http://schemas.openxmlformats.org/officeDocument/2006/relationships/image" Target="../media/image41.wmf"/><Relationship Id="rId12" Type="http://schemas.openxmlformats.org/officeDocument/2006/relationships/image" Target="../media/image57.wmf"/><Relationship Id="rId2" Type="http://schemas.openxmlformats.org/officeDocument/2006/relationships/image" Target="../media/image53.wmf"/><Relationship Id="rId1" Type="http://schemas.openxmlformats.org/officeDocument/2006/relationships/image" Target="../media/image23.wmf"/><Relationship Id="rId6" Type="http://schemas.openxmlformats.org/officeDocument/2006/relationships/image" Target="../media/image40.wmf"/><Relationship Id="rId11" Type="http://schemas.openxmlformats.org/officeDocument/2006/relationships/image" Target="../media/image47.wmf"/><Relationship Id="rId5" Type="http://schemas.openxmlformats.org/officeDocument/2006/relationships/image" Target="../media/image56.wmf"/><Relationship Id="rId10" Type="http://schemas.openxmlformats.org/officeDocument/2006/relationships/image" Target="../media/image46.wmf"/><Relationship Id="rId4" Type="http://schemas.openxmlformats.org/officeDocument/2006/relationships/image" Target="../media/image55.wmf"/><Relationship Id="rId9"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F6EE67-FF40-43D0-AB25-149EE8A3E574}" type="datetimeFigureOut">
              <a:rPr lang="en-US" smtClean="0"/>
              <a:pPr/>
              <a:t>11/29/2010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D06CBA-6F36-4E6B-9E4D-A49819904540}" type="slidenum">
              <a:rPr lang="en-US" smtClean="0"/>
              <a:pPr/>
              <a:t>‹#›</a:t>
            </a:fld>
            <a:endParaRPr lang="en-US"/>
          </a:p>
        </p:txBody>
      </p:sp>
    </p:spTree>
    <p:extLst>
      <p:ext uri="{BB962C8B-B14F-4D97-AF65-F5344CB8AC3E}">
        <p14:creationId xmlns:p14="http://schemas.microsoft.com/office/powerpoint/2010/main" xmlns="" val="824201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a:p>
        </p:txBody>
      </p:sp>
      <p:sp>
        <p:nvSpPr>
          <p:cNvPr id="4" name="Slide Number Placeholder 3"/>
          <p:cNvSpPr>
            <a:spLocks noGrp="1"/>
          </p:cNvSpPr>
          <p:nvPr>
            <p:ph type="sldNum" sz="quarter" idx="10"/>
          </p:nvPr>
        </p:nvSpPr>
        <p:spPr/>
        <p:txBody>
          <a:bodyPr/>
          <a:lstStyle/>
          <a:p>
            <a:fld id="{F901281F-FC79-4BF4-980A-3F503E89500F}"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t>
            </a:r>
            <a:r>
              <a:rPr lang="en-US" baseline="0" dirty="0" smtClean="0"/>
              <a:t> am going to talk about learning scene categories from photo streams by our </a:t>
            </a:r>
            <a:r>
              <a:rPr lang="en-US" baseline="0" dirty="0" err="1" smtClean="0"/>
              <a:t>labmate</a:t>
            </a:r>
            <a:r>
              <a:rPr lang="en-US" baseline="0" dirty="0" smtClean="0"/>
              <a:t> Barry </a:t>
            </a:r>
            <a:r>
              <a:rPr lang="en-US" baseline="0" dirty="0" err="1" smtClean="0"/>
              <a:t>Chai</a:t>
            </a:r>
            <a:endParaRPr lang="en-US" dirty="0"/>
          </a:p>
        </p:txBody>
      </p:sp>
      <p:sp>
        <p:nvSpPr>
          <p:cNvPr id="4" name="Slide Number Placeholder 3"/>
          <p:cNvSpPr>
            <a:spLocks noGrp="1"/>
          </p:cNvSpPr>
          <p:nvPr>
            <p:ph type="sldNum" sz="quarter" idx="10"/>
          </p:nvPr>
        </p:nvSpPr>
        <p:spPr/>
        <p:txBody>
          <a:bodyPr/>
          <a:lstStyle/>
          <a:p>
            <a:fld id="{E9112EE2-837A-4FAD-8002-5CBE0EA54773}" type="slidenum">
              <a:rPr lang="en-US" smtClean="0"/>
              <a:pPr/>
              <a:t>37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Photo streams from each user reflect their experience. For example, their experience at the beach could be quite diverse. However, some photos among the photo streams are canonical beach images and can be easily recognized as a beach scene. The goal of this paper is to learn scene categories from the diverse photo streams and discover the canonical photos for each scene.</a:t>
            </a:r>
          </a:p>
        </p:txBody>
      </p:sp>
      <p:sp>
        <p:nvSpPr>
          <p:cNvPr id="4" name="Slide Number Placeholder 3"/>
          <p:cNvSpPr>
            <a:spLocks noGrp="1"/>
          </p:cNvSpPr>
          <p:nvPr>
            <p:ph type="sldNum" sz="quarter" idx="10"/>
          </p:nvPr>
        </p:nvSpPr>
        <p:spPr/>
        <p:txBody>
          <a:bodyPr/>
          <a:lstStyle/>
          <a:p>
            <a:fld id="{E9112EE2-837A-4FAD-8002-5CBE0EA54773}" type="slidenum">
              <a:rPr lang="en-US" smtClean="0"/>
              <a:pPr/>
              <a:t>38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facing two big challenges for doing this. The user photos could be noisy.</a:t>
            </a:r>
            <a:r>
              <a:rPr lang="en-US" baseline="0" dirty="0" smtClean="0"/>
              <a:t> Many of them are not visually related to the scene class.</a:t>
            </a:r>
            <a:endParaRPr lang="en-US" dirty="0"/>
          </a:p>
        </p:txBody>
      </p:sp>
      <p:sp>
        <p:nvSpPr>
          <p:cNvPr id="4" name="Slide Number Placeholder 3"/>
          <p:cNvSpPr>
            <a:spLocks noGrp="1"/>
          </p:cNvSpPr>
          <p:nvPr>
            <p:ph type="sldNum" sz="quarter" idx="10"/>
          </p:nvPr>
        </p:nvSpPr>
        <p:spPr/>
        <p:txBody>
          <a:bodyPr/>
          <a:lstStyle/>
          <a:p>
            <a:fld id="{E9112EE2-837A-4FAD-8002-5CBE0EA54773}" type="slidenum">
              <a:rPr lang="en-US" smtClean="0"/>
              <a:pPr/>
              <a:t>39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project</a:t>
            </a:r>
            <a:r>
              <a:rPr lang="en-US" baseline="0" dirty="0" smtClean="0"/>
              <a:t> the GIST feature of each image to a 2 dim space by using PCA and fit the data with a 5 component </a:t>
            </a:r>
            <a:r>
              <a:rPr lang="en-US" baseline="0" dirty="0" err="1" smtClean="0"/>
              <a:t>gaussian</a:t>
            </a:r>
            <a:r>
              <a:rPr lang="en-US" baseline="0" dirty="0" smtClean="0"/>
              <a:t>, we can observe that there are multi-modality among the photo streams.</a:t>
            </a:r>
            <a:endParaRPr lang="en-US" dirty="0"/>
          </a:p>
        </p:txBody>
      </p:sp>
      <p:sp>
        <p:nvSpPr>
          <p:cNvPr id="4" name="Slide Number Placeholder 3"/>
          <p:cNvSpPr>
            <a:spLocks noGrp="1"/>
          </p:cNvSpPr>
          <p:nvPr>
            <p:ph type="sldNum" sz="quarter" idx="10"/>
          </p:nvPr>
        </p:nvSpPr>
        <p:spPr/>
        <p:txBody>
          <a:bodyPr/>
          <a:lstStyle/>
          <a:p>
            <a:fld id="{E9112EE2-837A-4FAD-8002-5CBE0EA54773}" type="slidenum">
              <a:rPr lang="en-US" smtClean="0"/>
              <a:pPr/>
              <a:t>40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a:t>
            </a:r>
            <a:r>
              <a:rPr lang="en-US" baseline="0" dirty="0" smtClean="0"/>
              <a:t> goal is to classify the photo streams. We use 800 training photo streams and 100 for test for each class. Here is some example classification result.</a:t>
            </a:r>
            <a:endParaRPr lang="en-US" dirty="0"/>
          </a:p>
        </p:txBody>
      </p:sp>
      <p:sp>
        <p:nvSpPr>
          <p:cNvPr id="4" name="Slide Number Placeholder 3"/>
          <p:cNvSpPr>
            <a:spLocks noGrp="1"/>
          </p:cNvSpPr>
          <p:nvPr>
            <p:ph type="sldNum" sz="quarter" idx="10"/>
          </p:nvPr>
        </p:nvSpPr>
        <p:spPr/>
        <p:txBody>
          <a:bodyPr/>
          <a:lstStyle/>
          <a:p>
            <a:fld id="{E9112EE2-837A-4FAD-8002-5CBE0EA54773}" type="slidenum">
              <a:rPr lang="en-US" smtClean="0"/>
              <a:pPr/>
              <a:t>41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show here</a:t>
            </a:r>
            <a:r>
              <a:rPr lang="en-US" baseline="0" dirty="0" smtClean="0"/>
              <a:t> discovered canonical image example for beach, city and mountain classes</a:t>
            </a:r>
            <a:endParaRPr lang="en-US" dirty="0"/>
          </a:p>
        </p:txBody>
      </p:sp>
      <p:sp>
        <p:nvSpPr>
          <p:cNvPr id="4" name="Slide Number Placeholder 3"/>
          <p:cNvSpPr>
            <a:spLocks noGrp="1"/>
          </p:cNvSpPr>
          <p:nvPr>
            <p:ph type="sldNum" sz="quarter" idx="10"/>
          </p:nvPr>
        </p:nvSpPr>
        <p:spPr/>
        <p:txBody>
          <a:bodyPr/>
          <a:lstStyle/>
          <a:p>
            <a:fld id="{E9112EE2-837A-4FAD-8002-5CBE0EA54773}" type="slidenum">
              <a:rPr lang="en-US" smtClean="0"/>
              <a:pPr/>
              <a:t>42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result is further compared to base lines such</a:t>
            </a:r>
            <a:r>
              <a:rPr lang="en-US" baseline="0" dirty="0" smtClean="0"/>
              <a:t> as logistic regression and multiple instance learning logistic regression for both classifying photo streams and individual images.</a:t>
            </a:r>
            <a:endParaRPr lang="en-US" dirty="0"/>
          </a:p>
        </p:txBody>
      </p:sp>
      <p:sp>
        <p:nvSpPr>
          <p:cNvPr id="4" name="Slide Number Placeholder 3"/>
          <p:cNvSpPr>
            <a:spLocks noGrp="1"/>
          </p:cNvSpPr>
          <p:nvPr>
            <p:ph type="sldNum" sz="quarter" idx="10"/>
          </p:nvPr>
        </p:nvSpPr>
        <p:spPr/>
        <p:txBody>
          <a:bodyPr/>
          <a:lstStyle/>
          <a:p>
            <a:fld id="{E9112EE2-837A-4FAD-8002-5CBE0EA54773}" type="slidenum">
              <a:rPr lang="en-US" smtClean="0"/>
              <a:pPr/>
              <a:t>43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Judging an image is a canonical image or not is subjective.</a:t>
            </a:r>
            <a:r>
              <a:rPr lang="en-US" baseline="0" dirty="0" smtClean="0"/>
              <a:t> We ask multiple users from the </a:t>
            </a:r>
            <a:r>
              <a:rPr lang="en-US" baseline="0" dirty="0" err="1" smtClean="0"/>
              <a:t>amazon</a:t>
            </a:r>
            <a:r>
              <a:rPr lang="en-US" baseline="0" dirty="0" smtClean="0"/>
              <a:t> mechanical </a:t>
            </a:r>
            <a:r>
              <a:rPr lang="en-US" baseline="0" dirty="0" err="1" smtClean="0"/>
              <a:t>turk</a:t>
            </a:r>
            <a:r>
              <a:rPr lang="en-US" baseline="0" dirty="0" smtClean="0"/>
              <a:t> service to label how canonical an image is for a scene class.  The users rate the automatically discovered canonical images from 1 to 5, with 5 representing the most canonical images. As we can see from the figure that images selected by our algorithm have higher average ratings than those selected by SVM. </a:t>
            </a:r>
            <a:r>
              <a:rPr lang="en-US" dirty="0" smtClean="0"/>
              <a:t> </a:t>
            </a:r>
            <a:endParaRPr lang="en-US" dirty="0"/>
          </a:p>
        </p:txBody>
      </p:sp>
      <p:sp>
        <p:nvSpPr>
          <p:cNvPr id="4" name="Slide Number Placeholder 3"/>
          <p:cNvSpPr>
            <a:spLocks noGrp="1"/>
          </p:cNvSpPr>
          <p:nvPr>
            <p:ph type="sldNum" sz="quarter" idx="10"/>
          </p:nvPr>
        </p:nvSpPr>
        <p:spPr/>
        <p:txBody>
          <a:bodyPr/>
          <a:lstStyle/>
          <a:p>
            <a:fld id="{E9112EE2-837A-4FAD-8002-5CBE0EA54773}" type="slidenum">
              <a:rPr lang="en-US" smtClean="0"/>
              <a:pPr/>
              <a:t>44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112EE2-837A-4FAD-8002-5CBE0EA54773}" type="slidenum">
              <a:rPr lang="en-US" smtClean="0"/>
              <a:pPr/>
              <a:t>45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Feature: classifier trained on binary splits of data</a:t>
            </a:r>
          </a:p>
          <a:p>
            <a:pPr lvl="1"/>
            <a:r>
              <a:rPr lang="en-US" b="1" dirty="0" smtClean="0">
                <a:solidFill>
                  <a:schemeClr val="accent6"/>
                </a:solidFill>
              </a:rPr>
              <a:t>Semantic attribute classifier</a:t>
            </a:r>
          </a:p>
          <a:p>
            <a:pPr lvl="2"/>
            <a:r>
              <a:rPr lang="en-US" dirty="0" smtClean="0"/>
              <a:t>Positive: objects that contain certain semantic property </a:t>
            </a:r>
          </a:p>
          <a:p>
            <a:pPr lvl="2"/>
            <a:r>
              <a:rPr lang="en-US" dirty="0" smtClean="0"/>
              <a:t>Negative: objects that don’t</a:t>
            </a:r>
          </a:p>
          <a:p>
            <a:pPr lvl="1"/>
            <a:r>
              <a:rPr lang="en-US" b="1" dirty="0" smtClean="0">
                <a:solidFill>
                  <a:schemeClr val="accent4"/>
                </a:solidFill>
              </a:rPr>
              <a:t>Random split attribute classifier</a:t>
            </a:r>
          </a:p>
          <a:p>
            <a:pPr lvl="2"/>
            <a:r>
              <a:rPr lang="en-US" dirty="0" smtClean="0"/>
              <a:t>Positive: random subset of object classes</a:t>
            </a:r>
          </a:p>
          <a:p>
            <a:pPr lvl="2"/>
            <a:r>
              <a:rPr lang="en-US" dirty="0" smtClean="0"/>
              <a:t>Negative: random disjoint subset of classes</a:t>
            </a:r>
          </a:p>
          <a:p>
            <a:r>
              <a:rPr lang="en-US" dirty="0" smtClean="0"/>
              <a:t>Many such classifiers trained</a:t>
            </a:r>
          </a:p>
          <a:p>
            <a:pPr lvl="1"/>
            <a:r>
              <a:rPr lang="en-US" dirty="0" smtClean="0"/>
              <a:t>Can be run on new images</a:t>
            </a:r>
          </a:p>
          <a:p>
            <a:r>
              <a:rPr lang="en-US" dirty="0" smtClean="0"/>
              <a:t>Classifier outputs used as features for higher-level tasks</a:t>
            </a:r>
          </a:p>
          <a:p>
            <a:pPr lvl="2"/>
            <a:r>
              <a:rPr lang="en-US" dirty="0" smtClean="0"/>
              <a:t>Zero-shot learning, one-shot learning, classification, etc.</a:t>
            </a:r>
          </a:p>
          <a:p>
            <a:r>
              <a:rPr lang="en-US" i="0" dirty="0" smtClean="0"/>
              <a:t>Correlated splits, e.g., on</a:t>
            </a:r>
            <a:r>
              <a:rPr lang="en-US" i="0" baseline="0" dirty="0" smtClean="0"/>
              <a:t> PASCAL VOC classes, “head/nose/eyes” highly correlated since always occur together unless occluded</a:t>
            </a:r>
            <a:endParaRPr lang="en-US" i="0" dirty="0"/>
          </a:p>
        </p:txBody>
      </p:sp>
      <p:sp>
        <p:nvSpPr>
          <p:cNvPr id="4" name="Slide Number Placeholder 3"/>
          <p:cNvSpPr>
            <a:spLocks noGrp="1"/>
          </p:cNvSpPr>
          <p:nvPr>
            <p:ph type="sldNum" sz="quarter" idx="10"/>
          </p:nvPr>
        </p:nvSpPr>
        <p:spPr/>
        <p:txBody>
          <a:bodyPr/>
          <a:lstStyle/>
          <a:p>
            <a:fld id="{CA408ABD-E966-473E-B7E6-36D80E1814ED}" type="slidenum">
              <a:rPr lang="en-US" smtClean="0"/>
              <a:pPr/>
              <a:t>47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a:p>
        </p:txBody>
      </p:sp>
      <p:sp>
        <p:nvSpPr>
          <p:cNvPr id="4" name="Slide Number Placeholder 3"/>
          <p:cNvSpPr>
            <a:spLocks noGrp="1"/>
          </p:cNvSpPr>
          <p:nvPr>
            <p:ph type="sldNum" sz="quarter" idx="10"/>
          </p:nvPr>
        </p:nvSpPr>
        <p:spPr/>
        <p:txBody>
          <a:bodyPr/>
          <a:lstStyle/>
          <a:p>
            <a:fld id="{F901281F-FC79-4BF4-980A-3F503E89500F}"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X-axis</a:t>
            </a:r>
          </a:p>
          <a:p>
            <a:r>
              <a:rPr lang="en-US" dirty="0" smtClean="0"/>
              <a:t>Y-axis</a:t>
            </a:r>
          </a:p>
          <a:p>
            <a:r>
              <a:rPr lang="en-US" dirty="0" smtClean="0"/>
              <a:t>Base</a:t>
            </a:r>
            <a:r>
              <a:rPr lang="en-US" baseline="0" dirty="0" smtClean="0"/>
              <a:t> features</a:t>
            </a:r>
          </a:p>
          <a:p>
            <a:r>
              <a:rPr lang="en-US" baseline="0" dirty="0" smtClean="0"/>
              <a:t>Semantic (at 10, at 20, at 64)</a:t>
            </a:r>
          </a:p>
          <a:p>
            <a:r>
              <a:rPr lang="en-US" baseline="0" dirty="0" smtClean="0"/>
              <a:t>Random partial splits (</a:t>
            </a:r>
            <a:r>
              <a:rPr lang="en-US" baseline="0" dirty="0" err="1" smtClean="0"/>
              <a:t>Farhadi</a:t>
            </a:r>
            <a:r>
              <a:rPr lang="en-US" baseline="0" dirty="0" smtClean="0"/>
              <a:t> combined them with semantic; </a:t>
            </a:r>
            <a:r>
              <a:rPr lang="en-US" baseline="0" dirty="0" err="1" smtClean="0"/>
              <a:t>Farhadi</a:t>
            </a:r>
            <a:r>
              <a:rPr lang="en-US" baseline="0" dirty="0" smtClean="0"/>
              <a:t> also selected most discriminative)</a:t>
            </a:r>
          </a:p>
          <a:p>
            <a:r>
              <a:rPr lang="en-US" baseline="0" dirty="0" smtClean="0"/>
              <a:t>Random splits</a:t>
            </a:r>
            <a:endParaRPr lang="en-US" dirty="0" smtClean="0"/>
          </a:p>
        </p:txBody>
      </p:sp>
      <p:sp>
        <p:nvSpPr>
          <p:cNvPr id="4" name="Slide Number Placeholder 3"/>
          <p:cNvSpPr>
            <a:spLocks noGrp="1"/>
          </p:cNvSpPr>
          <p:nvPr>
            <p:ph type="sldNum" sz="quarter" idx="10"/>
          </p:nvPr>
        </p:nvSpPr>
        <p:spPr/>
        <p:txBody>
          <a:bodyPr/>
          <a:lstStyle/>
          <a:p>
            <a:fld id="{CA408ABD-E966-473E-B7E6-36D80E1814ED}" type="slidenum">
              <a:rPr lang="en-US" smtClean="0"/>
              <a:pPr/>
              <a:t>49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CDD929A4-3BAF-46F7-A7A9-157E8F48E2FA}" type="slidenum">
              <a:rPr lang="en-US" smtClean="0"/>
              <a:pPr/>
              <a:t>54</a:t>
            </a:fld>
            <a:endParaRPr lang="en-US"/>
          </a:p>
        </p:txBody>
      </p:sp>
    </p:spTree>
    <p:extLst>
      <p:ext uri="{BB962C8B-B14F-4D97-AF65-F5344CB8AC3E}">
        <p14:creationId xmlns:p14="http://schemas.microsoft.com/office/powerpoint/2010/main" xmlns="" val="3060642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486EE26-8BEE-4FA5-8ED3-1477664C1B2C}" type="slidenum">
              <a:rPr lang="en-US" smtClean="0"/>
              <a:pPr/>
              <a:t>58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Bull-fighting rodeo</a:t>
            </a:r>
            <a:endParaRPr lang="en-US" dirty="0"/>
          </a:p>
        </p:txBody>
      </p:sp>
      <p:sp>
        <p:nvSpPr>
          <p:cNvPr id="4" name="Slide Number Placeholder 3"/>
          <p:cNvSpPr>
            <a:spLocks noGrp="1"/>
          </p:cNvSpPr>
          <p:nvPr>
            <p:ph type="sldNum" sz="quarter" idx="10"/>
          </p:nvPr>
        </p:nvSpPr>
        <p:spPr/>
        <p:txBody>
          <a:bodyPr/>
          <a:lstStyle/>
          <a:p>
            <a:fld id="{3486EE26-8BEE-4FA5-8ED3-1477664C1B2C}" type="slidenum">
              <a:rPr lang="en-US" smtClean="0"/>
              <a:pPr/>
              <a:t>59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C25F0-9ACF-4BC8-AEC7-EBDE11DD5704}" type="slidenum">
              <a:rPr lang="en-US" smtClean="0"/>
              <a:pPr/>
              <a:t>60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C25F0-9ACF-4BC8-AEC7-EBDE11DD5704}" type="slidenum">
              <a:rPr lang="en-US" smtClean="0"/>
              <a:pPr/>
              <a:t>61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C25F0-9ACF-4BC8-AEC7-EBDE11DD5704}" type="slidenum">
              <a:rPr lang="en-US" smtClean="0"/>
              <a:pPr/>
              <a:t>62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C25F0-9ACF-4BC8-AEC7-EBDE11DD5704}" type="slidenum">
              <a:rPr lang="en-US" smtClean="0"/>
              <a:pPr/>
              <a:t>63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C25F0-9ACF-4BC8-AEC7-EBDE11DD5704}" type="slidenum">
              <a:rPr lang="en-US" smtClean="0"/>
              <a:pPr/>
              <a:t>64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C25F0-9ACF-4BC8-AEC7-EBDE11DD5704}" type="slidenum">
              <a:rPr lang="en-US" smtClean="0"/>
              <a:pPr/>
              <a:t>65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a:p>
        </p:txBody>
      </p:sp>
      <p:sp>
        <p:nvSpPr>
          <p:cNvPr id="4" name="Slide Number Placeholder 3"/>
          <p:cNvSpPr>
            <a:spLocks noGrp="1"/>
          </p:cNvSpPr>
          <p:nvPr>
            <p:ph type="sldNum" sz="quarter" idx="10"/>
          </p:nvPr>
        </p:nvSpPr>
        <p:spPr/>
        <p:txBody>
          <a:bodyPr/>
          <a:lstStyle/>
          <a:p>
            <a:fld id="{F901281F-FC79-4BF4-980A-3F503E89500F}"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C25F0-9ACF-4BC8-AEC7-EBDE11DD5704}" type="slidenum">
              <a:rPr lang="en-US" smtClean="0"/>
              <a:pPr/>
              <a:t>66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C25F0-9ACF-4BC8-AEC7-EBDE11DD5704}" type="slidenum">
              <a:rPr lang="en-US" smtClean="0"/>
              <a:pPr/>
              <a:t>67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C25F0-9ACF-4BC8-AEC7-EBDE11DD5704}" type="slidenum">
              <a:rPr lang="en-US" smtClean="0"/>
              <a:pPr/>
              <a:t>68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C25F0-9ACF-4BC8-AEC7-EBDE11DD5704}" type="slidenum">
              <a:rPr lang="en-US" smtClean="0"/>
              <a:pPr/>
              <a:t>69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C25F0-9ACF-4BC8-AEC7-EBDE11DD5704}" type="slidenum">
              <a:rPr lang="en-US" smtClean="0"/>
              <a:pPr/>
              <a:t>70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C25F0-9ACF-4BC8-AEC7-EBDE11DD5704}" type="slidenum">
              <a:rPr lang="en-US" smtClean="0"/>
              <a:pPr/>
              <a:t>71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C25F0-9ACF-4BC8-AEC7-EBDE11DD5704}" type="slidenum">
              <a:rPr lang="en-US" smtClean="0"/>
              <a:pPr/>
              <a:t>72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C25F0-9ACF-4BC8-AEC7-EBDE11DD5704}" type="slidenum">
              <a:rPr lang="en-US" smtClean="0"/>
              <a:pPr/>
              <a:t>73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C25F0-9ACF-4BC8-AEC7-EBDE11DD5704}" type="slidenum">
              <a:rPr lang="en-US" smtClean="0"/>
              <a:pPr/>
              <a:t>74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C25F0-9ACF-4BC8-AEC7-EBDE11DD5704}" type="slidenum">
              <a:rPr lang="en-US" smtClean="0"/>
              <a:pPr/>
              <a:t>75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a:p>
        </p:txBody>
      </p:sp>
      <p:sp>
        <p:nvSpPr>
          <p:cNvPr id="4" name="Slide Number Placeholder 3"/>
          <p:cNvSpPr>
            <a:spLocks noGrp="1"/>
          </p:cNvSpPr>
          <p:nvPr>
            <p:ph type="sldNum" sz="quarter" idx="10"/>
          </p:nvPr>
        </p:nvSpPr>
        <p:spPr/>
        <p:txBody>
          <a:bodyPr/>
          <a:lstStyle/>
          <a:p>
            <a:fld id="{F901281F-FC79-4BF4-980A-3F503E89500F}" type="slidenum">
              <a:rPr lang="zh-CN" altLang="en-US" smtClean="0"/>
              <a:pPr/>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C25F0-9ACF-4BC8-AEC7-EBDE11DD5704}" type="slidenum">
              <a:rPr lang="en-US" smtClean="0"/>
              <a:pPr/>
              <a:t>76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C25F0-9ACF-4BC8-AEC7-EBDE11DD5704}" type="slidenum">
              <a:rPr lang="en-US" smtClean="0"/>
              <a:pPr/>
              <a:t>77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C25F0-9ACF-4BC8-AEC7-EBDE11DD5704}" type="slidenum">
              <a:rPr lang="en-US" smtClean="0"/>
              <a:pPr/>
              <a:t>78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a:p>
        </p:txBody>
      </p:sp>
      <p:sp>
        <p:nvSpPr>
          <p:cNvPr id="4" name="Slide Number Placeholder 3"/>
          <p:cNvSpPr>
            <a:spLocks noGrp="1"/>
          </p:cNvSpPr>
          <p:nvPr>
            <p:ph type="sldNum" sz="quarter" idx="10"/>
          </p:nvPr>
        </p:nvSpPr>
        <p:spPr/>
        <p:txBody>
          <a:bodyPr/>
          <a:lstStyle/>
          <a:p>
            <a:fld id="{77DC25F0-9ACF-4BC8-AEC7-EBDE11DD5704}" type="slidenum">
              <a:rPr lang="en-US" smtClean="0"/>
              <a:pPr/>
              <a:t>79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59A65DB-9015-4E44-9002-D78A229A1BF8}"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59A65DB-9015-4E44-9002-D78A229A1BF8}"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59A65DB-9015-4E44-9002-D78A229A1BF8}"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59A65DB-9015-4E44-9002-D78A229A1BF8}" type="slidenum">
              <a:rPr lang="en-US" smtClean="0"/>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59A65DB-9015-4E44-9002-D78A229A1BF8}"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11/29/2010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11/29/2010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18" Type="http://schemas.openxmlformats.org/officeDocument/2006/relationships/image" Target="../media/image35.jpeg"/><Relationship Id="rId3" Type="http://schemas.openxmlformats.org/officeDocument/2006/relationships/notesSlide" Target="../notesSlides/notesSlide5.xml"/><Relationship Id="rId7" Type="http://schemas.openxmlformats.org/officeDocument/2006/relationships/image" Target="../media/image26.png"/><Relationship Id="rId12" Type="http://schemas.openxmlformats.org/officeDocument/2006/relationships/image" Target="../media/image31.jpeg"/><Relationship Id="rId17" Type="http://schemas.openxmlformats.org/officeDocument/2006/relationships/oleObject" Target="../embeddings/oleObject3.bin"/><Relationship Id="rId2" Type="http://schemas.openxmlformats.org/officeDocument/2006/relationships/slideLayout" Target="../slideLayouts/slideLayout2.xml"/><Relationship Id="rId16" Type="http://schemas.openxmlformats.org/officeDocument/2006/relationships/image" Target="../media/image34.jpe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30.png"/><Relationship Id="rId5" Type="http://schemas.openxmlformats.org/officeDocument/2006/relationships/image" Target="../media/image25.jpeg"/><Relationship Id="rId15" Type="http://schemas.openxmlformats.org/officeDocument/2006/relationships/oleObject" Target="../embeddings/oleObject2.bin"/><Relationship Id="rId10" Type="http://schemas.openxmlformats.org/officeDocument/2006/relationships/image" Target="../media/image29.jpeg"/><Relationship Id="rId19" Type="http://schemas.openxmlformats.org/officeDocument/2006/relationships/oleObject" Target="../embeddings/oleObject4.bin"/><Relationship Id="rId4" Type="http://schemas.openxmlformats.org/officeDocument/2006/relationships/image" Target="../media/image24.jpeg"/><Relationship Id="rId9" Type="http://schemas.openxmlformats.org/officeDocument/2006/relationships/image" Target="../media/image28.png"/><Relationship Id="rId1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oleObject" Target="../embeddings/oleObject13.bin"/><Relationship Id="rId3" Type="http://schemas.openxmlformats.org/officeDocument/2006/relationships/notesSlide" Target="../notesSlides/notesSlide6.xml"/><Relationship Id="rId7" Type="http://schemas.openxmlformats.org/officeDocument/2006/relationships/oleObject" Target="../embeddings/oleObject7.bin"/><Relationship Id="rId12"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oleObject" Target="../embeddings/oleObject11.bin"/><Relationship Id="rId5" Type="http://schemas.openxmlformats.org/officeDocument/2006/relationships/oleObject" Target="../embeddings/oleObject5.bin"/><Relationship Id="rId10" Type="http://schemas.openxmlformats.org/officeDocument/2006/relationships/oleObject" Target="../embeddings/oleObject10.bin"/><Relationship Id="rId4" Type="http://schemas.openxmlformats.org/officeDocument/2006/relationships/image" Target="../media/image24.jpeg"/><Relationship Id="rId9" Type="http://schemas.openxmlformats.org/officeDocument/2006/relationships/oleObject" Target="../embeddings/oleObject9.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oleObject" Target="../embeddings/oleObject22.bin"/><Relationship Id="rId3" Type="http://schemas.openxmlformats.org/officeDocument/2006/relationships/notesSlide" Target="../notesSlides/notesSlide7.xml"/><Relationship Id="rId7" Type="http://schemas.openxmlformats.org/officeDocument/2006/relationships/oleObject" Target="../embeddings/oleObject16.bin"/><Relationship Id="rId12" Type="http://schemas.openxmlformats.org/officeDocument/2006/relationships/oleObject" Target="../embeddings/oleObject21.bin"/><Relationship Id="rId17" Type="http://schemas.openxmlformats.org/officeDocument/2006/relationships/oleObject" Target="../embeddings/oleObject26.bin"/><Relationship Id="rId2" Type="http://schemas.openxmlformats.org/officeDocument/2006/relationships/slideLayout" Target="../slideLayouts/slideLayout2.xml"/><Relationship Id="rId16" Type="http://schemas.openxmlformats.org/officeDocument/2006/relationships/oleObject" Target="../embeddings/oleObject25.bin"/><Relationship Id="rId1" Type="http://schemas.openxmlformats.org/officeDocument/2006/relationships/vmlDrawing" Target="../drawings/vmlDrawing3.vml"/><Relationship Id="rId6" Type="http://schemas.openxmlformats.org/officeDocument/2006/relationships/oleObject" Target="../embeddings/oleObject15.bin"/><Relationship Id="rId11" Type="http://schemas.openxmlformats.org/officeDocument/2006/relationships/oleObject" Target="../embeddings/oleObject20.bin"/><Relationship Id="rId5" Type="http://schemas.openxmlformats.org/officeDocument/2006/relationships/oleObject" Target="../embeddings/oleObject14.bin"/><Relationship Id="rId15" Type="http://schemas.openxmlformats.org/officeDocument/2006/relationships/oleObject" Target="../embeddings/oleObject24.bin"/><Relationship Id="rId10" Type="http://schemas.openxmlformats.org/officeDocument/2006/relationships/oleObject" Target="../embeddings/oleObject19.bin"/><Relationship Id="rId4" Type="http://schemas.openxmlformats.org/officeDocument/2006/relationships/image" Target="../media/image24.jpeg"/><Relationship Id="rId9" Type="http://schemas.openxmlformats.org/officeDocument/2006/relationships/oleObject" Target="../embeddings/oleObject18.bin"/><Relationship Id="rId14" Type="http://schemas.openxmlformats.org/officeDocument/2006/relationships/oleObject" Target="../embeddings/oleObject23.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oleObject" Target="../embeddings/oleObject35.bin"/><Relationship Id="rId3" Type="http://schemas.openxmlformats.org/officeDocument/2006/relationships/notesSlide" Target="../notesSlides/notesSlide8.xml"/><Relationship Id="rId7" Type="http://schemas.openxmlformats.org/officeDocument/2006/relationships/oleObject" Target="../embeddings/oleObject29.bin"/><Relationship Id="rId12" Type="http://schemas.openxmlformats.org/officeDocument/2006/relationships/oleObject" Target="../embeddings/oleObject34.bin"/><Relationship Id="rId17" Type="http://schemas.openxmlformats.org/officeDocument/2006/relationships/oleObject" Target="../embeddings/oleObject39.bin"/><Relationship Id="rId2" Type="http://schemas.openxmlformats.org/officeDocument/2006/relationships/slideLayout" Target="../slideLayouts/slideLayout2.xml"/><Relationship Id="rId16" Type="http://schemas.openxmlformats.org/officeDocument/2006/relationships/oleObject" Target="../embeddings/oleObject38.bin"/><Relationship Id="rId1" Type="http://schemas.openxmlformats.org/officeDocument/2006/relationships/vmlDrawing" Target="../drawings/vmlDrawing4.vml"/><Relationship Id="rId6" Type="http://schemas.openxmlformats.org/officeDocument/2006/relationships/oleObject" Target="../embeddings/oleObject28.bin"/><Relationship Id="rId11" Type="http://schemas.openxmlformats.org/officeDocument/2006/relationships/oleObject" Target="../embeddings/oleObject33.bin"/><Relationship Id="rId5" Type="http://schemas.openxmlformats.org/officeDocument/2006/relationships/oleObject" Target="../embeddings/oleObject27.bin"/><Relationship Id="rId15" Type="http://schemas.openxmlformats.org/officeDocument/2006/relationships/oleObject" Target="../embeddings/oleObject37.bin"/><Relationship Id="rId10" Type="http://schemas.openxmlformats.org/officeDocument/2006/relationships/oleObject" Target="../embeddings/oleObject32.bin"/><Relationship Id="rId4" Type="http://schemas.openxmlformats.org/officeDocument/2006/relationships/image" Target="../media/image24.jpeg"/><Relationship Id="rId9" Type="http://schemas.openxmlformats.org/officeDocument/2006/relationships/oleObject" Target="../embeddings/oleObject31.bin"/><Relationship Id="rId14" Type="http://schemas.openxmlformats.org/officeDocument/2006/relationships/oleObject" Target="../embeddings/oleObject36.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3.bin"/><Relationship Id="rId13" Type="http://schemas.openxmlformats.org/officeDocument/2006/relationships/oleObject" Target="../embeddings/oleObject48.bin"/><Relationship Id="rId18" Type="http://schemas.openxmlformats.org/officeDocument/2006/relationships/oleObject" Target="../embeddings/oleObject53.bin"/><Relationship Id="rId3" Type="http://schemas.openxmlformats.org/officeDocument/2006/relationships/notesSlide" Target="../notesSlides/notesSlide9.xml"/><Relationship Id="rId7" Type="http://schemas.openxmlformats.org/officeDocument/2006/relationships/oleObject" Target="../embeddings/oleObject42.bin"/><Relationship Id="rId12" Type="http://schemas.openxmlformats.org/officeDocument/2006/relationships/oleObject" Target="../embeddings/oleObject47.bin"/><Relationship Id="rId17" Type="http://schemas.openxmlformats.org/officeDocument/2006/relationships/oleObject" Target="../embeddings/oleObject52.bin"/><Relationship Id="rId2" Type="http://schemas.openxmlformats.org/officeDocument/2006/relationships/slideLayout" Target="../slideLayouts/slideLayout2.xml"/><Relationship Id="rId16" Type="http://schemas.openxmlformats.org/officeDocument/2006/relationships/oleObject" Target="../embeddings/oleObject51.bin"/><Relationship Id="rId1" Type="http://schemas.openxmlformats.org/officeDocument/2006/relationships/vmlDrawing" Target="../drawings/vmlDrawing5.vml"/><Relationship Id="rId6" Type="http://schemas.openxmlformats.org/officeDocument/2006/relationships/oleObject" Target="../embeddings/oleObject41.bin"/><Relationship Id="rId11" Type="http://schemas.openxmlformats.org/officeDocument/2006/relationships/oleObject" Target="../embeddings/oleObject46.bin"/><Relationship Id="rId5" Type="http://schemas.openxmlformats.org/officeDocument/2006/relationships/oleObject" Target="../embeddings/oleObject40.bin"/><Relationship Id="rId15" Type="http://schemas.openxmlformats.org/officeDocument/2006/relationships/oleObject" Target="../embeddings/oleObject50.bin"/><Relationship Id="rId10" Type="http://schemas.openxmlformats.org/officeDocument/2006/relationships/oleObject" Target="../embeddings/oleObject45.bin"/><Relationship Id="rId4" Type="http://schemas.openxmlformats.org/officeDocument/2006/relationships/image" Target="../media/image24.jpeg"/><Relationship Id="rId9" Type="http://schemas.openxmlformats.org/officeDocument/2006/relationships/oleObject" Target="../embeddings/oleObject44.bin"/><Relationship Id="rId14" Type="http://schemas.openxmlformats.org/officeDocument/2006/relationships/oleObject" Target="../embeddings/oleObject49.bin"/></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92.jpe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01.gif"/><Relationship Id="rId5" Type="http://schemas.openxmlformats.org/officeDocument/2006/relationships/image" Target="../media/image100.png"/><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eg"/><Relationship Id="rId3" Type="http://schemas.openxmlformats.org/officeDocument/2006/relationships/image" Target="../media/image109.jpeg"/><Relationship Id="rId7" Type="http://schemas.openxmlformats.org/officeDocument/2006/relationships/image" Target="../media/image113.jpeg"/><Relationship Id="rId12" Type="http://schemas.openxmlformats.org/officeDocument/2006/relationships/image" Target="../media/image11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2.jpeg"/><Relationship Id="rId11" Type="http://schemas.openxmlformats.org/officeDocument/2006/relationships/image" Target="../media/image117.jpe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s>
</file>

<file path=ppt/slides/_rels/slide5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8.jpeg"/></Relationships>
</file>

<file path=ppt/slides/_rels/slide56.x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png"/><Relationship Id="rId9" Type="http://schemas.openxmlformats.org/officeDocument/2006/relationships/image" Target="../media/image129.jpeg"/></Relationships>
</file>

<file path=ppt/slides/_rels/slide59.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image" Target="../media/image140.jpeg"/><Relationship Id="rId3" Type="http://schemas.openxmlformats.org/officeDocument/2006/relationships/image" Target="../media/image130.jpeg"/><Relationship Id="rId7" Type="http://schemas.openxmlformats.org/officeDocument/2006/relationships/image" Target="../media/image134.jpeg"/><Relationship Id="rId12" Type="http://schemas.openxmlformats.org/officeDocument/2006/relationships/image" Target="../media/image139.jpeg"/><Relationship Id="rId17" Type="http://schemas.openxmlformats.org/officeDocument/2006/relationships/image" Target="../media/image144.jpeg"/><Relationship Id="rId2" Type="http://schemas.openxmlformats.org/officeDocument/2006/relationships/notesSlide" Target="../notesSlides/notesSlide23.xml"/><Relationship Id="rId16"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133.jpeg"/><Relationship Id="rId11" Type="http://schemas.openxmlformats.org/officeDocument/2006/relationships/image" Target="../media/image138.jpeg"/><Relationship Id="rId5" Type="http://schemas.openxmlformats.org/officeDocument/2006/relationships/image" Target="../media/image132.jpeg"/><Relationship Id="rId15" Type="http://schemas.openxmlformats.org/officeDocument/2006/relationships/image" Target="../media/image142.jpeg"/><Relationship Id="rId10" Type="http://schemas.openxmlformats.org/officeDocument/2006/relationships/image" Target="../media/image137.jpeg"/><Relationship Id="rId4" Type="http://schemas.openxmlformats.org/officeDocument/2006/relationships/image" Target="../media/image131.jpeg"/><Relationship Id="rId9" Type="http://schemas.openxmlformats.org/officeDocument/2006/relationships/image" Target="../media/image136.jpeg"/><Relationship Id="rId14" Type="http://schemas.openxmlformats.org/officeDocument/2006/relationships/image" Target="../media/image141.jpe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png"/><Relationship Id="rId4" Type="http://schemas.openxmlformats.org/officeDocument/2006/relationships/image" Target="../media/image146.jpeg"/></Relationships>
</file>

<file path=ppt/slides/_rels/slide6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15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8.jpe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62.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0.png"/><Relationship Id="rId7" Type="http://schemas.openxmlformats.org/officeDocument/2006/relationships/image" Target="../media/image15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 Id="rId9" Type="http://schemas.openxmlformats.org/officeDocument/2006/relationships/image" Target="../media/image163.png"/></Relationships>
</file>

<file path=ppt/slides/_rels/slide63.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50.png"/><Relationship Id="rId7" Type="http://schemas.openxmlformats.org/officeDocument/2006/relationships/image" Target="../media/image16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59.png"/><Relationship Id="rId10" Type="http://schemas.openxmlformats.org/officeDocument/2006/relationships/image" Target="../media/image167.png"/><Relationship Id="rId4" Type="http://schemas.openxmlformats.org/officeDocument/2006/relationships/image" Target="../media/image151.png"/><Relationship Id="rId9" Type="http://schemas.openxmlformats.org/officeDocument/2006/relationships/image" Target="../media/image16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12" Type="http://schemas.openxmlformats.org/officeDocument/2006/relationships/image" Target="../media/image15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71.jpeg"/><Relationship Id="rId11" Type="http://schemas.openxmlformats.org/officeDocument/2006/relationships/image" Target="../media/image154.png"/><Relationship Id="rId5" Type="http://schemas.openxmlformats.org/officeDocument/2006/relationships/image" Target="../media/image170.jpeg"/><Relationship Id="rId10" Type="http://schemas.openxmlformats.org/officeDocument/2006/relationships/image" Target="../media/image153.png"/><Relationship Id="rId4" Type="http://schemas.openxmlformats.org/officeDocument/2006/relationships/image" Target="../media/image169.jpeg"/><Relationship Id="rId9" Type="http://schemas.openxmlformats.org/officeDocument/2006/relationships/image" Target="../media/image15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png"/></Relationships>
</file>

<file path=ppt/slides/_rels/slide68.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5.png"/><Relationship Id="rId7" Type="http://schemas.openxmlformats.org/officeDocument/2006/relationships/image" Target="../media/image17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10" Type="http://schemas.openxmlformats.org/officeDocument/2006/relationships/image" Target="../media/image183.png"/><Relationship Id="rId4" Type="http://schemas.openxmlformats.org/officeDocument/2006/relationships/image" Target="../media/image174.png"/><Relationship Id="rId9" Type="http://schemas.openxmlformats.org/officeDocument/2006/relationships/image" Target="../media/image180.png"/></Relationships>
</file>

<file path=ppt/slides/_rels/slide69.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4.png"/><Relationship Id="rId7" Type="http://schemas.openxmlformats.org/officeDocument/2006/relationships/image" Target="../media/image185.png"/><Relationship Id="rId12" Type="http://schemas.openxmlformats.org/officeDocument/2006/relationships/image" Target="../media/image18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83.png"/><Relationship Id="rId11" Type="http://schemas.openxmlformats.org/officeDocument/2006/relationships/image" Target="../media/image179.png"/><Relationship Id="rId5" Type="http://schemas.openxmlformats.org/officeDocument/2006/relationships/image" Target="../media/image175.png"/><Relationship Id="rId10" Type="http://schemas.openxmlformats.org/officeDocument/2006/relationships/image" Target="../media/image178.png"/><Relationship Id="rId4" Type="http://schemas.openxmlformats.org/officeDocument/2006/relationships/image" Target="../media/image184.png"/><Relationship Id="rId9" Type="http://schemas.openxmlformats.org/officeDocument/2006/relationships/image" Target="../media/image17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4.png"/><Relationship Id="rId7" Type="http://schemas.openxmlformats.org/officeDocument/2006/relationships/image" Target="../media/image17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10" Type="http://schemas.openxmlformats.org/officeDocument/2006/relationships/image" Target="../media/image183.png"/><Relationship Id="rId4" Type="http://schemas.openxmlformats.org/officeDocument/2006/relationships/image" Target="../media/image184.png"/><Relationship Id="rId9" Type="http://schemas.openxmlformats.org/officeDocument/2006/relationships/image" Target="../media/image179.png"/></Relationships>
</file>

<file path=ppt/slides/_rels/slide71.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4.png"/><Relationship Id="rId7" Type="http://schemas.openxmlformats.org/officeDocument/2006/relationships/image" Target="../media/image17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76.png"/><Relationship Id="rId11" Type="http://schemas.openxmlformats.org/officeDocument/2006/relationships/image" Target="../media/image183.png"/><Relationship Id="rId5" Type="http://schemas.openxmlformats.org/officeDocument/2006/relationships/image" Target="../media/image175.png"/><Relationship Id="rId10" Type="http://schemas.openxmlformats.org/officeDocument/2006/relationships/image" Target="../media/image180.png"/><Relationship Id="rId4" Type="http://schemas.openxmlformats.org/officeDocument/2006/relationships/image" Target="../media/image186.png"/><Relationship Id="rId9" Type="http://schemas.openxmlformats.org/officeDocument/2006/relationships/image" Target="../media/image179.png"/></Relationships>
</file>

<file path=ppt/slides/_rels/slide7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74.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image" Target="../media/image192.jpeg"/><Relationship Id="rId7" Type="http://schemas.openxmlformats.org/officeDocument/2006/relationships/image" Target="../media/image196.jpeg"/><Relationship Id="rId12" Type="http://schemas.openxmlformats.org/officeDocument/2006/relationships/image" Target="../media/image201.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95.jpeg"/><Relationship Id="rId11" Type="http://schemas.openxmlformats.org/officeDocument/2006/relationships/image" Target="../media/image200.jpeg"/><Relationship Id="rId5" Type="http://schemas.openxmlformats.org/officeDocument/2006/relationships/image" Target="../media/image194.gif"/><Relationship Id="rId10" Type="http://schemas.openxmlformats.org/officeDocument/2006/relationships/image" Target="../media/image199.jpeg"/><Relationship Id="rId4" Type="http://schemas.openxmlformats.org/officeDocument/2006/relationships/image" Target="../media/image193.png"/><Relationship Id="rId9" Type="http://schemas.openxmlformats.org/officeDocument/2006/relationships/image" Target="../media/image198.jpeg"/></Relationships>
</file>

<file path=ppt/slides/_rels/slide75.xml.rels><?xml version="1.0" encoding="UTF-8" standalone="yes"?>
<Relationships xmlns="http://schemas.openxmlformats.org/package/2006/relationships"><Relationship Id="rId8" Type="http://schemas.openxmlformats.org/officeDocument/2006/relationships/image" Target="../media/image206.jpeg"/><Relationship Id="rId3" Type="http://schemas.openxmlformats.org/officeDocument/2006/relationships/image" Target="../media/image194.gif"/><Relationship Id="rId7" Type="http://schemas.openxmlformats.org/officeDocument/2006/relationships/image" Target="../media/image205.jpeg"/><Relationship Id="rId12" Type="http://schemas.openxmlformats.org/officeDocument/2006/relationships/image" Target="../media/image210.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04.jpeg"/><Relationship Id="rId11" Type="http://schemas.openxmlformats.org/officeDocument/2006/relationships/image" Target="../media/image209.jpeg"/><Relationship Id="rId5" Type="http://schemas.openxmlformats.org/officeDocument/2006/relationships/image" Target="../media/image203.jpeg"/><Relationship Id="rId10" Type="http://schemas.openxmlformats.org/officeDocument/2006/relationships/image" Target="../media/image208.jpeg"/><Relationship Id="rId4" Type="http://schemas.openxmlformats.org/officeDocument/2006/relationships/image" Target="../media/image202.png"/><Relationship Id="rId9" Type="http://schemas.openxmlformats.org/officeDocument/2006/relationships/image" Target="../media/image207.jpeg"/></Relationships>
</file>

<file path=ppt/slides/_rels/slide76.xml.rels><?xml version="1.0" encoding="UTF-8" standalone="yes"?>
<Relationships xmlns="http://schemas.openxmlformats.org/package/2006/relationships"><Relationship Id="rId8" Type="http://schemas.openxmlformats.org/officeDocument/2006/relationships/image" Target="../media/image216.jpeg"/><Relationship Id="rId3" Type="http://schemas.openxmlformats.org/officeDocument/2006/relationships/image" Target="../media/image211.png"/><Relationship Id="rId7" Type="http://schemas.openxmlformats.org/officeDocument/2006/relationships/image" Target="../media/image215.jpeg"/><Relationship Id="rId12" Type="http://schemas.openxmlformats.org/officeDocument/2006/relationships/image" Target="../media/image22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14.jpeg"/><Relationship Id="rId11" Type="http://schemas.openxmlformats.org/officeDocument/2006/relationships/image" Target="../media/image219.jpeg"/><Relationship Id="rId5" Type="http://schemas.openxmlformats.org/officeDocument/2006/relationships/image" Target="../media/image213.jpeg"/><Relationship Id="rId10" Type="http://schemas.openxmlformats.org/officeDocument/2006/relationships/image" Target="../media/image218.jpeg"/><Relationship Id="rId4" Type="http://schemas.openxmlformats.org/officeDocument/2006/relationships/image" Target="../media/image212.jpeg"/><Relationship Id="rId9" Type="http://schemas.openxmlformats.org/officeDocument/2006/relationships/image" Target="../media/image217.jpeg"/></Relationships>
</file>

<file path=ppt/slides/_rels/slide77.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image" Target="../media/image221.png"/><Relationship Id="rId7" Type="http://schemas.openxmlformats.org/officeDocument/2006/relationships/image" Target="../media/image225.jpeg"/><Relationship Id="rId12" Type="http://schemas.openxmlformats.org/officeDocument/2006/relationships/image" Target="../media/image23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24.jpeg"/><Relationship Id="rId11" Type="http://schemas.openxmlformats.org/officeDocument/2006/relationships/image" Target="../media/image229.jpeg"/><Relationship Id="rId5" Type="http://schemas.openxmlformats.org/officeDocument/2006/relationships/image" Target="../media/image223.jpeg"/><Relationship Id="rId10" Type="http://schemas.openxmlformats.org/officeDocument/2006/relationships/image" Target="../media/image228.jpeg"/><Relationship Id="rId4" Type="http://schemas.openxmlformats.org/officeDocument/2006/relationships/image" Target="../media/image222.jpeg"/><Relationship Id="rId9" Type="http://schemas.openxmlformats.org/officeDocument/2006/relationships/image" Target="../media/image227.jpeg"/></Relationships>
</file>

<file path=ppt/slides/_rels/slide78.xml.rels><?xml version="1.0" encoding="UTF-8" standalone="yes"?>
<Relationships xmlns="http://schemas.openxmlformats.org/package/2006/relationships"><Relationship Id="rId8" Type="http://schemas.openxmlformats.org/officeDocument/2006/relationships/image" Target="../media/image207.jpeg"/><Relationship Id="rId13" Type="http://schemas.openxmlformats.org/officeDocument/2006/relationships/image" Target="../media/image235.png"/><Relationship Id="rId3" Type="http://schemas.openxmlformats.org/officeDocument/2006/relationships/image" Target="../media/image231.png"/><Relationship Id="rId7" Type="http://schemas.openxmlformats.org/officeDocument/2006/relationships/image" Target="../media/image206.jpeg"/><Relationship Id="rId12" Type="http://schemas.openxmlformats.org/officeDocument/2006/relationships/image" Target="../media/image204.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05.jpeg"/><Relationship Id="rId11" Type="http://schemas.openxmlformats.org/officeDocument/2006/relationships/image" Target="../media/image203.jpeg"/><Relationship Id="rId5" Type="http://schemas.openxmlformats.org/officeDocument/2006/relationships/image" Target="../media/image233.jpeg"/><Relationship Id="rId10" Type="http://schemas.openxmlformats.org/officeDocument/2006/relationships/image" Target="../media/image234.jpeg"/><Relationship Id="rId4" Type="http://schemas.openxmlformats.org/officeDocument/2006/relationships/image" Target="../media/image232.jpeg"/><Relationship Id="rId9" Type="http://schemas.openxmlformats.org/officeDocument/2006/relationships/image" Target="../media/image208.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lum/>
          </a:blip>
          <a:srcRect l="25769" t="12500" r="27379" b="10417"/>
          <a:stretch>
            <a:fillRect/>
          </a:stretch>
        </p:blipFill>
        <p:spPr bwMode="auto">
          <a:xfrm>
            <a:off x="1295400" y="838200"/>
            <a:ext cx="6096000" cy="5638800"/>
          </a:xfrm>
          <a:prstGeom prst="rect">
            <a:avLst/>
          </a:prstGeom>
          <a:noFill/>
          <a:ln w="9525">
            <a:noFill/>
            <a:miter lim="800000"/>
            <a:headEnd/>
            <a:tailEnd/>
          </a:ln>
        </p:spPr>
      </p:pic>
      <p:sp>
        <p:nvSpPr>
          <p:cNvPr id="7" name="Rectangle 6"/>
          <p:cNvSpPr/>
          <p:nvPr/>
        </p:nvSpPr>
        <p:spPr>
          <a:xfrm>
            <a:off x="1295400" y="838200"/>
            <a:ext cx="6096000" cy="56388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Current 			</a:t>
            </a:r>
            <a:endParaRPr lang="en-US" dirty="0"/>
          </a:p>
        </p:txBody>
      </p:sp>
      <p:sp>
        <p:nvSpPr>
          <p:cNvPr id="3" name="Content Placeholder 2"/>
          <p:cNvSpPr>
            <a:spLocks noGrp="1"/>
          </p:cNvSpPr>
          <p:nvPr>
            <p:ph idx="1"/>
          </p:nvPr>
        </p:nvSpPr>
        <p:spPr>
          <a:xfrm>
            <a:off x="457200" y="1341437"/>
            <a:ext cx="8229600" cy="4525963"/>
          </a:xfrm>
        </p:spPr>
        <p:txBody>
          <a:bodyPr>
            <a:normAutofit/>
          </a:bodyPr>
          <a:lstStyle/>
          <a:p>
            <a:r>
              <a:rPr lang="en-US" dirty="0" smtClean="0"/>
              <a:t>Scale</a:t>
            </a:r>
          </a:p>
          <a:p>
            <a:pPr lvl="1"/>
            <a:r>
              <a:rPr lang="en-US" altLang="zh-CN" dirty="0" smtClean="0"/>
              <a:t>11,231,732</a:t>
            </a:r>
            <a:r>
              <a:rPr lang="zh-CN" altLang="en-US" dirty="0" smtClean="0"/>
              <a:t> </a:t>
            </a:r>
            <a:r>
              <a:rPr lang="en-US" dirty="0" smtClean="0"/>
              <a:t>images and </a:t>
            </a:r>
            <a:r>
              <a:rPr lang="en-US" altLang="zh-CN" dirty="0" smtClean="0"/>
              <a:t>15589</a:t>
            </a:r>
            <a:r>
              <a:rPr lang="zh-CN" altLang="en-US" dirty="0" smtClean="0"/>
              <a:t> </a:t>
            </a:r>
            <a:r>
              <a:rPr lang="en-US" dirty="0" err="1" smtClean="0"/>
              <a:t>synsets</a:t>
            </a:r>
            <a:endParaRPr lang="en-US" dirty="0" smtClean="0"/>
          </a:p>
          <a:p>
            <a:r>
              <a:rPr lang="en-US" dirty="0" smtClean="0"/>
              <a:t>Bounding boxes</a:t>
            </a:r>
          </a:p>
          <a:p>
            <a:pPr lvl="1"/>
            <a:r>
              <a:rPr lang="en-US" altLang="zh-CN" dirty="0" smtClean="0"/>
              <a:t>195,331</a:t>
            </a:r>
            <a:r>
              <a:rPr lang="zh-CN" altLang="en-US" dirty="0" smtClean="0"/>
              <a:t> </a:t>
            </a:r>
            <a:r>
              <a:rPr lang="en-US" dirty="0" smtClean="0"/>
              <a:t>images and</a:t>
            </a:r>
            <a:r>
              <a:rPr lang="zh-CN" altLang="en-US" dirty="0" smtClean="0"/>
              <a:t> </a:t>
            </a:r>
            <a:r>
              <a:rPr lang="en-US" altLang="zh-CN" dirty="0" smtClean="0"/>
              <a:t>1000</a:t>
            </a:r>
            <a:r>
              <a:rPr lang="zh-CN" altLang="en-US" dirty="0" smtClean="0"/>
              <a:t> </a:t>
            </a:r>
            <a:r>
              <a:rPr lang="en-US" altLang="zh-CN" dirty="0" err="1" smtClean="0"/>
              <a:t>synsets</a:t>
            </a:r>
            <a:endParaRPr lang="en-US" dirty="0" smtClean="0"/>
          </a:p>
          <a:p>
            <a:r>
              <a:rPr lang="en-US" dirty="0" smtClean="0"/>
              <a:t>Pre-computed features</a:t>
            </a:r>
          </a:p>
          <a:p>
            <a:pPr lvl="1"/>
            <a:r>
              <a:rPr lang="en-US" dirty="0" smtClean="0"/>
              <a:t>1.2 million Images and 1000 </a:t>
            </a:r>
            <a:r>
              <a:rPr lang="en-US" dirty="0" err="1" smtClean="0"/>
              <a:t>Synsets</a:t>
            </a:r>
            <a:endParaRPr lang="en-US" dirty="0" smtClean="0"/>
          </a:p>
          <a:p>
            <a:r>
              <a:rPr lang="en-US" dirty="0" smtClean="0"/>
              <a:t>Toolbox</a:t>
            </a:r>
          </a:p>
          <a:p>
            <a:pPr lvl="1"/>
            <a:endParaRPr lang="en-US" dirty="0" smtClean="0"/>
          </a:p>
        </p:txBody>
      </p:sp>
      <p:pic>
        <p:nvPicPr>
          <p:cNvPr id="4" name="Picture 2" descr="http://vision.stanford.edu/Images/imagenet_logo.png"/>
          <p:cNvPicPr>
            <a:picLocks noChangeAspect="1" noChangeArrowheads="1"/>
          </p:cNvPicPr>
          <p:nvPr/>
        </p:nvPicPr>
        <p:blipFill>
          <a:blip r:embed="rId4" cstate="print"/>
          <a:srcRect/>
          <a:stretch>
            <a:fillRect/>
          </a:stretch>
        </p:blipFill>
        <p:spPr bwMode="auto">
          <a:xfrm>
            <a:off x="4171950" y="533400"/>
            <a:ext cx="3371850" cy="6096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object.png"/>
          <p:cNvPicPr>
            <a:picLocks noChangeAspect="1"/>
          </p:cNvPicPr>
          <p:nvPr/>
        </p:nvPicPr>
        <p:blipFill>
          <a:blip r:embed="rId2" cstate="print"/>
          <a:stretch>
            <a:fillRect/>
          </a:stretch>
        </p:blipFill>
        <p:spPr>
          <a:xfrm>
            <a:off x="5334000" y="1901952"/>
            <a:ext cx="1981200" cy="3263576"/>
          </a:xfrm>
          <a:prstGeom prst="rect">
            <a:avLst/>
          </a:prstGeom>
        </p:spPr>
      </p:pic>
      <p:pic>
        <p:nvPicPr>
          <p:cNvPr id="6" name="Picture 5" descr="image15.png"/>
          <p:cNvPicPr>
            <a:picLocks noChangeAspect="1"/>
          </p:cNvPicPr>
          <p:nvPr/>
        </p:nvPicPr>
        <p:blipFill>
          <a:blip r:embed="rId3" cstate="print"/>
          <a:stretch>
            <a:fillRect/>
          </a:stretch>
        </p:blipFill>
        <p:spPr>
          <a:xfrm>
            <a:off x="1828800" y="1901952"/>
            <a:ext cx="1989106" cy="3276600"/>
          </a:xfrm>
          <a:prstGeom prst="rect">
            <a:avLst/>
          </a:prstGeom>
        </p:spPr>
      </p:pic>
      <p:sp>
        <p:nvSpPr>
          <p:cNvPr id="7" name="Rectangle 6"/>
          <p:cNvSpPr/>
          <p:nvPr/>
        </p:nvSpPr>
        <p:spPr>
          <a:xfrm>
            <a:off x="5334000" y="5422910"/>
            <a:ext cx="1981200" cy="954107"/>
          </a:xfrm>
          <a:prstGeom prst="rect">
            <a:avLst/>
          </a:prstGeom>
        </p:spPr>
        <p:txBody>
          <a:bodyPr wrap="square">
            <a:spAutoFit/>
          </a:bodyPr>
          <a:lstStyle/>
          <a:p>
            <a:pPr>
              <a:buFont typeface="Arial" pitchFamily="34" charset="0"/>
              <a:buChar char="•"/>
            </a:pPr>
            <a:r>
              <a:rPr lang="en-US" sz="1400" dirty="0" smtClean="0">
                <a:latin typeface="Arial" pitchFamily="34" charset="0"/>
                <a:cs typeface="Arial" pitchFamily="34" charset="0"/>
              </a:rPr>
              <a:t>  Viola &amp; Jones, 2001</a:t>
            </a:r>
          </a:p>
          <a:p>
            <a:pPr>
              <a:buFont typeface="Arial" pitchFamily="34" charset="0"/>
              <a:buChar char="•"/>
            </a:pP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Lampert</a:t>
            </a:r>
            <a:r>
              <a:rPr lang="en-US" sz="1400" dirty="0" smtClean="0">
                <a:latin typeface="Arial" pitchFamily="34" charset="0"/>
                <a:cs typeface="Arial" pitchFamily="34" charset="0"/>
              </a:rPr>
              <a:t> et al, 2008</a:t>
            </a:r>
          </a:p>
          <a:p>
            <a:pPr>
              <a:buFont typeface="Arial" pitchFamily="34" charset="0"/>
              <a:buChar char="•"/>
            </a:pP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Divvala</a:t>
            </a:r>
            <a:r>
              <a:rPr lang="en-US" sz="1400" dirty="0" smtClean="0">
                <a:latin typeface="Arial" pitchFamily="34" charset="0"/>
                <a:cs typeface="Arial" pitchFamily="34" charset="0"/>
              </a:rPr>
              <a:t> et al, 2009</a:t>
            </a:r>
          </a:p>
          <a:p>
            <a:pPr>
              <a:buFont typeface="Arial" pitchFamily="34" charset="0"/>
              <a:buChar char="•"/>
            </a:pP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Vedaldi</a:t>
            </a:r>
            <a:r>
              <a:rPr lang="en-US" sz="1400" dirty="0" smtClean="0">
                <a:latin typeface="Arial" pitchFamily="34" charset="0"/>
                <a:cs typeface="Arial" pitchFamily="34" charset="0"/>
              </a:rPr>
              <a:t> et al, 2009</a:t>
            </a:r>
          </a:p>
        </p:txBody>
      </p:sp>
      <p:sp>
        <p:nvSpPr>
          <p:cNvPr id="21" name="Rectangle 20"/>
          <p:cNvSpPr>
            <a:spLocks/>
          </p:cNvSpPr>
          <p:nvPr/>
        </p:nvSpPr>
        <p:spPr>
          <a:xfrm>
            <a:off x="5334000" y="609600"/>
            <a:ext cx="2895600" cy="533400"/>
          </a:xfrm>
          <a:prstGeom prst="rect">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752600" y="1828800"/>
            <a:ext cx="2133600" cy="3429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220968" y="1889760"/>
            <a:ext cx="152400" cy="152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object-1.png"/>
          <p:cNvPicPr>
            <a:picLocks noChangeAspect="1"/>
          </p:cNvPicPr>
          <p:nvPr/>
        </p:nvPicPr>
        <p:blipFill>
          <a:blip r:embed="rId4" cstate="print"/>
          <a:srcRect l="-49961" t="-49961" r="-49961" b="-49961"/>
          <a:stretch>
            <a:fillRect/>
          </a:stretch>
        </p:blipFill>
        <p:spPr>
          <a:xfrm>
            <a:off x="3352800" y="1752600"/>
            <a:ext cx="731520" cy="731520"/>
          </a:xfrm>
          <a:prstGeom prst="rect">
            <a:avLst/>
          </a:prstGeom>
        </p:spPr>
      </p:pic>
      <p:cxnSp>
        <p:nvCxnSpPr>
          <p:cNvPr id="15" name="Straight Arrow Connector 14"/>
          <p:cNvCxnSpPr/>
          <p:nvPr/>
        </p:nvCxnSpPr>
        <p:spPr>
          <a:xfrm flipV="1">
            <a:off x="3962400" y="1874520"/>
            <a:ext cx="2209800" cy="76200"/>
          </a:xfrm>
          <a:prstGeom prst="straightConnector1">
            <a:avLst/>
          </a:prstGeom>
          <a:ln w="15875">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962400" y="2026920"/>
            <a:ext cx="2209800" cy="228600"/>
          </a:xfrm>
          <a:prstGeom prst="straightConnector1">
            <a:avLst/>
          </a:prstGeom>
          <a:ln w="15875">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2356545"/>
            <a:ext cx="2362200" cy="646331"/>
          </a:xfrm>
          <a:prstGeom prst="rect">
            <a:avLst/>
          </a:prstGeom>
        </p:spPr>
        <p:txBody>
          <a:bodyPr wrap="square">
            <a:spAutoFit/>
          </a:bodyPr>
          <a:lstStyle/>
          <a:p>
            <a:pPr algn="ctr"/>
            <a:r>
              <a:rPr lang="en-US" dirty="0" smtClean="0">
                <a:latin typeface="Arial" pitchFamily="34" charset="0"/>
                <a:cs typeface="Arial" pitchFamily="34" charset="0"/>
              </a:rPr>
              <a:t>Small, low-resolution, partially occluded</a:t>
            </a:r>
          </a:p>
        </p:txBody>
      </p:sp>
      <p:pic>
        <p:nvPicPr>
          <p:cNvPr id="31" name="Picture 30" descr="object - Copy.png"/>
          <p:cNvPicPr>
            <a:picLocks noChangeAspect="1"/>
          </p:cNvPicPr>
          <p:nvPr/>
        </p:nvPicPr>
        <p:blipFill>
          <a:blip r:embed="rId5" cstate="print"/>
          <a:srcRect l="-36327" t="-36327" r="-36327" b="-36327"/>
          <a:stretch>
            <a:fillRect/>
          </a:stretch>
        </p:blipFill>
        <p:spPr>
          <a:xfrm>
            <a:off x="3459480" y="3728145"/>
            <a:ext cx="731520" cy="731520"/>
          </a:xfrm>
          <a:prstGeom prst="rect">
            <a:avLst/>
          </a:prstGeom>
        </p:spPr>
      </p:pic>
      <p:cxnSp>
        <p:nvCxnSpPr>
          <p:cNvPr id="32" name="Straight Arrow Connector 31"/>
          <p:cNvCxnSpPr/>
          <p:nvPr/>
        </p:nvCxnSpPr>
        <p:spPr>
          <a:xfrm>
            <a:off x="4114800" y="3931920"/>
            <a:ext cx="2971800" cy="76200"/>
          </a:xfrm>
          <a:prstGeom prst="straightConnector1">
            <a:avLst/>
          </a:prstGeom>
          <a:ln w="15875">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114800" y="4160520"/>
            <a:ext cx="2971800" cy="76200"/>
          </a:xfrm>
          <a:prstGeom prst="straightConnector1">
            <a:avLst/>
          </a:prstGeom>
          <a:ln w="15875">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667000" y="4337745"/>
            <a:ext cx="2286000" cy="646331"/>
          </a:xfrm>
          <a:prstGeom prst="rect">
            <a:avLst/>
          </a:prstGeom>
        </p:spPr>
        <p:txBody>
          <a:bodyPr wrap="square">
            <a:spAutoFit/>
          </a:bodyPr>
          <a:lstStyle/>
          <a:p>
            <a:pPr algn="ctr"/>
            <a:r>
              <a:rPr lang="en-US" dirty="0" smtClean="0">
                <a:latin typeface="Arial" pitchFamily="34" charset="0"/>
                <a:cs typeface="Arial" pitchFamily="34" charset="0"/>
              </a:rPr>
              <a:t>Image region similar to detection target</a:t>
            </a:r>
          </a:p>
        </p:txBody>
      </p:sp>
      <p:sp>
        <p:nvSpPr>
          <p:cNvPr id="48" name="Subtitle 2"/>
          <p:cNvSpPr txBox="1">
            <a:spLocks/>
          </p:cNvSpPr>
          <p:nvPr/>
        </p:nvSpPr>
        <p:spPr>
          <a:xfrm>
            <a:off x="609600" y="609600"/>
            <a:ext cx="7848600" cy="5334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cs typeface="Arial" pitchFamily="34" charset="0"/>
              </a:rPr>
              <a:t>Human pose estimation</a:t>
            </a:r>
            <a:r>
              <a:rPr lang="en-US" sz="2800" b="1" dirty="0" smtClean="0">
                <a:latin typeface="Arial" pitchFamily="34" charset="0"/>
                <a:cs typeface="Arial" pitchFamily="34" charset="0"/>
              </a:rPr>
              <a:t> &amp; Object detection</a:t>
            </a:r>
            <a:endParaRPr kumimoji="0" lang="en-US" sz="28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50" name="Slide Number Placeholder 49"/>
          <p:cNvSpPr>
            <a:spLocks noGrp="1"/>
          </p:cNvSpPr>
          <p:nvPr>
            <p:ph type="sldNum" sz="quarter" idx="12"/>
          </p:nvPr>
        </p:nvSpPr>
        <p:spPr/>
        <p:txBody>
          <a:bodyPr/>
          <a:lstStyle/>
          <a:p>
            <a:fld id="{E0BB3CA0-32E3-4CDE-8D18-1C80C234AB4A}" type="slidenum">
              <a:rPr lang="en-US" smtClean="0"/>
              <a:pPr/>
              <a:t>10</a:t>
            </a:fld>
            <a:endParaRPr lang="en-US" dirty="0"/>
          </a:p>
        </p:txBody>
      </p:sp>
      <p:sp>
        <p:nvSpPr>
          <p:cNvPr id="18" name="Rectangle 17"/>
          <p:cNvSpPr/>
          <p:nvPr/>
        </p:nvSpPr>
        <p:spPr>
          <a:xfrm>
            <a:off x="7391400" y="1828800"/>
            <a:ext cx="1524000" cy="1015663"/>
          </a:xfrm>
          <a:prstGeom prst="rect">
            <a:avLst/>
          </a:prstGeom>
        </p:spPr>
        <p:txBody>
          <a:bodyPr wrap="square">
            <a:spAutoFit/>
          </a:bodyPr>
          <a:lstStyle/>
          <a:p>
            <a:r>
              <a:rPr lang="en-US" sz="2000" dirty="0" smtClean="0">
                <a:latin typeface="Arial" pitchFamily="34" charset="0"/>
                <a:cs typeface="Arial" pitchFamily="34" charset="0"/>
              </a:rPr>
              <a:t>Object detection is challenging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object.png"/>
          <p:cNvPicPr>
            <a:picLocks noChangeAspect="1"/>
          </p:cNvPicPr>
          <p:nvPr/>
        </p:nvPicPr>
        <p:blipFill>
          <a:blip r:embed="rId2" cstate="print"/>
          <a:stretch>
            <a:fillRect/>
          </a:stretch>
        </p:blipFill>
        <p:spPr>
          <a:xfrm>
            <a:off x="5334000" y="1905000"/>
            <a:ext cx="1981200" cy="3263576"/>
          </a:xfrm>
          <a:prstGeom prst="rect">
            <a:avLst/>
          </a:prstGeom>
        </p:spPr>
      </p:pic>
      <p:pic>
        <p:nvPicPr>
          <p:cNvPr id="6" name="Picture 5" descr="image15.png"/>
          <p:cNvPicPr>
            <a:picLocks noChangeAspect="1"/>
          </p:cNvPicPr>
          <p:nvPr/>
        </p:nvPicPr>
        <p:blipFill>
          <a:blip r:embed="rId3" cstate="print"/>
          <a:stretch>
            <a:fillRect/>
          </a:stretch>
        </p:blipFill>
        <p:spPr>
          <a:xfrm>
            <a:off x="1828800" y="1905000"/>
            <a:ext cx="1989106" cy="3276600"/>
          </a:xfrm>
          <a:prstGeom prst="rect">
            <a:avLst/>
          </a:prstGeom>
        </p:spPr>
      </p:pic>
      <p:sp>
        <p:nvSpPr>
          <p:cNvPr id="21" name="Rectangle 20"/>
          <p:cNvSpPr>
            <a:spLocks/>
          </p:cNvSpPr>
          <p:nvPr/>
        </p:nvSpPr>
        <p:spPr>
          <a:xfrm>
            <a:off x="5334000" y="609600"/>
            <a:ext cx="2895600" cy="533400"/>
          </a:xfrm>
          <a:prstGeom prst="rect">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752600" y="1828800"/>
            <a:ext cx="2133600" cy="3429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8"/>
          <p:cNvGrpSpPr>
            <a:grpSpLocks noChangeAspect="1"/>
          </p:cNvGrpSpPr>
          <p:nvPr/>
        </p:nvGrpSpPr>
        <p:grpSpPr>
          <a:xfrm>
            <a:off x="6217920" y="1905000"/>
            <a:ext cx="182880" cy="182880"/>
            <a:chOff x="6327648" y="1645920"/>
            <a:chExt cx="246888" cy="246888"/>
          </a:xfrm>
        </p:grpSpPr>
        <p:sp>
          <p:nvSpPr>
            <p:cNvPr id="17" name="Rectangle 16"/>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7"/>
          <p:cNvGrpSpPr>
            <a:grpSpLocks noChangeAspect="1"/>
          </p:cNvGrpSpPr>
          <p:nvPr/>
        </p:nvGrpSpPr>
        <p:grpSpPr>
          <a:xfrm>
            <a:off x="5532120" y="2103120"/>
            <a:ext cx="182880" cy="182880"/>
            <a:chOff x="6327648" y="1645920"/>
            <a:chExt cx="246888" cy="246888"/>
          </a:xfrm>
        </p:grpSpPr>
        <p:sp>
          <p:nvSpPr>
            <p:cNvPr id="29" name="Rectangle 28"/>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3"/>
          <p:cNvGrpSpPr>
            <a:grpSpLocks noChangeAspect="1"/>
          </p:cNvGrpSpPr>
          <p:nvPr/>
        </p:nvGrpSpPr>
        <p:grpSpPr>
          <a:xfrm>
            <a:off x="6370320" y="2819400"/>
            <a:ext cx="182880" cy="182880"/>
            <a:chOff x="6327648" y="1645920"/>
            <a:chExt cx="246888" cy="246888"/>
          </a:xfrm>
        </p:grpSpPr>
        <p:sp>
          <p:nvSpPr>
            <p:cNvPr id="35" name="Rectangle 34"/>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36"/>
          <p:cNvGrpSpPr>
            <a:grpSpLocks noChangeAspect="1"/>
          </p:cNvGrpSpPr>
          <p:nvPr/>
        </p:nvGrpSpPr>
        <p:grpSpPr>
          <a:xfrm>
            <a:off x="7132320" y="2712720"/>
            <a:ext cx="182880" cy="182880"/>
            <a:chOff x="6327648" y="1645920"/>
            <a:chExt cx="246888" cy="246888"/>
          </a:xfrm>
        </p:grpSpPr>
        <p:sp>
          <p:nvSpPr>
            <p:cNvPr id="38" name="Rectangle 37"/>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40"/>
          <p:cNvGrpSpPr>
            <a:grpSpLocks noChangeAspect="1"/>
          </p:cNvGrpSpPr>
          <p:nvPr/>
        </p:nvGrpSpPr>
        <p:grpSpPr>
          <a:xfrm>
            <a:off x="7132320" y="4008120"/>
            <a:ext cx="182880" cy="182880"/>
            <a:chOff x="6327648" y="1645920"/>
            <a:chExt cx="246888" cy="246888"/>
          </a:xfrm>
        </p:grpSpPr>
        <p:sp>
          <p:nvSpPr>
            <p:cNvPr id="42" name="Rectangle 41"/>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43"/>
          <p:cNvGrpSpPr>
            <a:grpSpLocks noChangeAspect="1"/>
          </p:cNvGrpSpPr>
          <p:nvPr/>
        </p:nvGrpSpPr>
        <p:grpSpPr>
          <a:xfrm>
            <a:off x="6979920" y="3169920"/>
            <a:ext cx="182880" cy="182880"/>
            <a:chOff x="6327648" y="1645920"/>
            <a:chExt cx="246888" cy="246888"/>
          </a:xfrm>
        </p:grpSpPr>
        <p:sp>
          <p:nvSpPr>
            <p:cNvPr id="45" name="Rectangle 44"/>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46"/>
          <p:cNvGrpSpPr>
            <a:grpSpLocks noChangeAspect="1"/>
          </p:cNvGrpSpPr>
          <p:nvPr/>
        </p:nvGrpSpPr>
        <p:grpSpPr>
          <a:xfrm>
            <a:off x="6141720" y="3962400"/>
            <a:ext cx="182880" cy="182880"/>
            <a:chOff x="6327648" y="1645920"/>
            <a:chExt cx="246888" cy="246888"/>
          </a:xfrm>
        </p:grpSpPr>
        <p:sp>
          <p:nvSpPr>
            <p:cNvPr id="48" name="Rectangle 47"/>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49"/>
          <p:cNvGrpSpPr>
            <a:grpSpLocks noChangeAspect="1"/>
          </p:cNvGrpSpPr>
          <p:nvPr/>
        </p:nvGrpSpPr>
        <p:grpSpPr>
          <a:xfrm>
            <a:off x="5379720" y="3429000"/>
            <a:ext cx="182880" cy="182880"/>
            <a:chOff x="6327648" y="1645920"/>
            <a:chExt cx="246888" cy="246888"/>
          </a:xfrm>
        </p:grpSpPr>
        <p:sp>
          <p:nvSpPr>
            <p:cNvPr id="51" name="Rectangle 50"/>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Subtitle 2"/>
          <p:cNvSpPr txBox="1">
            <a:spLocks/>
          </p:cNvSpPr>
          <p:nvPr/>
        </p:nvSpPr>
        <p:spPr>
          <a:xfrm>
            <a:off x="609600" y="609600"/>
            <a:ext cx="7848600" cy="5334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cs typeface="Arial" pitchFamily="34" charset="0"/>
              </a:rPr>
              <a:t>Human pose estimation</a:t>
            </a:r>
            <a:r>
              <a:rPr lang="en-US" sz="2800" b="1" dirty="0" smtClean="0">
                <a:latin typeface="Arial" pitchFamily="34" charset="0"/>
                <a:cs typeface="Arial" pitchFamily="34" charset="0"/>
              </a:rPr>
              <a:t> &amp; Object detection</a:t>
            </a:r>
            <a:endParaRPr kumimoji="0" lang="en-US" sz="28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56" name="Slide Number Placeholder 55"/>
          <p:cNvSpPr>
            <a:spLocks noGrp="1"/>
          </p:cNvSpPr>
          <p:nvPr>
            <p:ph type="sldNum" sz="quarter" idx="12"/>
          </p:nvPr>
        </p:nvSpPr>
        <p:spPr/>
        <p:txBody>
          <a:bodyPr/>
          <a:lstStyle/>
          <a:p>
            <a:fld id="{E0BB3CA0-32E3-4CDE-8D18-1C80C234AB4A}" type="slidenum">
              <a:rPr lang="en-US" smtClean="0"/>
              <a:pPr/>
              <a:t>11</a:t>
            </a:fld>
            <a:endParaRPr lang="en-US" dirty="0"/>
          </a:p>
        </p:txBody>
      </p:sp>
      <p:sp>
        <p:nvSpPr>
          <p:cNvPr id="41" name="Rectangle 40"/>
          <p:cNvSpPr/>
          <p:nvPr/>
        </p:nvSpPr>
        <p:spPr>
          <a:xfrm>
            <a:off x="7391400" y="1828800"/>
            <a:ext cx="1524000" cy="1015663"/>
          </a:xfrm>
          <a:prstGeom prst="rect">
            <a:avLst/>
          </a:prstGeom>
        </p:spPr>
        <p:txBody>
          <a:bodyPr wrap="square">
            <a:spAutoFit/>
          </a:bodyPr>
          <a:lstStyle/>
          <a:p>
            <a:r>
              <a:rPr lang="en-US" sz="2000" dirty="0" smtClean="0">
                <a:latin typeface="Arial" pitchFamily="34" charset="0"/>
                <a:cs typeface="Arial" pitchFamily="34" charset="0"/>
              </a:rPr>
              <a:t>Object detection is challenging</a:t>
            </a:r>
          </a:p>
        </p:txBody>
      </p:sp>
      <p:sp>
        <p:nvSpPr>
          <p:cNvPr id="34" name="Rectangle 33"/>
          <p:cNvSpPr/>
          <p:nvPr/>
        </p:nvSpPr>
        <p:spPr>
          <a:xfrm>
            <a:off x="5334000" y="5422910"/>
            <a:ext cx="1981200" cy="954107"/>
          </a:xfrm>
          <a:prstGeom prst="rect">
            <a:avLst/>
          </a:prstGeom>
        </p:spPr>
        <p:txBody>
          <a:bodyPr wrap="square">
            <a:spAutoFit/>
          </a:bodyPr>
          <a:lstStyle/>
          <a:p>
            <a:pPr>
              <a:buFont typeface="Arial" pitchFamily="34" charset="0"/>
              <a:buChar char="•"/>
            </a:pPr>
            <a:r>
              <a:rPr lang="en-US" sz="1400" dirty="0" smtClean="0">
                <a:latin typeface="Arial" pitchFamily="34" charset="0"/>
                <a:cs typeface="Arial" pitchFamily="34" charset="0"/>
              </a:rPr>
              <a:t>  Viola &amp; Jones, 2001</a:t>
            </a:r>
          </a:p>
          <a:p>
            <a:pPr>
              <a:buFont typeface="Arial" pitchFamily="34" charset="0"/>
              <a:buChar char="•"/>
            </a:pP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Lampert</a:t>
            </a:r>
            <a:r>
              <a:rPr lang="en-US" sz="1400" dirty="0" smtClean="0">
                <a:latin typeface="Arial" pitchFamily="34" charset="0"/>
                <a:cs typeface="Arial" pitchFamily="34" charset="0"/>
              </a:rPr>
              <a:t> et al, 2008</a:t>
            </a:r>
          </a:p>
          <a:p>
            <a:pPr>
              <a:buFont typeface="Arial" pitchFamily="34" charset="0"/>
              <a:buChar char="•"/>
            </a:pP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Divvala</a:t>
            </a:r>
            <a:r>
              <a:rPr lang="en-US" sz="1400" dirty="0" smtClean="0">
                <a:latin typeface="Arial" pitchFamily="34" charset="0"/>
                <a:cs typeface="Arial" pitchFamily="34" charset="0"/>
              </a:rPr>
              <a:t> et al, 2009</a:t>
            </a:r>
          </a:p>
          <a:p>
            <a:pPr>
              <a:buFont typeface="Arial" pitchFamily="34" charset="0"/>
              <a:buChar char="•"/>
            </a:pP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Vedaldi</a:t>
            </a:r>
            <a:r>
              <a:rPr lang="en-US" sz="1400" dirty="0" smtClean="0">
                <a:latin typeface="Arial" pitchFamily="34" charset="0"/>
                <a:cs typeface="Arial" pitchFamily="34" charset="0"/>
              </a:rPr>
              <a:t> et al, 2009</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object.png"/>
          <p:cNvPicPr>
            <a:picLocks noChangeAspect="1"/>
          </p:cNvPicPr>
          <p:nvPr/>
        </p:nvPicPr>
        <p:blipFill>
          <a:blip r:embed="rId2" cstate="print"/>
          <a:stretch>
            <a:fillRect/>
          </a:stretch>
        </p:blipFill>
        <p:spPr>
          <a:xfrm>
            <a:off x="5334000" y="1905000"/>
            <a:ext cx="1981200" cy="3263576"/>
          </a:xfrm>
          <a:prstGeom prst="rect">
            <a:avLst/>
          </a:prstGeom>
        </p:spPr>
      </p:pic>
      <p:pic>
        <p:nvPicPr>
          <p:cNvPr id="6" name="Picture 5" descr="image15.png"/>
          <p:cNvPicPr>
            <a:picLocks noChangeAspect="1"/>
          </p:cNvPicPr>
          <p:nvPr/>
        </p:nvPicPr>
        <p:blipFill>
          <a:blip r:embed="rId3" cstate="print"/>
          <a:stretch>
            <a:fillRect/>
          </a:stretch>
        </p:blipFill>
        <p:spPr>
          <a:xfrm>
            <a:off x="1828800" y="1905000"/>
            <a:ext cx="1989106" cy="3276600"/>
          </a:xfrm>
          <a:prstGeom prst="rect">
            <a:avLst/>
          </a:prstGeom>
        </p:spPr>
      </p:pic>
      <p:grpSp>
        <p:nvGrpSpPr>
          <p:cNvPr id="2" name="Group 41"/>
          <p:cNvGrpSpPr/>
          <p:nvPr/>
        </p:nvGrpSpPr>
        <p:grpSpPr>
          <a:xfrm>
            <a:off x="5622357" y="2074590"/>
            <a:ext cx="1109007" cy="2955468"/>
            <a:chOff x="5774757" y="2074590"/>
            <a:chExt cx="1109007" cy="2955468"/>
          </a:xfrm>
        </p:grpSpPr>
        <p:sp>
          <p:nvSpPr>
            <p:cNvPr id="37" name="Rounded Rectangle 36"/>
            <p:cNvSpPr/>
            <p:nvPr/>
          </p:nvSpPr>
          <p:spPr>
            <a:xfrm>
              <a:off x="6248400" y="2209800"/>
              <a:ext cx="304800" cy="4572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p:cNvSpPr/>
            <p:nvPr/>
          </p:nvSpPr>
          <p:spPr>
            <a:xfrm>
              <a:off x="6172200" y="2590800"/>
              <a:ext cx="609600" cy="9906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40"/>
            <p:cNvSpPr/>
            <p:nvPr/>
          </p:nvSpPr>
          <p:spPr>
            <a:xfrm rot="8355878">
              <a:off x="6602823" y="2157337"/>
              <a:ext cx="169963" cy="448723"/>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ounded Rectangle 43"/>
            <p:cNvSpPr/>
            <p:nvPr/>
          </p:nvSpPr>
          <p:spPr>
            <a:xfrm rot="13506310">
              <a:off x="6630061" y="2442439"/>
              <a:ext cx="173357" cy="334049"/>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ounded Rectangle 46"/>
            <p:cNvSpPr/>
            <p:nvPr/>
          </p:nvSpPr>
          <p:spPr>
            <a:xfrm rot="8268781">
              <a:off x="5892401" y="2302939"/>
              <a:ext cx="228070" cy="460483"/>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ounded Rectangle 49"/>
            <p:cNvSpPr/>
            <p:nvPr/>
          </p:nvSpPr>
          <p:spPr>
            <a:xfrm rot="14320704">
              <a:off x="6033628" y="1815719"/>
              <a:ext cx="187210" cy="704952"/>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ounded Rectangle 52"/>
            <p:cNvSpPr/>
            <p:nvPr/>
          </p:nvSpPr>
          <p:spPr>
            <a:xfrm rot="378764">
              <a:off x="6481815" y="3626266"/>
              <a:ext cx="378692" cy="719559"/>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ed Rectangle 53"/>
            <p:cNvSpPr/>
            <p:nvPr/>
          </p:nvSpPr>
          <p:spPr>
            <a:xfrm rot="21413603">
              <a:off x="6171024" y="3620222"/>
              <a:ext cx="383504" cy="591266"/>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ounded Rectangle 54"/>
            <p:cNvSpPr/>
            <p:nvPr/>
          </p:nvSpPr>
          <p:spPr>
            <a:xfrm rot="21249300">
              <a:off x="6248594" y="4132084"/>
              <a:ext cx="304739" cy="897974"/>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ounded Rectangle 55"/>
            <p:cNvSpPr/>
            <p:nvPr/>
          </p:nvSpPr>
          <p:spPr>
            <a:xfrm rot="1220503">
              <a:off x="6412503" y="4222644"/>
              <a:ext cx="281870" cy="556311"/>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66"/>
          <p:cNvGrpSpPr>
            <a:grpSpLocks noChangeAspect="1"/>
          </p:cNvGrpSpPr>
          <p:nvPr/>
        </p:nvGrpSpPr>
        <p:grpSpPr>
          <a:xfrm>
            <a:off x="6217920" y="1905000"/>
            <a:ext cx="182880" cy="182880"/>
            <a:chOff x="6327648" y="1645920"/>
            <a:chExt cx="246888" cy="246888"/>
          </a:xfrm>
        </p:grpSpPr>
        <p:sp>
          <p:nvSpPr>
            <p:cNvPr id="68" name="Rectangle 67"/>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 name="Subtitle 2"/>
          <p:cNvSpPr txBox="1">
            <a:spLocks/>
          </p:cNvSpPr>
          <p:nvPr/>
        </p:nvSpPr>
        <p:spPr>
          <a:xfrm>
            <a:off x="609600" y="609600"/>
            <a:ext cx="7848600" cy="5334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cs typeface="Arial" pitchFamily="34" charset="0"/>
              </a:rPr>
              <a:t>Human pose estimation</a:t>
            </a:r>
            <a:r>
              <a:rPr lang="en-US" sz="2800" b="1" dirty="0" smtClean="0">
                <a:latin typeface="Arial" pitchFamily="34" charset="0"/>
                <a:cs typeface="Arial" pitchFamily="34" charset="0"/>
              </a:rPr>
              <a:t> &amp; Object detection</a:t>
            </a:r>
            <a:endParaRPr kumimoji="0" lang="en-US" sz="28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43" name="Slide Number Placeholder 42"/>
          <p:cNvSpPr>
            <a:spLocks noGrp="1"/>
          </p:cNvSpPr>
          <p:nvPr>
            <p:ph type="sldNum" sz="quarter" idx="12"/>
          </p:nvPr>
        </p:nvSpPr>
        <p:spPr/>
        <p:txBody>
          <a:bodyPr/>
          <a:lstStyle/>
          <a:p>
            <a:fld id="{E0BB3CA0-32E3-4CDE-8D18-1C80C234AB4A}" type="slidenum">
              <a:rPr lang="en-US" smtClean="0"/>
              <a:pPr/>
              <a:t>12</a:t>
            </a:fld>
            <a:endParaRPr lang="en-US" dirty="0"/>
          </a:p>
        </p:txBody>
      </p:sp>
      <p:sp>
        <p:nvSpPr>
          <p:cNvPr id="35" name="Rectangle 34"/>
          <p:cNvSpPr/>
          <p:nvPr/>
        </p:nvSpPr>
        <p:spPr>
          <a:xfrm>
            <a:off x="1752600" y="1828800"/>
            <a:ext cx="2133600" cy="3429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ubtitle 2"/>
          <p:cNvSpPr txBox="1">
            <a:spLocks/>
          </p:cNvSpPr>
          <p:nvPr/>
        </p:nvSpPr>
        <p:spPr>
          <a:xfrm>
            <a:off x="3657600" y="1371600"/>
            <a:ext cx="2133600" cy="5334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Segoe Script" pitchFamily="34" charset="0"/>
                <a:cs typeface="Arial" pitchFamily="34" charset="0"/>
              </a:rPr>
              <a:t>Facilitate</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Segoe Script" pitchFamily="34" charset="0"/>
              <a:cs typeface="Arial" pitchFamily="34" charset="0"/>
            </a:endParaRPr>
          </a:p>
        </p:txBody>
      </p:sp>
      <p:sp>
        <p:nvSpPr>
          <p:cNvPr id="26" name="Curved Up Arrow 25"/>
          <p:cNvSpPr/>
          <p:nvPr/>
        </p:nvSpPr>
        <p:spPr>
          <a:xfrm>
            <a:off x="3429000" y="1066800"/>
            <a:ext cx="2667000" cy="304800"/>
          </a:xfrm>
          <a:prstGeom prst="curvedUpArrow">
            <a:avLst>
              <a:gd name="adj1" fmla="val 51175"/>
              <a:gd name="adj2" fmla="val 115791"/>
              <a:gd name="adj3" fmla="val 36538"/>
            </a:avLst>
          </a:prstGeom>
          <a:solidFill>
            <a:srgbClr val="FF0000"/>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Rectangle 26"/>
          <p:cNvSpPr>
            <a:spLocks/>
          </p:cNvSpPr>
          <p:nvPr/>
        </p:nvSpPr>
        <p:spPr>
          <a:xfrm>
            <a:off x="5334000" y="609600"/>
            <a:ext cx="2895600" cy="533400"/>
          </a:xfrm>
          <a:prstGeom prst="rect">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391400" y="2209800"/>
            <a:ext cx="1371600" cy="1015663"/>
          </a:xfrm>
          <a:prstGeom prst="rect">
            <a:avLst/>
          </a:prstGeom>
        </p:spPr>
        <p:txBody>
          <a:bodyPr wrap="square">
            <a:spAutoFit/>
          </a:bodyPr>
          <a:lstStyle/>
          <a:p>
            <a:r>
              <a:rPr lang="en-US" sz="2000" dirty="0" smtClean="0">
                <a:latin typeface="Arial" pitchFamily="34" charset="0"/>
                <a:cs typeface="Arial" pitchFamily="34" charset="0"/>
              </a:rPr>
              <a:t>Given the pose is estimated.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53"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15.png"/>
          <p:cNvPicPr>
            <a:picLocks noChangeAspect="1"/>
          </p:cNvPicPr>
          <p:nvPr/>
        </p:nvPicPr>
        <p:blipFill>
          <a:blip r:embed="rId2" cstate="print"/>
          <a:stretch>
            <a:fillRect/>
          </a:stretch>
        </p:blipFill>
        <p:spPr>
          <a:xfrm>
            <a:off x="1828800" y="1905000"/>
            <a:ext cx="1989106" cy="3276600"/>
          </a:xfrm>
          <a:prstGeom prst="rect">
            <a:avLst/>
          </a:prstGeom>
        </p:spPr>
      </p:pic>
      <p:sp>
        <p:nvSpPr>
          <p:cNvPr id="33" name="Rectangle 32"/>
          <p:cNvSpPr/>
          <p:nvPr/>
        </p:nvSpPr>
        <p:spPr>
          <a:xfrm rot="17506315">
            <a:off x="2262208" y="2457923"/>
            <a:ext cx="247522" cy="1030098"/>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35"/>
          <p:cNvGrpSpPr/>
          <p:nvPr/>
        </p:nvGrpSpPr>
        <p:grpSpPr>
          <a:xfrm>
            <a:off x="2511866" y="2046565"/>
            <a:ext cx="993334" cy="2925298"/>
            <a:chOff x="2665422" y="2046565"/>
            <a:chExt cx="993334" cy="2925298"/>
          </a:xfrm>
        </p:grpSpPr>
        <p:sp>
          <p:nvSpPr>
            <p:cNvPr id="57" name="Rounded Rectangle 56"/>
            <p:cNvSpPr/>
            <p:nvPr/>
          </p:nvSpPr>
          <p:spPr>
            <a:xfrm rot="20605871">
              <a:off x="2665422" y="2046565"/>
              <a:ext cx="456991" cy="5334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ounded Rectangle 57"/>
            <p:cNvSpPr/>
            <p:nvPr/>
          </p:nvSpPr>
          <p:spPr>
            <a:xfrm rot="20255247">
              <a:off x="2895497" y="2503028"/>
              <a:ext cx="641572" cy="9144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ounded Rectangle 58"/>
            <p:cNvSpPr/>
            <p:nvPr/>
          </p:nvSpPr>
          <p:spPr>
            <a:xfrm rot="19957910">
              <a:off x="3217280" y="2419908"/>
              <a:ext cx="228070" cy="460483"/>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ounded Rectangle 59"/>
            <p:cNvSpPr/>
            <p:nvPr/>
          </p:nvSpPr>
          <p:spPr>
            <a:xfrm rot="3966386">
              <a:off x="3067035" y="2675718"/>
              <a:ext cx="238043" cy="592658"/>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ounded Rectangle 60"/>
            <p:cNvSpPr/>
            <p:nvPr/>
          </p:nvSpPr>
          <p:spPr>
            <a:xfrm rot="21417997">
              <a:off x="2677367" y="2741022"/>
              <a:ext cx="228070" cy="536685"/>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ed Rectangle 61"/>
            <p:cNvSpPr/>
            <p:nvPr/>
          </p:nvSpPr>
          <p:spPr>
            <a:xfrm rot="10584277">
              <a:off x="2751946" y="3046086"/>
              <a:ext cx="207937" cy="386515"/>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ounded Rectangle 62"/>
            <p:cNvSpPr/>
            <p:nvPr/>
          </p:nvSpPr>
          <p:spPr>
            <a:xfrm rot="789981">
              <a:off x="3270414" y="3357572"/>
              <a:ext cx="388342" cy="697760"/>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ounded Rectangle 63"/>
            <p:cNvSpPr/>
            <p:nvPr/>
          </p:nvSpPr>
          <p:spPr>
            <a:xfrm rot="789981">
              <a:off x="2898612" y="3490953"/>
              <a:ext cx="396225" cy="741242"/>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ounded Rectangle 64"/>
            <p:cNvSpPr/>
            <p:nvPr/>
          </p:nvSpPr>
          <p:spPr>
            <a:xfrm rot="222206">
              <a:off x="3198888" y="3988078"/>
              <a:ext cx="318735" cy="969630"/>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ounded Rectangle 65"/>
            <p:cNvSpPr/>
            <p:nvPr/>
          </p:nvSpPr>
          <p:spPr>
            <a:xfrm rot="18974320">
              <a:off x="2986136" y="4115779"/>
              <a:ext cx="343390" cy="856084"/>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Rectangle 33"/>
          <p:cNvSpPr>
            <a:spLocks noChangeAspect="1"/>
          </p:cNvSpPr>
          <p:nvPr/>
        </p:nvSpPr>
        <p:spPr>
          <a:xfrm rot="17535029">
            <a:off x="2202120" y="2400519"/>
            <a:ext cx="374904" cy="1132030"/>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Subtitle 2"/>
          <p:cNvSpPr txBox="1">
            <a:spLocks/>
          </p:cNvSpPr>
          <p:nvPr/>
        </p:nvSpPr>
        <p:spPr>
          <a:xfrm>
            <a:off x="609600" y="609600"/>
            <a:ext cx="7848600" cy="5334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cs typeface="Arial" pitchFamily="34" charset="0"/>
              </a:rPr>
              <a:t>Human pose estimation</a:t>
            </a:r>
            <a:r>
              <a:rPr lang="en-US" sz="2800" b="1" dirty="0" smtClean="0">
                <a:latin typeface="Arial" pitchFamily="34" charset="0"/>
                <a:cs typeface="Arial" pitchFamily="34" charset="0"/>
              </a:rPr>
              <a:t> &amp; Object detection</a:t>
            </a:r>
            <a:endParaRPr kumimoji="0" lang="en-US" sz="28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49" name="Slide Number Placeholder 48"/>
          <p:cNvSpPr>
            <a:spLocks noGrp="1"/>
          </p:cNvSpPr>
          <p:nvPr>
            <p:ph type="sldNum" sz="quarter" idx="12"/>
          </p:nvPr>
        </p:nvSpPr>
        <p:spPr/>
        <p:txBody>
          <a:bodyPr/>
          <a:lstStyle/>
          <a:p>
            <a:fld id="{E0BB3CA0-32E3-4CDE-8D18-1C80C234AB4A}" type="slidenum">
              <a:rPr lang="en-US" smtClean="0"/>
              <a:pPr/>
              <a:t>13</a:t>
            </a:fld>
            <a:endParaRPr lang="en-US" dirty="0"/>
          </a:p>
        </p:txBody>
      </p:sp>
      <p:sp>
        <p:nvSpPr>
          <p:cNvPr id="42" name="Subtitle 2"/>
          <p:cNvSpPr txBox="1">
            <a:spLocks/>
          </p:cNvSpPr>
          <p:nvPr/>
        </p:nvSpPr>
        <p:spPr>
          <a:xfrm>
            <a:off x="2743200" y="1371600"/>
            <a:ext cx="3810000" cy="5334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n-US" sz="2800" b="1" dirty="0" smtClean="0">
                <a:solidFill>
                  <a:srgbClr val="FF0000"/>
                </a:solidFill>
                <a:effectLst>
                  <a:outerShdw blurRad="38100" dist="38100" dir="2700000" algn="tl">
                    <a:srgbClr val="000000">
                      <a:alpha val="43137"/>
                    </a:srgbClr>
                  </a:outerShdw>
                </a:effectLst>
                <a:latin typeface="Segoe Script" pitchFamily="34" charset="0"/>
                <a:cs typeface="Arial" pitchFamily="34" charset="0"/>
              </a:rPr>
              <a:t>Mutual Context</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Segoe Script" pitchFamily="34" charset="0"/>
              <a:cs typeface="Arial" pitchFamily="34" charset="0"/>
            </a:endParaRPr>
          </a:p>
        </p:txBody>
      </p:sp>
      <p:pic>
        <p:nvPicPr>
          <p:cNvPr id="33793"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29001" y="1066800"/>
            <a:ext cx="2596113" cy="347472"/>
          </a:xfrm>
          <a:prstGeom prst="rect">
            <a:avLst/>
          </a:prstGeom>
          <a:noFill/>
          <a:ln w="9525">
            <a:noFill/>
            <a:miter lim="800000"/>
            <a:headEnd/>
            <a:tailEnd/>
          </a:ln>
        </p:spPr>
      </p:pic>
      <p:pic>
        <p:nvPicPr>
          <p:cNvPr id="35" name="Picture 34" descr="object.png"/>
          <p:cNvPicPr>
            <a:picLocks noChangeAspect="1"/>
          </p:cNvPicPr>
          <p:nvPr/>
        </p:nvPicPr>
        <p:blipFill>
          <a:blip r:embed="rId4" cstate="print"/>
          <a:stretch>
            <a:fillRect/>
          </a:stretch>
        </p:blipFill>
        <p:spPr>
          <a:xfrm>
            <a:off x="5334000" y="1905000"/>
            <a:ext cx="1981200" cy="3263576"/>
          </a:xfrm>
          <a:prstGeom prst="rect">
            <a:avLst/>
          </a:prstGeom>
        </p:spPr>
      </p:pic>
      <p:grpSp>
        <p:nvGrpSpPr>
          <p:cNvPr id="3" name="Group 41"/>
          <p:cNvGrpSpPr/>
          <p:nvPr/>
        </p:nvGrpSpPr>
        <p:grpSpPr>
          <a:xfrm>
            <a:off x="5622357" y="2074590"/>
            <a:ext cx="1109007" cy="2955468"/>
            <a:chOff x="5774757" y="2074590"/>
            <a:chExt cx="1109007" cy="2955468"/>
          </a:xfrm>
        </p:grpSpPr>
        <p:sp>
          <p:nvSpPr>
            <p:cNvPr id="38" name="Rounded Rectangle 37"/>
            <p:cNvSpPr/>
            <p:nvPr/>
          </p:nvSpPr>
          <p:spPr>
            <a:xfrm>
              <a:off x="6248400" y="2209800"/>
              <a:ext cx="304800" cy="4572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42"/>
            <p:cNvSpPr/>
            <p:nvPr/>
          </p:nvSpPr>
          <p:spPr>
            <a:xfrm>
              <a:off x="6172200" y="2590800"/>
              <a:ext cx="609600" cy="9906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ounded Rectangle 44"/>
            <p:cNvSpPr/>
            <p:nvPr/>
          </p:nvSpPr>
          <p:spPr>
            <a:xfrm rot="8355878">
              <a:off x="6602823" y="2157337"/>
              <a:ext cx="169963" cy="448723"/>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p:cNvSpPr/>
            <p:nvPr/>
          </p:nvSpPr>
          <p:spPr>
            <a:xfrm rot="13506310">
              <a:off x="6630061" y="2442439"/>
              <a:ext cx="173357" cy="334049"/>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ounded Rectangle 47"/>
            <p:cNvSpPr/>
            <p:nvPr/>
          </p:nvSpPr>
          <p:spPr>
            <a:xfrm rot="8268781">
              <a:off x="5892401" y="2302939"/>
              <a:ext cx="228070" cy="460483"/>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50"/>
            <p:cNvSpPr/>
            <p:nvPr/>
          </p:nvSpPr>
          <p:spPr>
            <a:xfrm rot="14320704">
              <a:off x="6033628" y="1815719"/>
              <a:ext cx="187210" cy="704952"/>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ounded Rectangle 51"/>
            <p:cNvSpPr/>
            <p:nvPr/>
          </p:nvSpPr>
          <p:spPr>
            <a:xfrm rot="378764">
              <a:off x="6481815" y="3626266"/>
              <a:ext cx="378692" cy="719559"/>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ounded Rectangle 66"/>
            <p:cNvSpPr/>
            <p:nvPr/>
          </p:nvSpPr>
          <p:spPr>
            <a:xfrm rot="21413603">
              <a:off x="6171024" y="3620222"/>
              <a:ext cx="383504" cy="591266"/>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ounded Rectangle 69"/>
            <p:cNvSpPr/>
            <p:nvPr/>
          </p:nvSpPr>
          <p:spPr>
            <a:xfrm rot="21249300">
              <a:off x="6248594" y="4132084"/>
              <a:ext cx="304739" cy="897974"/>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ounded Rectangle 70"/>
            <p:cNvSpPr/>
            <p:nvPr/>
          </p:nvSpPr>
          <p:spPr>
            <a:xfrm rot="1220503">
              <a:off x="6412503" y="4222644"/>
              <a:ext cx="281870" cy="556311"/>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66"/>
          <p:cNvGrpSpPr>
            <a:grpSpLocks noChangeAspect="1"/>
          </p:cNvGrpSpPr>
          <p:nvPr/>
        </p:nvGrpSpPr>
        <p:grpSpPr>
          <a:xfrm>
            <a:off x="6217920" y="1905000"/>
            <a:ext cx="182880" cy="182880"/>
            <a:chOff x="6327648" y="1645920"/>
            <a:chExt cx="246888" cy="246888"/>
          </a:xfrm>
        </p:grpSpPr>
        <p:sp>
          <p:nvSpPr>
            <p:cNvPr id="73" name="Rectangle 72"/>
            <p:cNvSpPr/>
            <p:nvPr/>
          </p:nvSpPr>
          <p:spPr>
            <a:xfrm>
              <a:off x="6373368" y="1691640"/>
              <a:ext cx="152400" cy="152400"/>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p:cNvSpPr>
              <a:spLocks noChangeAspect="1"/>
            </p:cNvSpPr>
            <p:nvPr/>
          </p:nvSpPr>
          <p:spPr>
            <a:xfrm>
              <a:off x="6327648" y="1645920"/>
              <a:ext cx="246888" cy="246888"/>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TextBox 35"/>
          <p:cNvSpPr txBox="1"/>
          <p:nvPr/>
        </p:nvSpPr>
        <p:spPr>
          <a:xfrm>
            <a:off x="6096000" y="6096000"/>
            <a:ext cx="2438400" cy="369332"/>
          </a:xfrm>
          <a:prstGeom prst="rect">
            <a:avLst/>
          </a:prstGeom>
          <a:noFill/>
        </p:spPr>
        <p:txBody>
          <a:bodyPr wrap="square" rtlCol="0">
            <a:spAutoFit/>
          </a:bodyPr>
          <a:lstStyle/>
          <a:p>
            <a:pPr algn="ctr"/>
            <a:r>
              <a:rPr lang="en-US" dirty="0" smtClean="0">
                <a:latin typeface="Arial" pitchFamily="34" charset="0"/>
                <a:cs typeface="Arial" pitchFamily="34" charset="0"/>
              </a:rPr>
              <a:t>[Yao &amp; </a:t>
            </a:r>
            <a:r>
              <a:rPr lang="en-US" dirty="0" err="1" smtClean="0">
                <a:latin typeface="Arial" pitchFamily="34" charset="0"/>
                <a:cs typeface="Arial" pitchFamily="34" charset="0"/>
              </a:rPr>
              <a:t>Fei-Fei</a:t>
            </a:r>
            <a:r>
              <a:rPr lang="en-US" dirty="0" smtClean="0">
                <a:latin typeface="Arial" pitchFamily="34" charset="0"/>
                <a:cs typeface="Arial" pitchFamily="34" charset="0"/>
              </a:rPr>
              <a:t>, 2010]</a:t>
            </a:r>
            <a:endParaRPr lang="en-US"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53" presetClass="entr" presetSubtype="0" fill="hold" nodeType="withEffect">
                                  <p:stCondLst>
                                    <p:cond delay="0"/>
                                  </p:stCondLst>
                                  <p:childTnLst>
                                    <p:set>
                                      <p:cBhvr>
                                        <p:cTn id="11" dur="1" fill="hold">
                                          <p:stCondLst>
                                            <p:cond delay="0"/>
                                          </p:stCondLst>
                                        </p:cTn>
                                        <p:tgtEl>
                                          <p:spTgt spid="33793"/>
                                        </p:tgtEl>
                                        <p:attrNameLst>
                                          <p:attrName>style.visibility</p:attrName>
                                        </p:attrNameLst>
                                      </p:cBhvr>
                                      <p:to>
                                        <p:strVal val="visible"/>
                                      </p:to>
                                    </p:set>
                                    <p:anim calcmode="lin" valueType="num">
                                      <p:cBhvr>
                                        <p:cTn id="12" dur="500" fill="hold"/>
                                        <p:tgtEl>
                                          <p:spTgt spid="33793"/>
                                        </p:tgtEl>
                                        <p:attrNameLst>
                                          <p:attrName>ppt_w</p:attrName>
                                        </p:attrNameLst>
                                      </p:cBhvr>
                                      <p:tavLst>
                                        <p:tav tm="0">
                                          <p:val>
                                            <p:fltVal val="0"/>
                                          </p:val>
                                        </p:tav>
                                        <p:tav tm="100000">
                                          <p:val>
                                            <p:strVal val="#ppt_w"/>
                                          </p:val>
                                        </p:tav>
                                      </p:tavLst>
                                    </p:anim>
                                    <p:anim calcmode="lin" valueType="num">
                                      <p:cBhvr>
                                        <p:cTn id="13" dur="500" fill="hold"/>
                                        <p:tgtEl>
                                          <p:spTgt spid="33793"/>
                                        </p:tgtEl>
                                        <p:attrNameLst>
                                          <p:attrName>ppt_h</p:attrName>
                                        </p:attrNameLst>
                                      </p:cBhvr>
                                      <p:tavLst>
                                        <p:tav tm="0">
                                          <p:val>
                                            <p:fltVal val="0"/>
                                          </p:val>
                                        </p:tav>
                                        <p:tav tm="100000">
                                          <p:val>
                                            <p:strVal val="#ppt_h"/>
                                          </p:val>
                                        </p:tav>
                                      </p:tavLst>
                                    </p:anim>
                                    <p:animEffect transition="in" filter="fade">
                                      <p:cBhvr>
                                        <p:cTn id="14" dur="500"/>
                                        <p:tgtEl>
                                          <p:spTgt spid="33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tangle 156"/>
          <p:cNvSpPr/>
          <p:nvPr/>
        </p:nvSpPr>
        <p:spPr>
          <a:xfrm>
            <a:off x="457200" y="6293822"/>
            <a:ext cx="3505200" cy="3048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457200" y="5855732"/>
            <a:ext cx="3581400" cy="3048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457200" y="3886200"/>
            <a:ext cx="3962400" cy="18288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457200" y="2590800"/>
            <a:ext cx="3352800" cy="11430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457200" y="1024354"/>
            <a:ext cx="3429000" cy="146304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77"/>
          <p:cNvGrpSpPr/>
          <p:nvPr/>
        </p:nvGrpSpPr>
        <p:grpSpPr>
          <a:xfrm>
            <a:off x="5964681" y="2681572"/>
            <a:ext cx="1730619" cy="990010"/>
            <a:chOff x="5638797" y="2793268"/>
            <a:chExt cx="1897608" cy="1085537"/>
          </a:xfrm>
        </p:grpSpPr>
        <p:cxnSp>
          <p:nvCxnSpPr>
            <p:cNvPr id="97" name="Straight Connector 96"/>
            <p:cNvCxnSpPr>
              <a:stCxn id="88" idx="0"/>
              <a:endCxn id="54" idx="3"/>
            </p:cNvCxnSpPr>
            <p:nvPr/>
          </p:nvCxnSpPr>
          <p:spPr>
            <a:xfrm rot="5400000" flipH="1" flipV="1">
              <a:off x="5500114" y="2931952"/>
              <a:ext cx="1016732" cy="739365"/>
            </a:xfrm>
            <a:prstGeom prst="line">
              <a:avLst/>
            </a:pr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85" idx="0"/>
              <a:endCxn id="54" idx="4"/>
            </p:cNvCxnSpPr>
            <p:nvPr/>
          </p:nvCxnSpPr>
          <p:spPr>
            <a:xfrm rot="5400000" flipH="1" flipV="1">
              <a:off x="5972555" y="3275077"/>
              <a:ext cx="963168" cy="106681"/>
            </a:xfrm>
            <a:prstGeom prst="line">
              <a:avLst/>
            </a:pr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84" idx="1"/>
              <a:endCxn id="54" idx="5"/>
            </p:cNvCxnSpPr>
            <p:nvPr/>
          </p:nvCxnSpPr>
          <p:spPr>
            <a:xfrm rot="16200000" flipV="1">
              <a:off x="6543831" y="2886231"/>
              <a:ext cx="1085537" cy="899611"/>
            </a:xfrm>
            <a:prstGeom prst="line">
              <a:avLst/>
            </a:pr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 name="Group 178"/>
          <p:cNvGrpSpPr/>
          <p:nvPr/>
        </p:nvGrpSpPr>
        <p:grpSpPr>
          <a:xfrm>
            <a:off x="5257800" y="3200400"/>
            <a:ext cx="2369965" cy="569854"/>
            <a:chOff x="4800644" y="3383281"/>
            <a:chExt cx="2598645" cy="624840"/>
          </a:xfrm>
        </p:grpSpPr>
        <p:cxnSp>
          <p:nvCxnSpPr>
            <p:cNvPr id="76" name="Straight Connector 75"/>
            <p:cNvCxnSpPr>
              <a:stCxn id="55" idx="5"/>
              <a:endCxn id="88" idx="1"/>
            </p:cNvCxnSpPr>
            <p:nvPr/>
          </p:nvCxnSpPr>
          <p:spPr>
            <a:xfrm rot="16200000" flipH="1">
              <a:off x="4822138" y="3491101"/>
              <a:ext cx="483015" cy="526004"/>
            </a:xfrm>
            <a:prstGeom prst="line">
              <a:avLst/>
            </a:pr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953000" y="3474720"/>
              <a:ext cx="1234440" cy="438912"/>
            </a:xfrm>
            <a:prstGeom prst="line">
              <a:avLst/>
            </a:pr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84" idx="2"/>
              <a:endCxn id="55" idx="6"/>
            </p:cNvCxnSpPr>
            <p:nvPr/>
          </p:nvCxnSpPr>
          <p:spPr>
            <a:xfrm rot="10800000">
              <a:off x="4854208" y="3383281"/>
              <a:ext cx="2545081" cy="624840"/>
            </a:xfrm>
            <a:prstGeom prst="line">
              <a:avLst/>
            </a:pr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73" name="Straight Connector 72"/>
          <p:cNvCxnSpPr>
            <a:stCxn id="55" idx="7"/>
          </p:cNvCxnSpPr>
          <p:nvPr/>
        </p:nvCxnSpPr>
        <p:spPr>
          <a:xfrm rot="5400000" flipH="1" flipV="1">
            <a:off x="5665652" y="2177248"/>
            <a:ext cx="535311" cy="1313649"/>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6"/>
          <p:cNvCxnSpPr>
            <a:endCxn id="56" idx="3"/>
          </p:cNvCxnSpPr>
          <p:nvPr/>
        </p:nvCxnSpPr>
        <p:spPr>
          <a:xfrm rot="5400000" flipH="1" flipV="1">
            <a:off x="4915317" y="2093650"/>
            <a:ext cx="1244154" cy="67430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17"/>
          <p:cNvCxnSpPr>
            <a:endCxn id="54" idx="1"/>
          </p:cNvCxnSpPr>
          <p:nvPr/>
        </p:nvCxnSpPr>
        <p:spPr>
          <a:xfrm rot="16200000" flipH="1">
            <a:off x="6049466" y="1856184"/>
            <a:ext cx="643723" cy="535311"/>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7" name="Oval 106"/>
          <p:cNvSpPr>
            <a:spLocks noChangeAspect="1"/>
          </p:cNvSpPr>
          <p:nvPr/>
        </p:nvSpPr>
        <p:spPr>
          <a:xfrm>
            <a:off x="5769864" y="1463040"/>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a:spLocks noChangeAspect="1"/>
          </p:cNvSpPr>
          <p:nvPr/>
        </p:nvSpPr>
        <p:spPr>
          <a:xfrm>
            <a:off x="6537960" y="2340864"/>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descr="tennis_player_0_new.jpg"/>
          <p:cNvPicPr>
            <a:picLocks noChangeAspect="1"/>
          </p:cNvPicPr>
          <p:nvPr/>
        </p:nvPicPr>
        <p:blipFill>
          <a:blip r:embed="rId4" cstate="print"/>
          <a:stretch>
            <a:fillRect/>
          </a:stretch>
        </p:blipFill>
        <p:spPr>
          <a:xfrm>
            <a:off x="4735285" y="4267200"/>
            <a:ext cx="4180115" cy="1371600"/>
          </a:xfrm>
          <a:prstGeom prst="rect">
            <a:avLst/>
          </a:prstGeom>
        </p:spPr>
      </p:pic>
      <p:sp>
        <p:nvSpPr>
          <p:cNvPr id="109" name="Rectangle 108"/>
          <p:cNvSpPr/>
          <p:nvPr/>
        </p:nvSpPr>
        <p:spPr>
          <a:xfrm>
            <a:off x="4648200" y="4233672"/>
            <a:ext cx="4267200" cy="1447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E0BB3CA0-32E3-4CDE-8D18-1C80C234AB4A}" type="slidenum">
              <a:rPr lang="en-US" smtClean="0"/>
              <a:pPr/>
              <a:t>14</a:t>
            </a:fld>
            <a:endParaRPr lang="en-US"/>
          </a:p>
        </p:txBody>
      </p:sp>
      <p:sp>
        <p:nvSpPr>
          <p:cNvPr id="54" name="Oval 53"/>
          <p:cNvSpPr>
            <a:spLocks noChangeAspect="1"/>
          </p:cNvSpPr>
          <p:nvPr/>
        </p:nvSpPr>
        <p:spPr>
          <a:xfrm>
            <a:off x="6590132" y="2396850"/>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56" name="Oval 55"/>
          <p:cNvSpPr>
            <a:spLocks noChangeAspect="1"/>
          </p:cNvSpPr>
          <p:nvPr/>
        </p:nvSpPr>
        <p:spPr>
          <a:xfrm>
            <a:off x="5825694" y="1524000"/>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pSp>
        <p:nvGrpSpPr>
          <p:cNvPr id="5" name="Group 103"/>
          <p:cNvGrpSpPr/>
          <p:nvPr/>
        </p:nvGrpSpPr>
        <p:grpSpPr>
          <a:xfrm>
            <a:off x="6096000" y="3789518"/>
            <a:ext cx="1621678" cy="375269"/>
            <a:chOff x="6103671" y="3789518"/>
            <a:chExt cx="1690208" cy="375269"/>
          </a:xfrm>
        </p:grpSpPr>
        <p:cxnSp>
          <p:nvCxnSpPr>
            <p:cNvPr id="69" name="Straight Connector 18"/>
            <p:cNvCxnSpPr>
              <a:stCxn id="87" idx="6"/>
              <a:endCxn id="86" idx="2"/>
            </p:cNvCxnSpPr>
            <p:nvPr/>
          </p:nvCxnSpPr>
          <p:spPr>
            <a:xfrm>
              <a:off x="6103671" y="3789518"/>
              <a:ext cx="361371" cy="0"/>
            </a:xfrm>
            <a:prstGeom prst="line">
              <a:avLst/>
            </a:pr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0" name="Freeform 19"/>
            <p:cNvSpPr/>
            <p:nvPr/>
          </p:nvSpPr>
          <p:spPr>
            <a:xfrm>
              <a:off x="6110377" y="3956304"/>
              <a:ext cx="1683502" cy="208483"/>
            </a:xfrm>
            <a:custGeom>
              <a:avLst/>
              <a:gdLst>
                <a:gd name="connsiteX0" fmla="*/ 0 w 1857375"/>
                <a:gd name="connsiteY0" fmla="*/ 0 h 257175"/>
                <a:gd name="connsiteX1" fmla="*/ 17145 w 1857375"/>
                <a:gd name="connsiteY1" fmla="*/ 5715 h 257175"/>
                <a:gd name="connsiteX2" fmla="*/ 28575 w 1857375"/>
                <a:gd name="connsiteY2" fmla="*/ 34290 h 257175"/>
                <a:gd name="connsiteX3" fmla="*/ 34290 w 1857375"/>
                <a:gd name="connsiteY3" fmla="*/ 51435 h 257175"/>
                <a:gd name="connsiteX4" fmla="*/ 68580 w 1857375"/>
                <a:gd name="connsiteY4" fmla="*/ 85725 h 257175"/>
                <a:gd name="connsiteX5" fmla="*/ 108585 w 1857375"/>
                <a:gd name="connsiteY5" fmla="*/ 125730 h 257175"/>
                <a:gd name="connsiteX6" fmla="*/ 142875 w 1857375"/>
                <a:gd name="connsiteY6" fmla="*/ 154305 h 257175"/>
                <a:gd name="connsiteX7" fmla="*/ 160020 w 1857375"/>
                <a:gd name="connsiteY7" fmla="*/ 160020 h 257175"/>
                <a:gd name="connsiteX8" fmla="*/ 194310 w 1857375"/>
                <a:gd name="connsiteY8" fmla="*/ 182880 h 257175"/>
                <a:gd name="connsiteX9" fmla="*/ 234315 w 1857375"/>
                <a:gd name="connsiteY9" fmla="*/ 194310 h 257175"/>
                <a:gd name="connsiteX10" fmla="*/ 251460 w 1857375"/>
                <a:gd name="connsiteY10" fmla="*/ 205740 h 257175"/>
                <a:gd name="connsiteX11" fmla="*/ 274320 w 1857375"/>
                <a:gd name="connsiteY11" fmla="*/ 211455 h 257175"/>
                <a:gd name="connsiteX12" fmla="*/ 314325 w 1857375"/>
                <a:gd name="connsiteY12" fmla="*/ 222885 h 257175"/>
                <a:gd name="connsiteX13" fmla="*/ 348615 w 1857375"/>
                <a:gd name="connsiteY13" fmla="*/ 228600 h 257175"/>
                <a:gd name="connsiteX14" fmla="*/ 377190 w 1857375"/>
                <a:gd name="connsiteY14" fmla="*/ 234315 h 257175"/>
                <a:gd name="connsiteX15" fmla="*/ 440055 w 1857375"/>
                <a:gd name="connsiteY15" fmla="*/ 245745 h 257175"/>
                <a:gd name="connsiteX16" fmla="*/ 462915 w 1857375"/>
                <a:gd name="connsiteY16" fmla="*/ 251460 h 257175"/>
                <a:gd name="connsiteX17" fmla="*/ 834390 w 1857375"/>
                <a:gd name="connsiteY17" fmla="*/ 257175 h 257175"/>
                <a:gd name="connsiteX18" fmla="*/ 1148715 w 1857375"/>
                <a:gd name="connsiteY18" fmla="*/ 251460 h 257175"/>
                <a:gd name="connsiteX19" fmla="*/ 1388745 w 1857375"/>
                <a:gd name="connsiteY19" fmla="*/ 240030 h 257175"/>
                <a:gd name="connsiteX20" fmla="*/ 1428750 w 1857375"/>
                <a:gd name="connsiteY20" fmla="*/ 234315 h 257175"/>
                <a:gd name="connsiteX21" fmla="*/ 1480185 w 1857375"/>
                <a:gd name="connsiteY21" fmla="*/ 222885 h 257175"/>
                <a:gd name="connsiteX22" fmla="*/ 1508760 w 1857375"/>
                <a:gd name="connsiteY22" fmla="*/ 217170 h 257175"/>
                <a:gd name="connsiteX23" fmla="*/ 1531620 w 1857375"/>
                <a:gd name="connsiteY23" fmla="*/ 205740 h 257175"/>
                <a:gd name="connsiteX24" fmla="*/ 1571625 w 1857375"/>
                <a:gd name="connsiteY24" fmla="*/ 194310 h 257175"/>
                <a:gd name="connsiteX25" fmla="*/ 1588770 w 1857375"/>
                <a:gd name="connsiteY25" fmla="*/ 188595 h 257175"/>
                <a:gd name="connsiteX26" fmla="*/ 1628775 w 1857375"/>
                <a:gd name="connsiteY26" fmla="*/ 182880 h 257175"/>
                <a:gd name="connsiteX27" fmla="*/ 1663065 w 1857375"/>
                <a:gd name="connsiteY27" fmla="*/ 165735 h 257175"/>
                <a:gd name="connsiteX28" fmla="*/ 1680210 w 1857375"/>
                <a:gd name="connsiteY28" fmla="*/ 160020 h 257175"/>
                <a:gd name="connsiteX29" fmla="*/ 1697355 w 1857375"/>
                <a:gd name="connsiteY29" fmla="*/ 148590 h 257175"/>
                <a:gd name="connsiteX30" fmla="*/ 1731645 w 1857375"/>
                <a:gd name="connsiteY30" fmla="*/ 137160 h 257175"/>
                <a:gd name="connsiteX31" fmla="*/ 1765935 w 1857375"/>
                <a:gd name="connsiteY31" fmla="*/ 120015 h 257175"/>
                <a:gd name="connsiteX32" fmla="*/ 1823085 w 1857375"/>
                <a:gd name="connsiteY32" fmla="*/ 80010 h 257175"/>
                <a:gd name="connsiteX33" fmla="*/ 1840230 w 1857375"/>
                <a:gd name="connsiteY33" fmla="*/ 68580 h 257175"/>
                <a:gd name="connsiteX34" fmla="*/ 1845945 w 1857375"/>
                <a:gd name="connsiteY34" fmla="*/ 51435 h 257175"/>
                <a:gd name="connsiteX35" fmla="*/ 1857375 w 1857375"/>
                <a:gd name="connsiteY35" fmla="*/ 3429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57375" h="257175">
                  <a:moveTo>
                    <a:pt x="0" y="0"/>
                  </a:moveTo>
                  <a:cubicBezTo>
                    <a:pt x="5715" y="1905"/>
                    <a:pt x="13288" y="1087"/>
                    <a:pt x="17145" y="5715"/>
                  </a:cubicBezTo>
                  <a:cubicBezTo>
                    <a:pt x="23712" y="13596"/>
                    <a:pt x="24973" y="24684"/>
                    <a:pt x="28575" y="34290"/>
                  </a:cubicBezTo>
                  <a:cubicBezTo>
                    <a:pt x="30690" y="39931"/>
                    <a:pt x="30592" y="46680"/>
                    <a:pt x="34290" y="51435"/>
                  </a:cubicBezTo>
                  <a:cubicBezTo>
                    <a:pt x="44214" y="64194"/>
                    <a:pt x="59614" y="72275"/>
                    <a:pt x="68580" y="85725"/>
                  </a:cubicBezTo>
                  <a:cubicBezTo>
                    <a:pt x="94782" y="125027"/>
                    <a:pt x="78408" y="115671"/>
                    <a:pt x="108585" y="125730"/>
                  </a:cubicBezTo>
                  <a:cubicBezTo>
                    <a:pt x="121224" y="138369"/>
                    <a:pt x="126962" y="146348"/>
                    <a:pt x="142875" y="154305"/>
                  </a:cubicBezTo>
                  <a:cubicBezTo>
                    <a:pt x="148263" y="156999"/>
                    <a:pt x="154754" y="157094"/>
                    <a:pt x="160020" y="160020"/>
                  </a:cubicBezTo>
                  <a:cubicBezTo>
                    <a:pt x="172028" y="166691"/>
                    <a:pt x="180983" y="179548"/>
                    <a:pt x="194310" y="182880"/>
                  </a:cubicBezTo>
                  <a:cubicBezTo>
                    <a:pt x="201634" y="184711"/>
                    <a:pt x="226116" y="190211"/>
                    <a:pt x="234315" y="194310"/>
                  </a:cubicBezTo>
                  <a:cubicBezTo>
                    <a:pt x="240458" y="197382"/>
                    <a:pt x="245147" y="203034"/>
                    <a:pt x="251460" y="205740"/>
                  </a:cubicBezTo>
                  <a:cubicBezTo>
                    <a:pt x="258679" y="208834"/>
                    <a:pt x="266768" y="209297"/>
                    <a:pt x="274320" y="211455"/>
                  </a:cubicBezTo>
                  <a:cubicBezTo>
                    <a:pt x="299739" y="218718"/>
                    <a:pt x="284548" y="216930"/>
                    <a:pt x="314325" y="222885"/>
                  </a:cubicBezTo>
                  <a:cubicBezTo>
                    <a:pt x="325688" y="225158"/>
                    <a:pt x="337214" y="226527"/>
                    <a:pt x="348615" y="228600"/>
                  </a:cubicBezTo>
                  <a:cubicBezTo>
                    <a:pt x="358172" y="230338"/>
                    <a:pt x="367633" y="232577"/>
                    <a:pt x="377190" y="234315"/>
                  </a:cubicBezTo>
                  <a:cubicBezTo>
                    <a:pt x="411310" y="240519"/>
                    <a:pt x="408292" y="238687"/>
                    <a:pt x="440055" y="245745"/>
                  </a:cubicBezTo>
                  <a:cubicBezTo>
                    <a:pt x="447722" y="247449"/>
                    <a:pt x="455064" y="251232"/>
                    <a:pt x="462915" y="251460"/>
                  </a:cubicBezTo>
                  <a:cubicBezTo>
                    <a:pt x="586703" y="255048"/>
                    <a:pt x="710565" y="255270"/>
                    <a:pt x="834390" y="257175"/>
                  </a:cubicBezTo>
                  <a:lnTo>
                    <a:pt x="1148715" y="251460"/>
                  </a:lnTo>
                  <a:cubicBezTo>
                    <a:pt x="1228777" y="248984"/>
                    <a:pt x="1388745" y="240030"/>
                    <a:pt x="1388745" y="240030"/>
                  </a:cubicBezTo>
                  <a:cubicBezTo>
                    <a:pt x="1402080" y="238125"/>
                    <a:pt x="1415463" y="236530"/>
                    <a:pt x="1428750" y="234315"/>
                  </a:cubicBezTo>
                  <a:cubicBezTo>
                    <a:pt x="1463223" y="228569"/>
                    <a:pt x="1449360" y="229735"/>
                    <a:pt x="1480185" y="222885"/>
                  </a:cubicBezTo>
                  <a:cubicBezTo>
                    <a:pt x="1489667" y="220778"/>
                    <a:pt x="1499235" y="219075"/>
                    <a:pt x="1508760" y="217170"/>
                  </a:cubicBezTo>
                  <a:cubicBezTo>
                    <a:pt x="1516380" y="213360"/>
                    <a:pt x="1523789" y="209096"/>
                    <a:pt x="1531620" y="205740"/>
                  </a:cubicBezTo>
                  <a:cubicBezTo>
                    <a:pt x="1545323" y="199867"/>
                    <a:pt x="1557125" y="198453"/>
                    <a:pt x="1571625" y="194310"/>
                  </a:cubicBezTo>
                  <a:cubicBezTo>
                    <a:pt x="1577417" y="192655"/>
                    <a:pt x="1582863" y="189776"/>
                    <a:pt x="1588770" y="188595"/>
                  </a:cubicBezTo>
                  <a:cubicBezTo>
                    <a:pt x="1601979" y="185953"/>
                    <a:pt x="1615440" y="184785"/>
                    <a:pt x="1628775" y="182880"/>
                  </a:cubicBezTo>
                  <a:cubicBezTo>
                    <a:pt x="1671869" y="168515"/>
                    <a:pt x="1618750" y="187892"/>
                    <a:pt x="1663065" y="165735"/>
                  </a:cubicBezTo>
                  <a:cubicBezTo>
                    <a:pt x="1668453" y="163041"/>
                    <a:pt x="1674822" y="162714"/>
                    <a:pt x="1680210" y="160020"/>
                  </a:cubicBezTo>
                  <a:cubicBezTo>
                    <a:pt x="1686353" y="156948"/>
                    <a:pt x="1691078" y="151380"/>
                    <a:pt x="1697355" y="148590"/>
                  </a:cubicBezTo>
                  <a:cubicBezTo>
                    <a:pt x="1708365" y="143697"/>
                    <a:pt x="1721620" y="143843"/>
                    <a:pt x="1731645" y="137160"/>
                  </a:cubicBezTo>
                  <a:cubicBezTo>
                    <a:pt x="1753802" y="122388"/>
                    <a:pt x="1742274" y="127902"/>
                    <a:pt x="1765935" y="120015"/>
                  </a:cubicBezTo>
                  <a:cubicBezTo>
                    <a:pt x="1799785" y="94628"/>
                    <a:pt x="1780870" y="108154"/>
                    <a:pt x="1823085" y="80010"/>
                  </a:cubicBezTo>
                  <a:lnTo>
                    <a:pt x="1840230" y="68580"/>
                  </a:lnTo>
                  <a:cubicBezTo>
                    <a:pt x="1842135" y="62865"/>
                    <a:pt x="1843251" y="56823"/>
                    <a:pt x="1845945" y="51435"/>
                  </a:cubicBezTo>
                  <a:cubicBezTo>
                    <a:pt x="1849017" y="45292"/>
                    <a:pt x="1857375" y="34290"/>
                    <a:pt x="1857375" y="34290"/>
                  </a:cubicBezTo>
                </a:path>
              </a:pathLst>
            </a:cu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20"/>
            <p:cNvSpPr/>
            <p:nvPr/>
          </p:nvSpPr>
          <p:spPr>
            <a:xfrm>
              <a:off x="6874816" y="3886810"/>
              <a:ext cx="903427" cy="159018"/>
            </a:xfrm>
            <a:custGeom>
              <a:avLst/>
              <a:gdLst>
                <a:gd name="connsiteX0" fmla="*/ 0 w 1040130"/>
                <a:gd name="connsiteY0" fmla="*/ 0 h 202937"/>
                <a:gd name="connsiteX1" fmla="*/ 51435 w 1040130"/>
                <a:gd name="connsiteY1" fmla="*/ 74295 h 202937"/>
                <a:gd name="connsiteX2" fmla="*/ 74295 w 1040130"/>
                <a:gd name="connsiteY2" fmla="*/ 108585 h 202937"/>
                <a:gd name="connsiteX3" fmla="*/ 85725 w 1040130"/>
                <a:gd name="connsiteY3" fmla="*/ 125730 h 202937"/>
                <a:gd name="connsiteX4" fmla="*/ 102870 w 1040130"/>
                <a:gd name="connsiteY4" fmla="*/ 137160 h 202937"/>
                <a:gd name="connsiteX5" fmla="*/ 137160 w 1040130"/>
                <a:gd name="connsiteY5" fmla="*/ 148590 h 202937"/>
                <a:gd name="connsiteX6" fmla="*/ 205740 w 1040130"/>
                <a:gd name="connsiteY6" fmla="*/ 160020 h 202937"/>
                <a:gd name="connsiteX7" fmla="*/ 280035 w 1040130"/>
                <a:gd name="connsiteY7" fmla="*/ 165735 h 202937"/>
                <a:gd name="connsiteX8" fmla="*/ 314325 w 1040130"/>
                <a:gd name="connsiteY8" fmla="*/ 171450 h 202937"/>
                <a:gd name="connsiteX9" fmla="*/ 365760 w 1040130"/>
                <a:gd name="connsiteY9" fmla="*/ 177165 h 202937"/>
                <a:gd name="connsiteX10" fmla="*/ 388620 w 1040130"/>
                <a:gd name="connsiteY10" fmla="*/ 182880 h 202937"/>
                <a:gd name="connsiteX11" fmla="*/ 468630 w 1040130"/>
                <a:gd name="connsiteY11" fmla="*/ 188595 h 202937"/>
                <a:gd name="connsiteX12" fmla="*/ 640080 w 1040130"/>
                <a:gd name="connsiteY12" fmla="*/ 188595 h 202937"/>
                <a:gd name="connsiteX13" fmla="*/ 657225 w 1040130"/>
                <a:gd name="connsiteY13" fmla="*/ 182880 h 202937"/>
                <a:gd name="connsiteX14" fmla="*/ 691515 w 1040130"/>
                <a:gd name="connsiteY14" fmla="*/ 177165 h 202937"/>
                <a:gd name="connsiteX15" fmla="*/ 708660 w 1040130"/>
                <a:gd name="connsiteY15" fmla="*/ 171450 h 202937"/>
                <a:gd name="connsiteX16" fmla="*/ 737235 w 1040130"/>
                <a:gd name="connsiteY16" fmla="*/ 165735 h 202937"/>
                <a:gd name="connsiteX17" fmla="*/ 760095 w 1040130"/>
                <a:gd name="connsiteY17" fmla="*/ 160020 h 202937"/>
                <a:gd name="connsiteX18" fmla="*/ 788670 w 1040130"/>
                <a:gd name="connsiteY18" fmla="*/ 154305 h 202937"/>
                <a:gd name="connsiteX19" fmla="*/ 811530 w 1040130"/>
                <a:gd name="connsiteY19" fmla="*/ 148590 h 202937"/>
                <a:gd name="connsiteX20" fmla="*/ 845820 w 1040130"/>
                <a:gd name="connsiteY20" fmla="*/ 142875 h 202937"/>
                <a:gd name="connsiteX21" fmla="*/ 897255 w 1040130"/>
                <a:gd name="connsiteY21" fmla="*/ 125730 h 202937"/>
                <a:gd name="connsiteX22" fmla="*/ 914400 w 1040130"/>
                <a:gd name="connsiteY22" fmla="*/ 120015 h 202937"/>
                <a:gd name="connsiteX23" fmla="*/ 931545 w 1040130"/>
                <a:gd name="connsiteY23" fmla="*/ 108585 h 202937"/>
                <a:gd name="connsiteX24" fmla="*/ 965835 w 1040130"/>
                <a:gd name="connsiteY24" fmla="*/ 97155 h 202937"/>
                <a:gd name="connsiteX25" fmla="*/ 982980 w 1040130"/>
                <a:gd name="connsiteY25" fmla="*/ 85725 h 202937"/>
                <a:gd name="connsiteX26" fmla="*/ 1017270 w 1040130"/>
                <a:gd name="connsiteY26" fmla="*/ 74295 h 202937"/>
                <a:gd name="connsiteX27" fmla="*/ 1040130 w 1040130"/>
                <a:gd name="connsiteY27" fmla="*/ 62865 h 20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40130" h="202937">
                  <a:moveTo>
                    <a:pt x="0" y="0"/>
                  </a:moveTo>
                  <a:cubicBezTo>
                    <a:pt x="34408" y="34408"/>
                    <a:pt x="8715" y="5943"/>
                    <a:pt x="51435" y="74295"/>
                  </a:cubicBezTo>
                  <a:cubicBezTo>
                    <a:pt x="58716" y="85944"/>
                    <a:pt x="66675" y="97155"/>
                    <a:pt x="74295" y="108585"/>
                  </a:cubicBezTo>
                  <a:cubicBezTo>
                    <a:pt x="78105" y="114300"/>
                    <a:pt x="80010" y="121920"/>
                    <a:pt x="85725" y="125730"/>
                  </a:cubicBezTo>
                  <a:cubicBezTo>
                    <a:pt x="91440" y="129540"/>
                    <a:pt x="96593" y="134370"/>
                    <a:pt x="102870" y="137160"/>
                  </a:cubicBezTo>
                  <a:cubicBezTo>
                    <a:pt x="113880" y="142053"/>
                    <a:pt x="125730" y="144780"/>
                    <a:pt x="137160" y="148590"/>
                  </a:cubicBezTo>
                  <a:cubicBezTo>
                    <a:pt x="168999" y="159203"/>
                    <a:pt x="153103" y="155235"/>
                    <a:pt x="205740" y="160020"/>
                  </a:cubicBezTo>
                  <a:cubicBezTo>
                    <a:pt x="230476" y="162269"/>
                    <a:pt x="255270" y="163830"/>
                    <a:pt x="280035" y="165735"/>
                  </a:cubicBezTo>
                  <a:cubicBezTo>
                    <a:pt x="291465" y="167640"/>
                    <a:pt x="302839" y="169919"/>
                    <a:pt x="314325" y="171450"/>
                  </a:cubicBezTo>
                  <a:cubicBezTo>
                    <a:pt x="331424" y="173730"/>
                    <a:pt x="348710" y="174542"/>
                    <a:pt x="365760" y="177165"/>
                  </a:cubicBezTo>
                  <a:cubicBezTo>
                    <a:pt x="373523" y="178359"/>
                    <a:pt x="380814" y="182013"/>
                    <a:pt x="388620" y="182880"/>
                  </a:cubicBezTo>
                  <a:cubicBezTo>
                    <a:pt x="415194" y="185833"/>
                    <a:pt x="441960" y="186690"/>
                    <a:pt x="468630" y="188595"/>
                  </a:cubicBezTo>
                  <a:cubicBezTo>
                    <a:pt x="540342" y="202937"/>
                    <a:pt x="505166" y="198232"/>
                    <a:pt x="640080" y="188595"/>
                  </a:cubicBezTo>
                  <a:cubicBezTo>
                    <a:pt x="646089" y="188166"/>
                    <a:pt x="651344" y="184187"/>
                    <a:pt x="657225" y="182880"/>
                  </a:cubicBezTo>
                  <a:cubicBezTo>
                    <a:pt x="668537" y="180366"/>
                    <a:pt x="680203" y="179679"/>
                    <a:pt x="691515" y="177165"/>
                  </a:cubicBezTo>
                  <a:cubicBezTo>
                    <a:pt x="697396" y="175858"/>
                    <a:pt x="702816" y="172911"/>
                    <a:pt x="708660" y="171450"/>
                  </a:cubicBezTo>
                  <a:cubicBezTo>
                    <a:pt x="718084" y="169094"/>
                    <a:pt x="727753" y="167842"/>
                    <a:pt x="737235" y="165735"/>
                  </a:cubicBezTo>
                  <a:cubicBezTo>
                    <a:pt x="744902" y="164031"/>
                    <a:pt x="752428" y="161724"/>
                    <a:pt x="760095" y="160020"/>
                  </a:cubicBezTo>
                  <a:cubicBezTo>
                    <a:pt x="769577" y="157913"/>
                    <a:pt x="779188" y="156412"/>
                    <a:pt x="788670" y="154305"/>
                  </a:cubicBezTo>
                  <a:cubicBezTo>
                    <a:pt x="796337" y="152601"/>
                    <a:pt x="803828" y="150130"/>
                    <a:pt x="811530" y="148590"/>
                  </a:cubicBezTo>
                  <a:cubicBezTo>
                    <a:pt x="822893" y="146317"/>
                    <a:pt x="834578" y="145685"/>
                    <a:pt x="845820" y="142875"/>
                  </a:cubicBezTo>
                  <a:lnTo>
                    <a:pt x="897255" y="125730"/>
                  </a:lnTo>
                  <a:cubicBezTo>
                    <a:pt x="902970" y="123825"/>
                    <a:pt x="909388" y="123357"/>
                    <a:pt x="914400" y="120015"/>
                  </a:cubicBezTo>
                  <a:cubicBezTo>
                    <a:pt x="920115" y="116205"/>
                    <a:pt x="925268" y="111375"/>
                    <a:pt x="931545" y="108585"/>
                  </a:cubicBezTo>
                  <a:cubicBezTo>
                    <a:pt x="942555" y="103692"/>
                    <a:pt x="955810" y="103838"/>
                    <a:pt x="965835" y="97155"/>
                  </a:cubicBezTo>
                  <a:cubicBezTo>
                    <a:pt x="971550" y="93345"/>
                    <a:pt x="976703" y="88515"/>
                    <a:pt x="982980" y="85725"/>
                  </a:cubicBezTo>
                  <a:cubicBezTo>
                    <a:pt x="993990" y="80832"/>
                    <a:pt x="1005840" y="78105"/>
                    <a:pt x="1017270" y="74295"/>
                  </a:cubicBezTo>
                  <a:cubicBezTo>
                    <a:pt x="1036971" y="67728"/>
                    <a:pt x="1030155" y="72840"/>
                    <a:pt x="1040130" y="62865"/>
                  </a:cubicBezTo>
                </a:path>
              </a:pathLst>
            </a:cu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3" name="Subtitle 2"/>
          <p:cNvSpPr txBox="1">
            <a:spLocks/>
          </p:cNvSpPr>
          <p:nvPr/>
        </p:nvSpPr>
        <p:spPr>
          <a:xfrm>
            <a:off x="762000" y="381000"/>
            <a:ext cx="7848600" cy="5334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cs typeface="Arial" pitchFamily="34" charset="0"/>
              </a:rPr>
              <a:t>Mutual Context Model Representation</a:t>
            </a:r>
            <a:endParaRPr kumimoji="0" lang="en-US" sz="28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108" name="TextBox 107"/>
          <p:cNvSpPr txBox="1"/>
          <p:nvPr/>
        </p:nvSpPr>
        <p:spPr>
          <a:xfrm>
            <a:off x="1143000" y="5161002"/>
            <a:ext cx="2743200" cy="569387"/>
          </a:xfrm>
          <a:prstGeom prst="rect">
            <a:avLst/>
          </a:prstGeom>
          <a:noFill/>
        </p:spPr>
        <p:txBody>
          <a:bodyPr wrap="square" rtlCol="0">
            <a:spAutoFit/>
          </a:bodyPr>
          <a:lstStyle/>
          <a:p>
            <a:pPr>
              <a:buFont typeface="Arial" pitchFamily="34" charset="0"/>
              <a:buChar char="•"/>
            </a:pPr>
            <a:r>
              <a:rPr lang="en-US" sz="1500" dirty="0" smtClean="0">
                <a:latin typeface="Arial" pitchFamily="34" charset="0"/>
                <a:cs typeface="Arial" pitchFamily="34" charset="0"/>
              </a:rPr>
              <a:t> More than one </a:t>
            </a:r>
            <a:r>
              <a:rPr lang="en-US" sz="1600" i="1" dirty="0" smtClean="0">
                <a:latin typeface="Times New Roman" pitchFamily="18" charset="0"/>
                <a:cs typeface="Times New Roman" pitchFamily="18" charset="0"/>
              </a:rPr>
              <a:t>H</a:t>
            </a:r>
            <a:r>
              <a:rPr lang="en-US" sz="1500" dirty="0" smtClean="0">
                <a:latin typeface="Arial" pitchFamily="34" charset="0"/>
                <a:cs typeface="Arial" pitchFamily="34" charset="0"/>
              </a:rPr>
              <a:t> for each </a:t>
            </a:r>
            <a:r>
              <a:rPr lang="en-US" sz="1600" i="1" dirty="0" smtClean="0">
                <a:latin typeface="Times New Roman" pitchFamily="18" charset="0"/>
                <a:cs typeface="Times New Roman" pitchFamily="18" charset="0"/>
              </a:rPr>
              <a:t>A</a:t>
            </a:r>
            <a:r>
              <a:rPr lang="en-US" sz="1500" dirty="0" smtClean="0">
                <a:latin typeface="Arial" pitchFamily="34" charset="0"/>
                <a:cs typeface="Arial" pitchFamily="34" charset="0"/>
              </a:rPr>
              <a:t>;</a:t>
            </a:r>
          </a:p>
          <a:p>
            <a:pPr>
              <a:buFont typeface="Arial" pitchFamily="34" charset="0"/>
              <a:buChar char="•"/>
            </a:pPr>
            <a:r>
              <a:rPr lang="en-US" sz="1500" dirty="0" smtClean="0">
                <a:latin typeface="Arial" pitchFamily="34" charset="0"/>
                <a:cs typeface="Arial" pitchFamily="34" charset="0"/>
              </a:rPr>
              <a:t> </a:t>
            </a:r>
            <a:r>
              <a:rPr lang="en-US" sz="1500" b="1" dirty="0" smtClean="0">
                <a:solidFill>
                  <a:srgbClr val="FF0000"/>
                </a:solidFill>
                <a:latin typeface="Arial" pitchFamily="34" charset="0"/>
                <a:cs typeface="Arial" pitchFamily="34" charset="0"/>
              </a:rPr>
              <a:t>Unobserved</a:t>
            </a:r>
            <a:r>
              <a:rPr lang="en-US" sz="1500" dirty="0" smtClean="0">
                <a:latin typeface="Arial" pitchFamily="34" charset="0"/>
                <a:cs typeface="Arial" pitchFamily="34" charset="0"/>
              </a:rPr>
              <a:t> during training.</a:t>
            </a:r>
            <a:endParaRPr lang="en-US" sz="1500" dirty="0">
              <a:latin typeface="Arial" pitchFamily="34" charset="0"/>
              <a:cs typeface="Arial" pitchFamily="34" charset="0"/>
            </a:endParaRPr>
          </a:p>
        </p:txBody>
      </p:sp>
      <p:grpSp>
        <p:nvGrpSpPr>
          <p:cNvPr id="6" name="Group 136"/>
          <p:cNvGrpSpPr/>
          <p:nvPr/>
        </p:nvGrpSpPr>
        <p:grpSpPr>
          <a:xfrm>
            <a:off x="457200" y="990600"/>
            <a:ext cx="3276600" cy="1557016"/>
            <a:chOff x="457200" y="1033046"/>
            <a:chExt cx="3276600" cy="1557016"/>
          </a:xfrm>
        </p:grpSpPr>
        <p:sp>
          <p:nvSpPr>
            <p:cNvPr id="110" name="TextBox 109"/>
            <p:cNvSpPr txBox="1"/>
            <p:nvPr/>
          </p:nvSpPr>
          <p:spPr>
            <a:xfrm>
              <a:off x="457200" y="1033046"/>
              <a:ext cx="457200" cy="400110"/>
            </a:xfrm>
            <a:prstGeom prst="rect">
              <a:avLst/>
            </a:prstGeom>
            <a:noFill/>
            <a:ln w="25400">
              <a:noFill/>
              <a:miter lim="800000"/>
            </a:ln>
          </p:spPr>
          <p:txBody>
            <a:bodyPr wrap="square" rtlCol="0">
              <a:spAutoFit/>
            </a:bodyPr>
            <a:lstStyle/>
            <a:p>
              <a:r>
                <a:rPr lang="en-US" sz="2000" i="1" dirty="0" smtClean="0">
                  <a:latin typeface="Times New Roman" pitchFamily="18" charset="0"/>
                  <a:cs typeface="Times New Roman" pitchFamily="18" charset="0"/>
                </a:rPr>
                <a:t>A</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pic>
          <p:nvPicPr>
            <p:cNvPr id="111" name="Picture 110" descr="image10.bmp"/>
            <p:cNvPicPr>
              <a:picLocks noChangeAspect="1"/>
            </p:cNvPicPr>
            <p:nvPr/>
          </p:nvPicPr>
          <p:blipFill>
            <a:blip r:embed="rId5" cstate="print"/>
            <a:stretch>
              <a:fillRect/>
            </a:stretch>
          </p:blipFill>
          <p:spPr>
            <a:xfrm>
              <a:off x="1676400" y="1143000"/>
              <a:ext cx="685800" cy="914400"/>
            </a:xfrm>
            <a:prstGeom prst="rect">
              <a:avLst/>
            </a:prstGeom>
          </p:spPr>
        </p:pic>
        <p:graphicFrame>
          <p:nvGraphicFramePr>
            <p:cNvPr id="112" name="Object 2"/>
            <p:cNvGraphicFramePr>
              <a:graphicFrameLocks noChangeAspect="1"/>
            </p:cNvGraphicFramePr>
            <p:nvPr/>
          </p:nvGraphicFramePr>
          <p:xfrm>
            <a:off x="3352800" y="1502664"/>
            <a:ext cx="381000" cy="171450"/>
          </p:xfrm>
          <a:graphic>
            <a:graphicData uri="http://schemas.openxmlformats.org/presentationml/2006/ole">
              <p:oleObj spid="_x0000_s1035" name="Equation" r:id="rId6" imgW="330154" imgH="164801" progId="Equation.DSMT4">
                <p:embed/>
              </p:oleObj>
            </a:graphicData>
          </a:graphic>
        </p:graphicFrame>
        <p:sp>
          <p:nvSpPr>
            <p:cNvPr id="113" name="TextBox 112"/>
            <p:cNvSpPr txBox="1"/>
            <p:nvPr/>
          </p:nvSpPr>
          <p:spPr>
            <a:xfrm>
              <a:off x="1524000" y="2036064"/>
              <a:ext cx="914400" cy="553998"/>
            </a:xfrm>
            <a:prstGeom prst="rect">
              <a:avLst/>
            </a:prstGeom>
            <a:noFill/>
          </p:spPr>
          <p:txBody>
            <a:bodyPr wrap="square" rtlCol="0">
              <a:spAutoFit/>
            </a:bodyPr>
            <a:lstStyle/>
            <a:p>
              <a:pPr algn="ctr"/>
              <a:r>
                <a:rPr lang="en-US" sz="1500" dirty="0" smtClean="0">
                  <a:latin typeface="Arial" pitchFamily="34" charset="0"/>
                  <a:cs typeface="Arial" pitchFamily="34" charset="0"/>
                </a:rPr>
                <a:t>Croquet shot</a:t>
              </a:r>
              <a:endParaRPr lang="en-US" sz="1500" dirty="0">
                <a:latin typeface="Arial" pitchFamily="34" charset="0"/>
                <a:cs typeface="Arial" pitchFamily="34" charset="0"/>
              </a:endParaRPr>
            </a:p>
          </p:txBody>
        </p:sp>
        <p:pic>
          <p:nvPicPr>
            <p:cNvPr id="114" name="Picture 113" descr="image14.bmp"/>
            <p:cNvPicPr>
              <a:picLocks noChangeAspect="1"/>
            </p:cNvPicPr>
            <p:nvPr/>
          </p:nvPicPr>
          <p:blipFill>
            <a:blip r:embed="rId7" cstate="print"/>
            <a:stretch>
              <a:fillRect/>
            </a:stretch>
          </p:blipFill>
          <p:spPr>
            <a:xfrm>
              <a:off x="2514601" y="1143000"/>
              <a:ext cx="607965" cy="914400"/>
            </a:xfrm>
            <a:prstGeom prst="rect">
              <a:avLst/>
            </a:prstGeom>
          </p:spPr>
        </p:pic>
        <p:sp>
          <p:nvSpPr>
            <p:cNvPr id="115" name="TextBox 114"/>
            <p:cNvSpPr txBox="1"/>
            <p:nvPr/>
          </p:nvSpPr>
          <p:spPr>
            <a:xfrm>
              <a:off x="2362200" y="2036064"/>
              <a:ext cx="1066800" cy="553998"/>
            </a:xfrm>
            <a:prstGeom prst="rect">
              <a:avLst/>
            </a:prstGeom>
            <a:noFill/>
          </p:spPr>
          <p:txBody>
            <a:bodyPr wrap="square" rtlCol="0">
              <a:spAutoFit/>
            </a:bodyPr>
            <a:lstStyle/>
            <a:p>
              <a:pPr algn="ctr"/>
              <a:r>
                <a:rPr lang="en-US" sz="1500" dirty="0" smtClean="0">
                  <a:latin typeface="Arial" pitchFamily="34" charset="0"/>
                  <a:cs typeface="Arial" pitchFamily="34" charset="0"/>
                </a:rPr>
                <a:t>Volleyball smash</a:t>
              </a:r>
              <a:endParaRPr lang="en-US" sz="1500" dirty="0">
                <a:latin typeface="Arial" pitchFamily="34" charset="0"/>
                <a:cs typeface="Arial" pitchFamily="34" charset="0"/>
              </a:endParaRPr>
            </a:p>
          </p:txBody>
        </p:sp>
        <p:pic>
          <p:nvPicPr>
            <p:cNvPr id="116" name="Picture 115" descr="image28.bmp"/>
            <p:cNvPicPr>
              <a:picLocks noChangeAspect="1"/>
            </p:cNvPicPr>
            <p:nvPr/>
          </p:nvPicPr>
          <p:blipFill>
            <a:blip r:embed="rId8" cstate="print"/>
            <a:stretch>
              <a:fillRect/>
            </a:stretch>
          </p:blipFill>
          <p:spPr>
            <a:xfrm>
              <a:off x="953575" y="1143000"/>
              <a:ext cx="570425" cy="914400"/>
            </a:xfrm>
            <a:prstGeom prst="rect">
              <a:avLst/>
            </a:prstGeom>
          </p:spPr>
        </p:pic>
        <p:sp>
          <p:nvSpPr>
            <p:cNvPr id="117" name="TextBox 116"/>
            <p:cNvSpPr txBox="1"/>
            <p:nvPr/>
          </p:nvSpPr>
          <p:spPr>
            <a:xfrm>
              <a:off x="685800" y="2036064"/>
              <a:ext cx="990600" cy="553998"/>
            </a:xfrm>
            <a:prstGeom prst="rect">
              <a:avLst/>
            </a:prstGeom>
            <a:noFill/>
          </p:spPr>
          <p:txBody>
            <a:bodyPr wrap="square" rtlCol="0">
              <a:spAutoFit/>
            </a:bodyPr>
            <a:lstStyle/>
            <a:p>
              <a:pPr algn="ctr"/>
              <a:r>
                <a:rPr lang="en-US" sz="1500" dirty="0" smtClean="0">
                  <a:latin typeface="Arial" pitchFamily="34" charset="0"/>
                  <a:cs typeface="Arial" pitchFamily="34" charset="0"/>
                </a:rPr>
                <a:t>Tennis forehand</a:t>
              </a:r>
              <a:endParaRPr lang="en-US" sz="1500" dirty="0">
                <a:latin typeface="Arial" pitchFamily="34" charset="0"/>
                <a:cs typeface="Arial" pitchFamily="34" charset="0"/>
              </a:endParaRPr>
            </a:p>
          </p:txBody>
        </p:sp>
      </p:grpSp>
      <p:pic>
        <p:nvPicPr>
          <p:cNvPr id="128" name="Picture 127" descr="image10.bmp"/>
          <p:cNvPicPr>
            <a:picLocks noChangeAspect="1"/>
          </p:cNvPicPr>
          <p:nvPr/>
        </p:nvPicPr>
        <p:blipFill>
          <a:blip r:embed="rId9" cstate="print"/>
          <a:srcRect l="12438"/>
          <a:stretch>
            <a:fillRect/>
          </a:stretch>
        </p:blipFill>
        <p:spPr>
          <a:xfrm>
            <a:off x="914400" y="3965377"/>
            <a:ext cx="600502" cy="914400"/>
          </a:xfrm>
          <a:prstGeom prst="rect">
            <a:avLst/>
          </a:prstGeom>
        </p:spPr>
      </p:pic>
      <p:pic>
        <p:nvPicPr>
          <p:cNvPr id="129" name="Picture 128" descr="image09.bmp"/>
          <p:cNvPicPr>
            <a:picLocks noChangeAspect="1"/>
          </p:cNvPicPr>
          <p:nvPr/>
        </p:nvPicPr>
        <p:blipFill>
          <a:blip r:embed="rId10" cstate="print"/>
          <a:stretch>
            <a:fillRect/>
          </a:stretch>
        </p:blipFill>
        <p:spPr>
          <a:xfrm>
            <a:off x="1591102" y="3965376"/>
            <a:ext cx="685800" cy="914400"/>
          </a:xfrm>
          <a:prstGeom prst="rect">
            <a:avLst/>
          </a:prstGeom>
        </p:spPr>
      </p:pic>
      <p:sp>
        <p:nvSpPr>
          <p:cNvPr id="130" name="TextBox 129"/>
          <p:cNvSpPr txBox="1"/>
          <p:nvPr/>
        </p:nvSpPr>
        <p:spPr>
          <a:xfrm>
            <a:off x="1066800" y="4876800"/>
            <a:ext cx="1981200" cy="323165"/>
          </a:xfrm>
          <a:prstGeom prst="rect">
            <a:avLst/>
          </a:prstGeom>
          <a:noFill/>
        </p:spPr>
        <p:txBody>
          <a:bodyPr wrap="square" rtlCol="0">
            <a:spAutoFit/>
          </a:bodyPr>
          <a:lstStyle/>
          <a:p>
            <a:r>
              <a:rPr lang="en-US" sz="1500" dirty="0" smtClean="0">
                <a:latin typeface="Arial" pitchFamily="34" charset="0"/>
                <a:cs typeface="Arial" pitchFamily="34" charset="0"/>
              </a:rPr>
              <a:t>Intra-class variations</a:t>
            </a:r>
            <a:endParaRPr lang="en-US" sz="1500" dirty="0">
              <a:latin typeface="Arial" pitchFamily="34" charset="0"/>
              <a:cs typeface="Arial" pitchFamily="34" charset="0"/>
            </a:endParaRPr>
          </a:p>
        </p:txBody>
      </p:sp>
      <p:sp>
        <p:nvSpPr>
          <p:cNvPr id="100" name="TextBox 99"/>
          <p:cNvSpPr txBox="1"/>
          <p:nvPr/>
        </p:nvSpPr>
        <p:spPr>
          <a:xfrm>
            <a:off x="4953000" y="1368623"/>
            <a:ext cx="914400" cy="353943"/>
          </a:xfrm>
          <a:prstGeom prst="rect">
            <a:avLst/>
          </a:prstGeom>
          <a:noFill/>
          <a:ln w="25400">
            <a:noFill/>
            <a:miter lim="800000"/>
          </a:ln>
        </p:spPr>
        <p:txBody>
          <a:bodyPr wrap="square" rtlCol="0">
            <a:spAutoFit/>
          </a:bodyPr>
          <a:lstStyle/>
          <a:p>
            <a:r>
              <a:rPr lang="en-US" sz="1700" dirty="0" smtClean="0">
                <a:latin typeface="Arial" pitchFamily="34" charset="0"/>
                <a:cs typeface="Arial" pitchFamily="34" charset="0"/>
              </a:rPr>
              <a:t>Activity</a:t>
            </a:r>
            <a:endParaRPr lang="en-US" sz="1700" dirty="0">
              <a:latin typeface="Arial" pitchFamily="34" charset="0"/>
              <a:cs typeface="Arial" pitchFamily="34" charset="0"/>
            </a:endParaRPr>
          </a:p>
        </p:txBody>
      </p:sp>
      <p:sp>
        <p:nvSpPr>
          <p:cNvPr id="101" name="TextBox 100"/>
          <p:cNvSpPr txBox="1"/>
          <p:nvPr/>
        </p:nvSpPr>
        <p:spPr>
          <a:xfrm>
            <a:off x="4495800" y="2667000"/>
            <a:ext cx="838200" cy="353943"/>
          </a:xfrm>
          <a:prstGeom prst="rect">
            <a:avLst/>
          </a:prstGeom>
          <a:noFill/>
          <a:ln w="25400">
            <a:noFill/>
            <a:miter lim="800000"/>
          </a:ln>
        </p:spPr>
        <p:txBody>
          <a:bodyPr wrap="square" rtlCol="0">
            <a:spAutoFit/>
          </a:bodyPr>
          <a:lstStyle/>
          <a:p>
            <a:r>
              <a:rPr lang="en-US" sz="1700" dirty="0" smtClean="0">
                <a:latin typeface="Arial" pitchFamily="34" charset="0"/>
                <a:cs typeface="Arial" pitchFamily="34" charset="0"/>
              </a:rPr>
              <a:t>Object</a:t>
            </a:r>
            <a:endParaRPr lang="en-US" sz="1700" dirty="0">
              <a:latin typeface="Arial" pitchFamily="34" charset="0"/>
              <a:cs typeface="Arial" pitchFamily="34" charset="0"/>
            </a:endParaRPr>
          </a:p>
        </p:txBody>
      </p:sp>
      <p:sp>
        <p:nvSpPr>
          <p:cNvPr id="102" name="TextBox 101"/>
          <p:cNvSpPr txBox="1"/>
          <p:nvPr/>
        </p:nvSpPr>
        <p:spPr>
          <a:xfrm>
            <a:off x="6553200" y="1981200"/>
            <a:ext cx="1447800" cy="353943"/>
          </a:xfrm>
          <a:prstGeom prst="rect">
            <a:avLst/>
          </a:prstGeom>
          <a:noFill/>
          <a:ln w="25400">
            <a:noFill/>
            <a:miter lim="800000"/>
          </a:ln>
        </p:spPr>
        <p:txBody>
          <a:bodyPr wrap="square" rtlCol="0">
            <a:spAutoFit/>
          </a:bodyPr>
          <a:lstStyle/>
          <a:p>
            <a:r>
              <a:rPr lang="en-US" sz="1700" dirty="0" smtClean="0">
                <a:latin typeface="Arial" pitchFamily="34" charset="0"/>
                <a:cs typeface="Arial" pitchFamily="34" charset="0"/>
              </a:rPr>
              <a:t>Human pose</a:t>
            </a:r>
            <a:endParaRPr lang="en-US" sz="1700" dirty="0">
              <a:latin typeface="Arial" pitchFamily="34" charset="0"/>
              <a:cs typeface="Arial" pitchFamily="34" charset="0"/>
            </a:endParaRPr>
          </a:p>
        </p:txBody>
      </p:sp>
      <p:sp>
        <p:nvSpPr>
          <p:cNvPr id="105" name="TextBox 104"/>
          <p:cNvSpPr txBox="1"/>
          <p:nvPr/>
        </p:nvSpPr>
        <p:spPr>
          <a:xfrm>
            <a:off x="7620000" y="3200400"/>
            <a:ext cx="1219200" cy="353943"/>
          </a:xfrm>
          <a:prstGeom prst="rect">
            <a:avLst/>
          </a:prstGeom>
          <a:noFill/>
          <a:ln w="25400">
            <a:noFill/>
            <a:miter lim="800000"/>
          </a:ln>
        </p:spPr>
        <p:txBody>
          <a:bodyPr wrap="square" rtlCol="0">
            <a:spAutoFit/>
          </a:bodyPr>
          <a:lstStyle/>
          <a:p>
            <a:r>
              <a:rPr lang="en-US" sz="1700" dirty="0" smtClean="0">
                <a:latin typeface="Arial" pitchFamily="34" charset="0"/>
                <a:cs typeface="Arial" pitchFamily="34" charset="0"/>
              </a:rPr>
              <a:t>Body parts</a:t>
            </a:r>
            <a:endParaRPr lang="en-US" sz="1700" dirty="0">
              <a:latin typeface="Arial" pitchFamily="34" charset="0"/>
              <a:cs typeface="Arial" pitchFamily="34" charset="0"/>
            </a:endParaRPr>
          </a:p>
        </p:txBody>
      </p:sp>
      <p:pic>
        <p:nvPicPr>
          <p:cNvPr id="134" name="Picture 133" descr="p-image30.png"/>
          <p:cNvPicPr>
            <a:picLocks noChangeAspect="1"/>
          </p:cNvPicPr>
          <p:nvPr/>
        </p:nvPicPr>
        <p:blipFill>
          <a:blip r:embed="rId11" cstate="print"/>
          <a:stretch>
            <a:fillRect/>
          </a:stretch>
        </p:blipFill>
        <p:spPr>
          <a:xfrm>
            <a:off x="3434754" y="3962400"/>
            <a:ext cx="662075" cy="914400"/>
          </a:xfrm>
          <a:prstGeom prst="rect">
            <a:avLst/>
          </a:prstGeom>
        </p:spPr>
      </p:pic>
      <p:pic>
        <p:nvPicPr>
          <p:cNvPr id="135" name="Picture 134" descr="p-image11.png"/>
          <p:cNvPicPr>
            <a:picLocks noChangeAspect="1"/>
          </p:cNvPicPr>
          <p:nvPr/>
        </p:nvPicPr>
        <p:blipFill>
          <a:blip r:embed="rId12" cstate="print"/>
          <a:srcRect r="24883"/>
          <a:stretch>
            <a:fillRect/>
          </a:stretch>
        </p:blipFill>
        <p:spPr>
          <a:xfrm>
            <a:off x="2438400" y="3962400"/>
            <a:ext cx="920154" cy="914400"/>
          </a:xfrm>
          <a:prstGeom prst="rect">
            <a:avLst/>
          </a:prstGeom>
        </p:spPr>
      </p:pic>
      <p:sp>
        <p:nvSpPr>
          <p:cNvPr id="138" name="TextBox 137"/>
          <p:cNvSpPr txBox="1"/>
          <p:nvPr/>
        </p:nvSpPr>
        <p:spPr>
          <a:xfrm>
            <a:off x="838200" y="5844064"/>
            <a:ext cx="3276600" cy="338554"/>
          </a:xfrm>
          <a:prstGeom prst="rect">
            <a:avLst/>
          </a:prstGeom>
          <a:noFill/>
        </p:spPr>
        <p:txBody>
          <a:bodyPr wrap="square" rtlCol="0">
            <a:spAutoFit/>
          </a:bodyPr>
          <a:lstStyle/>
          <a:p>
            <a:r>
              <a:rPr lang="en-US" sz="1600" i="1" dirty="0" smtClean="0">
                <a:latin typeface="Times New Roman" pitchFamily="18" charset="0"/>
                <a:cs typeface="Times New Roman" pitchFamily="18" charset="0"/>
              </a:rPr>
              <a:t>l</a:t>
            </a:r>
            <a:r>
              <a:rPr lang="en-US" sz="1600" i="1" baseline="-25000" dirty="0" smtClean="0">
                <a:latin typeface="Times New Roman" pitchFamily="18" charset="0"/>
                <a:cs typeface="Times New Roman" pitchFamily="18" charset="0"/>
              </a:rPr>
              <a:t>P</a:t>
            </a:r>
            <a:r>
              <a:rPr lang="en-US" sz="1500" dirty="0" smtClean="0">
                <a:latin typeface="Arial" pitchFamily="34" charset="0"/>
                <a:cs typeface="Arial" pitchFamily="34" charset="0"/>
              </a:rPr>
              <a:t>: location; </a:t>
            </a:r>
            <a:r>
              <a:rPr lang="el-GR" sz="1600" i="1" dirty="0" smtClean="0">
                <a:latin typeface="Times New Roman" pitchFamily="18" charset="0"/>
                <a:cs typeface="Times New Roman" pitchFamily="18" charset="0"/>
              </a:rPr>
              <a:t>θ</a:t>
            </a:r>
            <a:r>
              <a:rPr lang="en-US" sz="1600" i="1" baseline="-25000" dirty="0" smtClean="0">
                <a:latin typeface="Times New Roman" pitchFamily="18" charset="0"/>
                <a:cs typeface="Times New Roman" pitchFamily="18" charset="0"/>
              </a:rPr>
              <a:t>P</a:t>
            </a:r>
            <a:r>
              <a:rPr lang="en-US" sz="1500" dirty="0" smtClean="0">
                <a:latin typeface="Arial" pitchFamily="34" charset="0"/>
                <a:cs typeface="Arial" pitchFamily="34" charset="0"/>
              </a:rPr>
              <a:t>: orientation; </a:t>
            </a:r>
            <a:r>
              <a:rPr lang="en-US" sz="1600" i="1" dirty="0" smtClean="0">
                <a:latin typeface="Times New Roman" pitchFamily="18" charset="0"/>
                <a:cs typeface="Times New Roman" pitchFamily="18" charset="0"/>
              </a:rPr>
              <a:t>s</a:t>
            </a:r>
            <a:r>
              <a:rPr lang="en-US" sz="1600" i="1" baseline="-25000" dirty="0" smtClean="0">
                <a:latin typeface="Times New Roman" pitchFamily="18" charset="0"/>
                <a:cs typeface="Times New Roman" pitchFamily="18" charset="0"/>
              </a:rPr>
              <a:t>P</a:t>
            </a:r>
            <a:r>
              <a:rPr lang="en-US" sz="1500" dirty="0" smtClean="0">
                <a:latin typeface="Arial" pitchFamily="34" charset="0"/>
                <a:cs typeface="Arial" pitchFamily="34" charset="0"/>
              </a:rPr>
              <a:t>: scale. </a:t>
            </a:r>
            <a:endParaRPr lang="en-US" sz="1500" dirty="0">
              <a:latin typeface="Arial" pitchFamily="34" charset="0"/>
              <a:cs typeface="Arial" pitchFamily="34" charset="0"/>
            </a:endParaRPr>
          </a:p>
        </p:txBody>
      </p:sp>
      <p:grpSp>
        <p:nvGrpSpPr>
          <p:cNvPr id="7" name="Group 143"/>
          <p:cNvGrpSpPr/>
          <p:nvPr/>
        </p:nvGrpSpPr>
        <p:grpSpPr>
          <a:xfrm>
            <a:off x="457200" y="2667000"/>
            <a:ext cx="3200400" cy="1148357"/>
            <a:chOff x="457200" y="2667000"/>
            <a:chExt cx="3200400" cy="1148357"/>
          </a:xfrm>
        </p:grpSpPr>
        <p:pic>
          <p:nvPicPr>
            <p:cNvPr id="119" name="Picture 118" descr="croquet_mallet.JPG"/>
            <p:cNvPicPr>
              <a:picLocks noChangeAspect="1"/>
            </p:cNvPicPr>
            <p:nvPr/>
          </p:nvPicPr>
          <p:blipFill>
            <a:blip r:embed="rId13" cstate="print">
              <a:clrChange>
                <a:clrFrom>
                  <a:srgbClr val="FFFFFF"/>
                </a:clrFrom>
                <a:clrTo>
                  <a:srgbClr val="FFFFFF">
                    <a:alpha val="0"/>
                  </a:srgbClr>
                </a:clrTo>
              </a:clrChange>
            </a:blip>
            <a:stretch>
              <a:fillRect/>
            </a:stretch>
          </p:blipFill>
          <p:spPr>
            <a:xfrm>
              <a:off x="1615440" y="2667000"/>
              <a:ext cx="670560" cy="670560"/>
            </a:xfrm>
            <a:prstGeom prst="rect">
              <a:avLst/>
            </a:prstGeom>
          </p:spPr>
        </p:pic>
        <p:pic>
          <p:nvPicPr>
            <p:cNvPr id="120" name="Picture 119" descr="Volleyball.jpg"/>
            <p:cNvPicPr>
              <a:picLocks noChangeAspect="1"/>
            </p:cNvPicPr>
            <p:nvPr/>
          </p:nvPicPr>
          <p:blipFill>
            <a:blip r:embed="rId14" cstate="print">
              <a:clrChange>
                <a:clrFrom>
                  <a:srgbClr val="FFFFFF"/>
                </a:clrFrom>
                <a:clrTo>
                  <a:srgbClr val="FFFFFF">
                    <a:alpha val="0"/>
                  </a:srgbClr>
                </a:clrTo>
              </a:clrChange>
            </a:blip>
            <a:stretch>
              <a:fillRect/>
            </a:stretch>
          </p:blipFill>
          <p:spPr>
            <a:xfrm>
              <a:off x="2519396" y="2804159"/>
              <a:ext cx="452404" cy="457200"/>
            </a:xfrm>
            <a:prstGeom prst="rect">
              <a:avLst/>
            </a:prstGeom>
          </p:spPr>
        </p:pic>
        <p:sp>
          <p:nvSpPr>
            <p:cNvPr id="121" name="TextBox 120"/>
            <p:cNvSpPr txBox="1"/>
            <p:nvPr/>
          </p:nvSpPr>
          <p:spPr>
            <a:xfrm>
              <a:off x="1524000" y="3261359"/>
              <a:ext cx="914400" cy="553998"/>
            </a:xfrm>
            <a:prstGeom prst="rect">
              <a:avLst/>
            </a:prstGeom>
            <a:noFill/>
          </p:spPr>
          <p:txBody>
            <a:bodyPr wrap="square" rtlCol="0">
              <a:spAutoFit/>
            </a:bodyPr>
            <a:lstStyle/>
            <a:p>
              <a:pPr algn="ctr"/>
              <a:r>
                <a:rPr lang="en-US" sz="1500" dirty="0" smtClean="0">
                  <a:latin typeface="Arial" pitchFamily="34" charset="0"/>
                  <a:cs typeface="Arial" pitchFamily="34" charset="0"/>
                </a:rPr>
                <a:t>Croquet mallet</a:t>
              </a:r>
              <a:endParaRPr lang="en-US" sz="1500" dirty="0">
                <a:latin typeface="Arial" pitchFamily="34" charset="0"/>
                <a:cs typeface="Arial" pitchFamily="34" charset="0"/>
              </a:endParaRPr>
            </a:p>
          </p:txBody>
        </p:sp>
        <p:sp>
          <p:nvSpPr>
            <p:cNvPr id="122" name="TextBox 121"/>
            <p:cNvSpPr txBox="1"/>
            <p:nvPr/>
          </p:nvSpPr>
          <p:spPr>
            <a:xfrm>
              <a:off x="2362200" y="3337559"/>
              <a:ext cx="1066800" cy="323165"/>
            </a:xfrm>
            <a:prstGeom prst="rect">
              <a:avLst/>
            </a:prstGeom>
            <a:noFill/>
          </p:spPr>
          <p:txBody>
            <a:bodyPr wrap="square" rtlCol="0">
              <a:spAutoFit/>
            </a:bodyPr>
            <a:lstStyle/>
            <a:p>
              <a:pPr algn="ctr"/>
              <a:r>
                <a:rPr lang="en-US" sz="1500" dirty="0" smtClean="0">
                  <a:latin typeface="Arial" pitchFamily="34" charset="0"/>
                  <a:cs typeface="Arial" pitchFamily="34" charset="0"/>
                </a:rPr>
                <a:t>Volleyball</a:t>
              </a:r>
              <a:endParaRPr lang="en-US" sz="1500" dirty="0">
                <a:latin typeface="Arial" pitchFamily="34" charset="0"/>
                <a:cs typeface="Arial" pitchFamily="34" charset="0"/>
              </a:endParaRPr>
            </a:p>
          </p:txBody>
        </p:sp>
        <p:graphicFrame>
          <p:nvGraphicFramePr>
            <p:cNvPr id="123" name="Object 3"/>
            <p:cNvGraphicFramePr>
              <a:graphicFrameLocks noChangeAspect="1"/>
            </p:cNvGraphicFramePr>
            <p:nvPr/>
          </p:nvGraphicFramePr>
          <p:xfrm>
            <a:off x="3276600" y="3032759"/>
            <a:ext cx="381000" cy="171450"/>
          </p:xfrm>
          <a:graphic>
            <a:graphicData uri="http://schemas.openxmlformats.org/presentationml/2006/ole">
              <p:oleObj spid="_x0000_s1036" name="Equation" r:id="rId15" imgW="330154" imgH="164801" progId="Equation.DSMT4">
                <p:embed/>
              </p:oleObj>
            </a:graphicData>
          </a:graphic>
        </p:graphicFrame>
        <p:pic>
          <p:nvPicPr>
            <p:cNvPr id="124" name="Picture 123" descr="tennis-racket.jpg"/>
            <p:cNvPicPr>
              <a:picLocks noChangeAspect="1"/>
            </p:cNvPicPr>
            <p:nvPr/>
          </p:nvPicPr>
          <p:blipFill>
            <a:blip r:embed="rId16" cstate="print">
              <a:clrChange>
                <a:clrFrom>
                  <a:srgbClr val="FFFFFF"/>
                </a:clrFrom>
                <a:clrTo>
                  <a:srgbClr val="FFFFFF">
                    <a:alpha val="0"/>
                  </a:srgbClr>
                </a:clrTo>
              </a:clrChange>
            </a:blip>
            <a:stretch>
              <a:fillRect/>
            </a:stretch>
          </p:blipFill>
          <p:spPr>
            <a:xfrm>
              <a:off x="990601" y="2727959"/>
              <a:ext cx="534657" cy="537865"/>
            </a:xfrm>
            <a:prstGeom prst="rect">
              <a:avLst/>
            </a:prstGeom>
          </p:spPr>
        </p:pic>
        <p:sp>
          <p:nvSpPr>
            <p:cNvPr id="126" name="TextBox 125"/>
            <p:cNvSpPr txBox="1"/>
            <p:nvPr/>
          </p:nvSpPr>
          <p:spPr>
            <a:xfrm>
              <a:off x="838200" y="3261359"/>
              <a:ext cx="762000" cy="553998"/>
            </a:xfrm>
            <a:prstGeom prst="rect">
              <a:avLst/>
            </a:prstGeom>
            <a:noFill/>
          </p:spPr>
          <p:txBody>
            <a:bodyPr wrap="square" rtlCol="0">
              <a:spAutoFit/>
            </a:bodyPr>
            <a:lstStyle/>
            <a:p>
              <a:pPr algn="ctr"/>
              <a:r>
                <a:rPr lang="en-US" sz="1500" dirty="0" smtClean="0">
                  <a:latin typeface="Arial" pitchFamily="34" charset="0"/>
                  <a:cs typeface="Arial" pitchFamily="34" charset="0"/>
                </a:rPr>
                <a:t>Tennis racket</a:t>
              </a:r>
              <a:endParaRPr lang="en-US" sz="1500" dirty="0">
                <a:latin typeface="Arial" pitchFamily="34" charset="0"/>
                <a:cs typeface="Arial" pitchFamily="34" charset="0"/>
              </a:endParaRPr>
            </a:p>
          </p:txBody>
        </p:sp>
        <p:sp>
          <p:nvSpPr>
            <p:cNvPr id="139" name="TextBox 138"/>
            <p:cNvSpPr txBox="1"/>
            <p:nvPr/>
          </p:nvSpPr>
          <p:spPr>
            <a:xfrm>
              <a:off x="457200" y="2667000"/>
              <a:ext cx="457200" cy="400110"/>
            </a:xfrm>
            <a:prstGeom prst="rect">
              <a:avLst/>
            </a:prstGeom>
            <a:noFill/>
            <a:ln w="25400">
              <a:noFill/>
              <a:miter lim="800000"/>
            </a:ln>
          </p:spPr>
          <p:txBody>
            <a:bodyPr wrap="square" rtlCol="0">
              <a:spAutoFit/>
            </a:bodyPr>
            <a:lstStyle/>
            <a:p>
              <a:r>
                <a:rPr lang="en-US" sz="2000" i="1" dirty="0" smtClean="0">
                  <a:latin typeface="Times New Roman" pitchFamily="18" charset="0"/>
                  <a:cs typeface="Times New Roman" pitchFamily="18" charset="0"/>
                </a:rPr>
                <a:t>O</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grpSp>
      <p:sp>
        <p:nvSpPr>
          <p:cNvPr id="145" name="TextBox 144"/>
          <p:cNvSpPr txBox="1"/>
          <p:nvPr/>
        </p:nvSpPr>
        <p:spPr>
          <a:xfrm>
            <a:off x="457200" y="3886200"/>
            <a:ext cx="457200" cy="400110"/>
          </a:xfrm>
          <a:prstGeom prst="rect">
            <a:avLst/>
          </a:prstGeom>
          <a:noFill/>
          <a:ln w="25400">
            <a:noFill/>
            <a:miter lim="800000"/>
          </a:ln>
        </p:spPr>
        <p:txBody>
          <a:bodyPr wrap="square" rtlCol="0">
            <a:spAutoFit/>
          </a:bodyPr>
          <a:lstStyle/>
          <a:p>
            <a:r>
              <a:rPr lang="en-US" sz="2000" i="1" dirty="0" smtClean="0">
                <a:latin typeface="Times New Roman" pitchFamily="18" charset="0"/>
                <a:cs typeface="Times New Roman" pitchFamily="18" charset="0"/>
              </a:rPr>
              <a:t>H</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146" name="TextBox 145"/>
          <p:cNvSpPr txBox="1"/>
          <p:nvPr/>
        </p:nvSpPr>
        <p:spPr>
          <a:xfrm>
            <a:off x="457200" y="5791200"/>
            <a:ext cx="457200" cy="400110"/>
          </a:xfrm>
          <a:prstGeom prst="rect">
            <a:avLst/>
          </a:prstGeom>
          <a:noFill/>
          <a:ln w="25400">
            <a:noFill/>
            <a:miter lim="800000"/>
          </a:ln>
        </p:spPr>
        <p:txBody>
          <a:bodyPr wrap="square" rtlCol="0">
            <a:spAutoFit/>
          </a:bodyPr>
          <a:lstStyle/>
          <a:p>
            <a:r>
              <a:rPr lang="en-US" sz="2000" i="1" dirty="0" smtClean="0">
                <a:latin typeface="Times New Roman" pitchFamily="18" charset="0"/>
                <a:cs typeface="Times New Roman" pitchFamily="18" charset="0"/>
              </a:rPr>
              <a:t>P</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147" name="TextBox 146"/>
          <p:cNvSpPr txBox="1"/>
          <p:nvPr/>
        </p:nvSpPr>
        <p:spPr>
          <a:xfrm>
            <a:off x="457200" y="6229290"/>
            <a:ext cx="457200" cy="400110"/>
          </a:xfrm>
          <a:prstGeom prst="rect">
            <a:avLst/>
          </a:prstGeom>
          <a:noFill/>
          <a:ln w="25400">
            <a:noFill/>
            <a:miter lim="800000"/>
          </a:ln>
        </p:spPr>
        <p:txBody>
          <a:bodyPr wrap="square" rtlCol="0">
            <a:spAutoFit/>
          </a:bodyPr>
          <a:lstStyle/>
          <a:p>
            <a:r>
              <a:rPr lang="en-US" sz="2000" i="1" dirty="0" smtClean="0">
                <a:latin typeface="Times New Roman" pitchFamily="18" charset="0"/>
                <a:cs typeface="Times New Roman" pitchFamily="18" charset="0"/>
              </a:rPr>
              <a:t>f</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148" name="TextBox 147"/>
          <p:cNvSpPr txBox="1"/>
          <p:nvPr/>
        </p:nvSpPr>
        <p:spPr>
          <a:xfrm>
            <a:off x="838200" y="6293822"/>
            <a:ext cx="1524000" cy="323165"/>
          </a:xfrm>
          <a:prstGeom prst="rect">
            <a:avLst/>
          </a:prstGeom>
          <a:noFill/>
        </p:spPr>
        <p:txBody>
          <a:bodyPr wrap="square" rtlCol="0">
            <a:spAutoFit/>
          </a:bodyPr>
          <a:lstStyle/>
          <a:p>
            <a:r>
              <a:rPr lang="en-US" sz="1500" dirty="0" smtClean="0">
                <a:latin typeface="Arial" pitchFamily="34" charset="0"/>
                <a:cs typeface="Arial" pitchFamily="34" charset="0"/>
              </a:rPr>
              <a:t>Shape context.</a:t>
            </a:r>
            <a:endParaRPr lang="en-US" sz="1500" dirty="0">
              <a:latin typeface="Arial" pitchFamily="34" charset="0"/>
              <a:cs typeface="Arial" pitchFamily="34" charset="0"/>
            </a:endParaRPr>
          </a:p>
        </p:txBody>
      </p:sp>
      <p:sp>
        <p:nvSpPr>
          <p:cNvPr id="149" name="Rectangle 148"/>
          <p:cNvSpPr/>
          <p:nvPr/>
        </p:nvSpPr>
        <p:spPr>
          <a:xfrm>
            <a:off x="2209800" y="6306979"/>
            <a:ext cx="1754006" cy="292388"/>
          </a:xfrm>
          <a:prstGeom prst="rect">
            <a:avLst/>
          </a:prstGeom>
        </p:spPr>
        <p:txBody>
          <a:bodyPr wrap="none">
            <a:spAutoFit/>
          </a:bodyPr>
          <a:lstStyle/>
          <a:p>
            <a:r>
              <a:rPr lang="en-US" sz="1300" dirty="0" smtClean="0">
                <a:latin typeface="Arial" pitchFamily="34" charset="0"/>
                <a:cs typeface="Arial" pitchFamily="34" charset="0"/>
              </a:rPr>
              <a:t>[</a:t>
            </a:r>
            <a:r>
              <a:rPr lang="en-US" sz="1300" dirty="0" err="1" smtClean="0">
                <a:latin typeface="Arial" pitchFamily="34" charset="0"/>
                <a:cs typeface="Arial" pitchFamily="34" charset="0"/>
              </a:rPr>
              <a:t>Belongie</a:t>
            </a:r>
            <a:r>
              <a:rPr lang="en-US" sz="1300" dirty="0" smtClean="0">
                <a:latin typeface="Arial" pitchFamily="34" charset="0"/>
                <a:cs typeface="Arial" pitchFamily="34" charset="0"/>
              </a:rPr>
              <a:t> et al, 2002]</a:t>
            </a:r>
          </a:p>
        </p:txBody>
      </p:sp>
      <p:graphicFrame>
        <p:nvGraphicFramePr>
          <p:cNvPr id="63" name="Object 4"/>
          <p:cNvGraphicFramePr>
            <a:graphicFrameLocks noChangeAspect="1"/>
          </p:cNvGraphicFramePr>
          <p:nvPr/>
        </p:nvGraphicFramePr>
        <p:xfrm>
          <a:off x="7007099" y="3747821"/>
          <a:ext cx="347472" cy="156362"/>
        </p:xfrm>
        <a:graphic>
          <a:graphicData uri="http://schemas.openxmlformats.org/presentationml/2006/ole">
            <p:oleObj spid="_x0000_s1037" name="Equation" r:id="rId17" imgW="330154" imgH="164801" progId="Equation.DSMT4">
              <p:embed/>
            </p:oleObj>
          </a:graphicData>
        </a:graphic>
      </p:graphicFrame>
      <p:grpSp>
        <p:nvGrpSpPr>
          <p:cNvPr id="8" name="Group 156"/>
          <p:cNvGrpSpPr/>
          <p:nvPr/>
        </p:nvGrpSpPr>
        <p:grpSpPr>
          <a:xfrm>
            <a:off x="5756199" y="3608832"/>
            <a:ext cx="416966" cy="347472"/>
            <a:chOff x="5410200" y="3790950"/>
            <a:chExt cx="457200" cy="381000"/>
          </a:xfrm>
        </p:grpSpPr>
        <p:sp>
          <p:nvSpPr>
            <p:cNvPr id="87" name="Oval 86"/>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88" name="TextBox 87"/>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pic>
        <p:nvPicPr>
          <p:cNvPr id="153" name="Picture 152" descr="tennis_player_1_new.jpg"/>
          <p:cNvPicPr>
            <a:picLocks noChangeAspect="1"/>
          </p:cNvPicPr>
          <p:nvPr/>
        </p:nvPicPr>
        <p:blipFill>
          <a:blip r:embed="rId18" cstate="print">
            <a:clrChange>
              <a:clrFrom>
                <a:srgbClr val="FFFFFF"/>
              </a:clrFrom>
              <a:clrTo>
                <a:srgbClr val="FFFFFF">
                  <a:alpha val="0"/>
                </a:srgbClr>
              </a:clrTo>
            </a:clrChange>
          </a:blip>
          <a:stretch>
            <a:fillRect/>
          </a:stretch>
        </p:blipFill>
        <p:spPr>
          <a:xfrm>
            <a:off x="4736592" y="4267200"/>
            <a:ext cx="4180117" cy="1371600"/>
          </a:xfrm>
          <a:prstGeom prst="rect">
            <a:avLst/>
          </a:prstGeom>
        </p:spPr>
      </p:pic>
      <p:sp>
        <p:nvSpPr>
          <p:cNvPr id="127" name="Rectangle 126"/>
          <p:cNvSpPr/>
          <p:nvPr/>
        </p:nvSpPr>
        <p:spPr>
          <a:xfrm>
            <a:off x="4648200" y="4251960"/>
            <a:ext cx="4267200" cy="14478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4953000" y="5105400"/>
            <a:ext cx="1752600" cy="353943"/>
          </a:xfrm>
          <a:prstGeom prst="rect">
            <a:avLst/>
          </a:prstGeom>
          <a:noFill/>
          <a:ln w="25400">
            <a:noFill/>
            <a:miter lim="800000"/>
          </a:ln>
        </p:spPr>
        <p:txBody>
          <a:bodyPr wrap="square" rtlCol="0">
            <a:spAutoFit/>
          </a:bodyPr>
          <a:lstStyle/>
          <a:p>
            <a:r>
              <a:rPr lang="en-US" sz="1700" dirty="0" smtClean="0">
                <a:latin typeface="Arial" pitchFamily="34" charset="0"/>
                <a:cs typeface="Arial" pitchFamily="34" charset="0"/>
              </a:rPr>
              <a:t>Image evidence</a:t>
            </a:r>
            <a:endParaRPr lang="en-US" sz="1700" dirty="0">
              <a:latin typeface="Arial" pitchFamily="34" charset="0"/>
              <a:cs typeface="Arial" pitchFamily="34" charset="0"/>
            </a:endParaRPr>
          </a:p>
        </p:txBody>
      </p:sp>
      <p:grpSp>
        <p:nvGrpSpPr>
          <p:cNvPr id="9" name="Group 180"/>
          <p:cNvGrpSpPr/>
          <p:nvPr/>
        </p:nvGrpSpPr>
        <p:grpSpPr>
          <a:xfrm>
            <a:off x="5181600" y="3386450"/>
            <a:ext cx="2654688" cy="1278697"/>
            <a:chOff x="4671329" y="3566160"/>
            <a:chExt cx="2910841" cy="1402080"/>
          </a:xfrm>
        </p:grpSpPr>
        <p:cxnSp>
          <p:nvCxnSpPr>
            <p:cNvPr id="79" name="Straight Connector 24"/>
            <p:cNvCxnSpPr>
              <a:stCxn id="96" idx="0"/>
              <a:endCxn id="55" idx="4"/>
            </p:cNvCxnSpPr>
            <p:nvPr/>
          </p:nvCxnSpPr>
          <p:spPr>
            <a:xfrm rot="5400000" flipH="1" flipV="1">
              <a:off x="4168409" y="4069080"/>
              <a:ext cx="100584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94" idx="0"/>
              <a:endCxn id="87" idx="4"/>
            </p:cNvCxnSpPr>
            <p:nvPr/>
          </p:nvCxnSpPr>
          <p:spPr>
            <a:xfrm rot="5400000" flipH="1" flipV="1">
              <a:off x="5136149" y="4579620"/>
              <a:ext cx="77724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92" idx="0"/>
              <a:endCxn id="86" idx="4"/>
            </p:cNvCxnSpPr>
            <p:nvPr/>
          </p:nvCxnSpPr>
          <p:spPr>
            <a:xfrm rot="5400000" flipH="1" flipV="1">
              <a:off x="5898149" y="4579620"/>
              <a:ext cx="77724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90" idx="0"/>
              <a:endCxn id="84" idx="4"/>
            </p:cNvCxnSpPr>
            <p:nvPr/>
          </p:nvCxnSpPr>
          <p:spPr>
            <a:xfrm rot="5400000" flipH="1" flipV="1">
              <a:off x="7193550" y="4579620"/>
              <a:ext cx="77724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0" name="Oval 139"/>
          <p:cNvSpPr>
            <a:spLocks noChangeAspect="1"/>
          </p:cNvSpPr>
          <p:nvPr/>
        </p:nvSpPr>
        <p:spPr>
          <a:xfrm>
            <a:off x="4937760" y="4251960"/>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a:spLocks noChangeAspect="1"/>
          </p:cNvSpPr>
          <p:nvPr/>
        </p:nvSpPr>
        <p:spPr>
          <a:xfrm>
            <a:off x="5705856" y="4608576"/>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a:spLocks noChangeAspect="1"/>
          </p:cNvSpPr>
          <p:nvPr/>
        </p:nvSpPr>
        <p:spPr>
          <a:xfrm>
            <a:off x="6400800" y="4608576"/>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a:spLocks noChangeAspect="1"/>
          </p:cNvSpPr>
          <p:nvPr/>
        </p:nvSpPr>
        <p:spPr>
          <a:xfrm>
            <a:off x="7589520" y="4608576"/>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8" name="Object 4"/>
          <p:cNvGraphicFramePr>
            <a:graphicFrameLocks noChangeAspect="1"/>
          </p:cNvGraphicFramePr>
          <p:nvPr/>
        </p:nvGraphicFramePr>
        <p:xfrm>
          <a:off x="7076593" y="4772863"/>
          <a:ext cx="347472" cy="156362"/>
        </p:xfrm>
        <a:graphic>
          <a:graphicData uri="http://schemas.openxmlformats.org/presentationml/2006/ole">
            <p:oleObj spid="_x0000_s1038" name="Equation" r:id="rId19" imgW="330154" imgH="164801" progId="Equation.DSMT4">
              <p:embed/>
            </p:oleObj>
          </a:graphicData>
        </a:graphic>
      </p:graphicFrame>
      <p:grpSp>
        <p:nvGrpSpPr>
          <p:cNvPr id="10" name="Group 182"/>
          <p:cNvGrpSpPr/>
          <p:nvPr/>
        </p:nvGrpSpPr>
        <p:grpSpPr>
          <a:xfrm>
            <a:off x="4991759" y="4260569"/>
            <a:ext cx="416966" cy="376780"/>
            <a:chOff x="4571998" y="4524624"/>
            <a:chExt cx="457200" cy="413136"/>
          </a:xfrm>
        </p:grpSpPr>
        <p:sp>
          <p:nvSpPr>
            <p:cNvPr id="95" name="TextBox 94"/>
            <p:cNvSpPr txBox="1"/>
            <p:nvPr/>
          </p:nvSpPr>
          <p:spPr>
            <a:xfrm>
              <a:off x="4571998" y="4524624"/>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i="1" baseline="-25000" dirty="0" smtClean="0">
                  <a:latin typeface="Times New Roman" pitchFamily="18" charset="0"/>
                  <a:cs typeface="Times New Roman" pitchFamily="18" charset="0"/>
                </a:rPr>
                <a:t>O</a:t>
              </a:r>
              <a:endParaRPr lang="en-US" sz="1600" i="1" baseline="-25000" dirty="0">
                <a:latin typeface="Times New Roman" pitchFamily="18" charset="0"/>
                <a:cs typeface="Times New Roman" pitchFamily="18" charset="0"/>
              </a:endParaRPr>
            </a:p>
          </p:txBody>
        </p:sp>
        <p:sp>
          <p:nvSpPr>
            <p:cNvPr id="96" name="Oval 95"/>
            <p:cNvSpPr>
              <a:spLocks noChangeAspect="1"/>
            </p:cNvSpPr>
            <p:nvPr/>
          </p:nvSpPr>
          <p:spPr>
            <a:xfrm>
              <a:off x="4572000" y="457200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schemeClr val="tx1"/>
                </a:solidFill>
                <a:latin typeface="Times New Roman" pitchFamily="18" charset="0"/>
                <a:cs typeface="Times New Roman" pitchFamily="18" charset="0"/>
              </a:endParaRPr>
            </a:p>
          </p:txBody>
        </p:sp>
      </p:grpSp>
      <p:grpSp>
        <p:nvGrpSpPr>
          <p:cNvPr id="11" name="Group 183"/>
          <p:cNvGrpSpPr/>
          <p:nvPr/>
        </p:nvGrpSpPr>
        <p:grpSpPr>
          <a:xfrm>
            <a:off x="5756199" y="4651248"/>
            <a:ext cx="416966" cy="347472"/>
            <a:chOff x="5410200" y="5010150"/>
            <a:chExt cx="457200" cy="381000"/>
          </a:xfrm>
        </p:grpSpPr>
        <p:sp>
          <p:nvSpPr>
            <p:cNvPr id="93" name="TextBox 92"/>
            <p:cNvSpPr txBox="1"/>
            <p:nvPr/>
          </p:nvSpPr>
          <p:spPr>
            <a:xfrm>
              <a:off x="5410200" y="501015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sp>
          <p:nvSpPr>
            <p:cNvPr id="94" name="Oval 93"/>
            <p:cNvSpPr>
              <a:spLocks noChangeAspect="1"/>
            </p:cNvSpPr>
            <p:nvPr/>
          </p:nvSpPr>
          <p:spPr>
            <a:xfrm>
              <a:off x="5425440" y="50253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2" name="Group 184"/>
          <p:cNvGrpSpPr/>
          <p:nvPr/>
        </p:nvGrpSpPr>
        <p:grpSpPr>
          <a:xfrm>
            <a:off x="6451143" y="4651248"/>
            <a:ext cx="416966" cy="347472"/>
            <a:chOff x="6172200" y="4953000"/>
            <a:chExt cx="457200" cy="381000"/>
          </a:xfrm>
        </p:grpSpPr>
        <p:sp>
          <p:nvSpPr>
            <p:cNvPr id="91" name="TextBox 90"/>
            <p:cNvSpPr txBox="1"/>
            <p:nvPr/>
          </p:nvSpPr>
          <p:spPr>
            <a:xfrm>
              <a:off x="6172200" y="49530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92" name="Oval 91"/>
            <p:cNvSpPr>
              <a:spLocks noChangeAspect="1"/>
            </p:cNvSpPr>
            <p:nvPr/>
          </p:nvSpPr>
          <p:spPr>
            <a:xfrm>
              <a:off x="6187440" y="4968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3" name="Group 185"/>
          <p:cNvGrpSpPr/>
          <p:nvPr/>
        </p:nvGrpSpPr>
        <p:grpSpPr>
          <a:xfrm>
            <a:off x="7632549" y="4651248"/>
            <a:ext cx="416966" cy="347472"/>
            <a:chOff x="7467600" y="5029200"/>
            <a:chExt cx="457200" cy="381000"/>
          </a:xfrm>
        </p:grpSpPr>
        <p:sp>
          <p:nvSpPr>
            <p:cNvPr id="89" name="TextBox 88"/>
            <p:cNvSpPr txBox="1"/>
            <p:nvPr/>
          </p:nvSpPr>
          <p:spPr>
            <a:xfrm>
              <a:off x="7467600" y="50292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i="1" baseline="-25000" dirty="0" smtClean="0">
                  <a:latin typeface="Times New Roman" pitchFamily="18" charset="0"/>
                  <a:cs typeface="Times New Roman" pitchFamily="18" charset="0"/>
                </a:rPr>
                <a:t>N</a:t>
              </a:r>
              <a:endParaRPr lang="en-US" sz="1600" i="1" baseline="-25000" dirty="0">
                <a:latin typeface="Times New Roman" pitchFamily="18" charset="0"/>
                <a:cs typeface="Times New Roman" pitchFamily="18" charset="0"/>
              </a:endParaRPr>
            </a:p>
          </p:txBody>
        </p:sp>
        <p:sp>
          <p:nvSpPr>
            <p:cNvPr id="90" name="Oval 89"/>
            <p:cNvSpPr>
              <a:spLocks noChangeAspect="1"/>
            </p:cNvSpPr>
            <p:nvPr/>
          </p:nvSpPr>
          <p:spPr>
            <a:xfrm>
              <a:off x="7482840" y="50444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25" name="Oval 124"/>
          <p:cNvSpPr>
            <a:spLocks noChangeAspect="1"/>
          </p:cNvSpPr>
          <p:nvPr/>
        </p:nvSpPr>
        <p:spPr>
          <a:xfrm>
            <a:off x="4937760" y="2990088"/>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a:spLocks noChangeAspect="1"/>
          </p:cNvSpPr>
          <p:nvPr/>
        </p:nvSpPr>
        <p:spPr>
          <a:xfrm>
            <a:off x="4991761" y="305287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O</a:t>
            </a:r>
            <a:endParaRPr lang="en-US" sz="1600" i="1" dirty="0">
              <a:solidFill>
                <a:schemeClr val="tx1"/>
              </a:solidFill>
              <a:latin typeface="Times New Roman" pitchFamily="18" charset="0"/>
              <a:cs typeface="Times New Roman" pitchFamily="18" charset="0"/>
            </a:endParaRPr>
          </a:p>
        </p:txBody>
      </p:sp>
      <p:sp>
        <p:nvSpPr>
          <p:cNvPr id="136" name="Oval 135"/>
          <p:cNvSpPr>
            <a:spLocks noChangeAspect="1"/>
          </p:cNvSpPr>
          <p:nvPr/>
        </p:nvSpPr>
        <p:spPr>
          <a:xfrm>
            <a:off x="7589520" y="3566160"/>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a:spLocks noChangeAspect="1"/>
          </p:cNvSpPr>
          <p:nvPr/>
        </p:nvSpPr>
        <p:spPr>
          <a:xfrm>
            <a:off x="6400800" y="3566160"/>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57"/>
          <p:cNvGrpSpPr/>
          <p:nvPr/>
        </p:nvGrpSpPr>
        <p:grpSpPr>
          <a:xfrm>
            <a:off x="6451143" y="3608832"/>
            <a:ext cx="416966" cy="347472"/>
            <a:chOff x="6172200" y="3733800"/>
            <a:chExt cx="457200" cy="381000"/>
          </a:xfrm>
        </p:grpSpPr>
        <p:sp>
          <p:nvSpPr>
            <p:cNvPr id="85" name="TextBox 84"/>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86" name="Oval 85"/>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5" name="Group 158"/>
          <p:cNvGrpSpPr/>
          <p:nvPr/>
        </p:nvGrpSpPr>
        <p:grpSpPr>
          <a:xfrm>
            <a:off x="7632549" y="3608832"/>
            <a:ext cx="416966" cy="347472"/>
            <a:chOff x="7467600" y="3810000"/>
            <a:chExt cx="457200" cy="381000"/>
          </a:xfrm>
        </p:grpSpPr>
        <p:sp>
          <p:nvSpPr>
            <p:cNvPr id="83" name="TextBox 82"/>
            <p:cNvSpPr txBox="1"/>
            <p:nvPr/>
          </p:nvSpPr>
          <p:spPr>
            <a:xfrm>
              <a:off x="7467600" y="38100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N</a:t>
              </a:r>
              <a:endParaRPr lang="en-US" sz="1600" i="1" baseline="-25000" dirty="0">
                <a:latin typeface="Times New Roman" pitchFamily="18" charset="0"/>
                <a:cs typeface="Times New Roman" pitchFamily="18" charset="0"/>
              </a:endParaRPr>
            </a:p>
          </p:txBody>
        </p:sp>
        <p:sp>
          <p:nvSpPr>
            <p:cNvPr id="84" name="Oval 83"/>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32" name="Oval 131"/>
          <p:cNvSpPr>
            <a:spLocks noChangeAspect="1"/>
          </p:cNvSpPr>
          <p:nvPr/>
        </p:nvSpPr>
        <p:spPr>
          <a:xfrm>
            <a:off x="5705856" y="3566160"/>
            <a:ext cx="457200" cy="457200"/>
          </a:xfrm>
          <a:prstGeom prst="ellipse">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00"/>
          <p:cNvGrpSpPr/>
          <p:nvPr/>
        </p:nvGrpSpPr>
        <p:grpSpPr>
          <a:xfrm>
            <a:off x="1088136" y="4035552"/>
            <a:ext cx="393192" cy="724377"/>
            <a:chOff x="1088136" y="3959352"/>
            <a:chExt cx="393192" cy="724377"/>
          </a:xfrm>
        </p:grpSpPr>
        <p:sp>
          <p:nvSpPr>
            <p:cNvPr id="154" name="Rounded Rectangle 153"/>
            <p:cNvSpPr/>
            <p:nvPr/>
          </p:nvSpPr>
          <p:spPr>
            <a:xfrm rot="21096953">
              <a:off x="1088136" y="3959352"/>
              <a:ext cx="137160" cy="164592"/>
            </a:xfrm>
            <a:prstGeom prst="roundRect">
              <a:avLst/>
            </a:prstGeom>
            <a:noFill/>
            <a:ln w="158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rot="19236430">
              <a:off x="1207135" y="4000756"/>
              <a:ext cx="214495" cy="274320"/>
            </a:xfrm>
            <a:prstGeom prst="roundRect">
              <a:avLst/>
            </a:prstGeom>
            <a:noFill/>
            <a:ln w="158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57"/>
            <p:cNvSpPr/>
            <p:nvPr/>
          </p:nvSpPr>
          <p:spPr>
            <a:xfrm rot="21298183">
              <a:off x="1108479" y="4062444"/>
              <a:ext cx="91440" cy="182880"/>
            </a:xfrm>
            <a:prstGeom prst="roundRect">
              <a:avLst/>
            </a:prstGeom>
            <a:noFill/>
            <a:ln w="158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ed Rectangle 158"/>
            <p:cNvSpPr/>
            <p:nvPr/>
          </p:nvSpPr>
          <p:spPr>
            <a:xfrm rot="290976">
              <a:off x="1108423" y="4216529"/>
              <a:ext cx="91440" cy="228600"/>
            </a:xfrm>
            <a:prstGeom prst="roundRect">
              <a:avLst/>
            </a:prstGeom>
            <a:noFill/>
            <a:ln w="158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ed Rectangle 162"/>
            <p:cNvSpPr/>
            <p:nvPr/>
          </p:nvSpPr>
          <p:spPr>
            <a:xfrm>
              <a:off x="1362456" y="4205261"/>
              <a:ext cx="118872" cy="228600"/>
            </a:xfrm>
            <a:prstGeom prst="roundRect">
              <a:avLst/>
            </a:prstGeom>
            <a:noFill/>
            <a:ln w="158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164"/>
            <p:cNvSpPr/>
            <p:nvPr/>
          </p:nvSpPr>
          <p:spPr>
            <a:xfrm>
              <a:off x="1362456" y="4427697"/>
              <a:ext cx="109728" cy="256032"/>
            </a:xfrm>
            <a:prstGeom prst="roundRect">
              <a:avLst/>
            </a:prstGeom>
            <a:noFill/>
            <a:ln w="158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167"/>
            <p:cNvSpPr/>
            <p:nvPr/>
          </p:nvSpPr>
          <p:spPr>
            <a:xfrm rot="20826390">
              <a:off x="1272318" y="4004463"/>
              <a:ext cx="91440" cy="182880"/>
            </a:xfrm>
            <a:prstGeom prst="roundRect">
              <a:avLst/>
            </a:prstGeom>
            <a:noFill/>
            <a:ln w="158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ed Rectangle 168"/>
            <p:cNvSpPr/>
            <p:nvPr/>
          </p:nvSpPr>
          <p:spPr>
            <a:xfrm rot="4662136">
              <a:off x="1216599" y="4114800"/>
              <a:ext cx="91440" cy="228600"/>
            </a:xfrm>
            <a:prstGeom prst="roundRect">
              <a:avLst/>
            </a:prstGeom>
            <a:noFill/>
            <a:ln w="158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ounded Rectangle 169"/>
            <p:cNvSpPr/>
            <p:nvPr/>
          </p:nvSpPr>
          <p:spPr>
            <a:xfrm>
              <a:off x="1252728" y="4227644"/>
              <a:ext cx="118872" cy="219456"/>
            </a:xfrm>
            <a:prstGeom prst="roundRect">
              <a:avLst/>
            </a:prstGeom>
            <a:noFill/>
            <a:ln w="158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ounded Rectangle 170"/>
            <p:cNvSpPr/>
            <p:nvPr/>
          </p:nvSpPr>
          <p:spPr>
            <a:xfrm>
              <a:off x="1252728" y="4443984"/>
              <a:ext cx="109728" cy="237744"/>
            </a:xfrm>
            <a:prstGeom prst="roundRect">
              <a:avLst/>
            </a:prstGeom>
            <a:noFill/>
            <a:ln w="158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201"/>
          <p:cNvGrpSpPr/>
          <p:nvPr/>
        </p:nvGrpSpPr>
        <p:grpSpPr>
          <a:xfrm>
            <a:off x="1655064" y="4034445"/>
            <a:ext cx="530352" cy="805779"/>
            <a:chOff x="1655064" y="3958245"/>
            <a:chExt cx="530352" cy="805779"/>
          </a:xfrm>
        </p:grpSpPr>
        <p:sp>
          <p:nvSpPr>
            <p:cNvPr id="172" name="Rounded Rectangle 171"/>
            <p:cNvSpPr/>
            <p:nvPr/>
          </p:nvSpPr>
          <p:spPr>
            <a:xfrm rot="4538760">
              <a:off x="2039112" y="3949101"/>
              <a:ext cx="137160" cy="155448"/>
            </a:xfrm>
            <a:prstGeom prst="roundRect">
              <a:avLst/>
            </a:prstGeom>
            <a:noFill/>
            <a:ln w="158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ed Rectangle 172"/>
            <p:cNvSpPr/>
            <p:nvPr/>
          </p:nvSpPr>
          <p:spPr>
            <a:xfrm rot="3518307">
              <a:off x="1805869" y="3973741"/>
              <a:ext cx="201168" cy="310896"/>
            </a:xfrm>
            <a:prstGeom prst="roundRect">
              <a:avLst/>
            </a:prstGeom>
            <a:noFill/>
            <a:ln w="158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ed Rectangle 173"/>
            <p:cNvSpPr/>
            <p:nvPr/>
          </p:nvSpPr>
          <p:spPr>
            <a:xfrm rot="1565005">
              <a:off x="1883664" y="4042256"/>
              <a:ext cx="91440" cy="182880"/>
            </a:xfrm>
            <a:prstGeom prst="roundRect">
              <a:avLst/>
            </a:prstGeom>
            <a:noFill/>
            <a:ln w="158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ed Rectangle 174"/>
            <p:cNvSpPr/>
            <p:nvPr/>
          </p:nvSpPr>
          <p:spPr>
            <a:xfrm rot="20365900">
              <a:off x="1880451" y="4195039"/>
              <a:ext cx="91440" cy="210312"/>
            </a:xfrm>
            <a:prstGeom prst="roundRect">
              <a:avLst/>
            </a:prstGeom>
            <a:noFill/>
            <a:ln w="158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ed Rectangle 175"/>
            <p:cNvSpPr/>
            <p:nvPr/>
          </p:nvSpPr>
          <p:spPr>
            <a:xfrm rot="20340745">
              <a:off x="1825332" y="4253494"/>
              <a:ext cx="118872" cy="228600"/>
            </a:xfrm>
            <a:prstGeom prst="roundRect">
              <a:avLst/>
            </a:prstGeom>
            <a:noFill/>
            <a:ln w="158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ed Rectangle 176"/>
            <p:cNvSpPr/>
            <p:nvPr/>
          </p:nvSpPr>
          <p:spPr>
            <a:xfrm rot="21152408">
              <a:off x="1874520" y="4462328"/>
              <a:ext cx="109728" cy="256032"/>
            </a:xfrm>
            <a:prstGeom prst="roundRect">
              <a:avLst/>
            </a:prstGeom>
            <a:noFill/>
            <a:ln w="158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ed Rectangle 179"/>
            <p:cNvSpPr/>
            <p:nvPr/>
          </p:nvSpPr>
          <p:spPr>
            <a:xfrm rot="204171">
              <a:off x="1693299" y="4215384"/>
              <a:ext cx="128016" cy="237744"/>
            </a:xfrm>
            <a:prstGeom prst="roundRect">
              <a:avLst/>
            </a:prstGeom>
            <a:noFill/>
            <a:ln w="158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ed Rectangle 180"/>
            <p:cNvSpPr/>
            <p:nvPr/>
          </p:nvSpPr>
          <p:spPr>
            <a:xfrm rot="1090080">
              <a:off x="1655064" y="4453128"/>
              <a:ext cx="109728" cy="310896"/>
            </a:xfrm>
            <a:prstGeom prst="roundRect">
              <a:avLst/>
            </a:prstGeom>
            <a:noFill/>
            <a:ln w="158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ounded Rectangle 181"/>
            <p:cNvSpPr/>
            <p:nvPr/>
          </p:nvSpPr>
          <p:spPr>
            <a:xfrm rot="18591997">
              <a:off x="1938528" y="4144179"/>
              <a:ext cx="82296" cy="182880"/>
            </a:xfrm>
            <a:prstGeom prst="roundRect">
              <a:avLst/>
            </a:prstGeom>
            <a:noFill/>
            <a:ln w="158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203"/>
          <p:cNvGrpSpPr/>
          <p:nvPr/>
        </p:nvGrpSpPr>
        <p:grpSpPr>
          <a:xfrm>
            <a:off x="3611880" y="3990823"/>
            <a:ext cx="417388" cy="821969"/>
            <a:chOff x="3611880" y="3914623"/>
            <a:chExt cx="417388" cy="821969"/>
          </a:xfrm>
        </p:grpSpPr>
        <p:sp>
          <p:nvSpPr>
            <p:cNvPr id="183" name="Rounded Rectangle 182"/>
            <p:cNvSpPr/>
            <p:nvPr/>
          </p:nvSpPr>
          <p:spPr>
            <a:xfrm rot="20848692">
              <a:off x="3712464" y="3914623"/>
              <a:ext cx="100584" cy="137160"/>
            </a:xfrm>
            <a:prstGeom prst="roundRect">
              <a:avLst/>
            </a:prstGeom>
            <a:noFill/>
            <a:ln w="158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183"/>
            <p:cNvSpPr/>
            <p:nvPr/>
          </p:nvSpPr>
          <p:spPr>
            <a:xfrm>
              <a:off x="3712464" y="4023360"/>
              <a:ext cx="182880" cy="256032"/>
            </a:xfrm>
            <a:prstGeom prst="roundRect">
              <a:avLst/>
            </a:prstGeom>
            <a:noFill/>
            <a:ln w="158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ounded Rectangle 188"/>
            <p:cNvSpPr/>
            <p:nvPr/>
          </p:nvSpPr>
          <p:spPr>
            <a:xfrm rot="19222991">
              <a:off x="3842415" y="4023360"/>
              <a:ext cx="73152" cy="128016"/>
            </a:xfrm>
            <a:prstGeom prst="roundRect">
              <a:avLst/>
            </a:prstGeom>
            <a:noFill/>
            <a:ln w="158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ed Rectangle 190"/>
            <p:cNvSpPr/>
            <p:nvPr/>
          </p:nvSpPr>
          <p:spPr>
            <a:xfrm rot="1529970">
              <a:off x="3661699" y="4264436"/>
              <a:ext cx="100584" cy="201168"/>
            </a:xfrm>
            <a:prstGeom prst="roundRect">
              <a:avLst/>
            </a:prstGeom>
            <a:noFill/>
            <a:ln w="158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ounded Rectangle 192"/>
            <p:cNvSpPr/>
            <p:nvPr/>
          </p:nvSpPr>
          <p:spPr>
            <a:xfrm rot="18334820">
              <a:off x="3928684" y="4117782"/>
              <a:ext cx="73152" cy="128016"/>
            </a:xfrm>
            <a:prstGeom prst="roundRect">
              <a:avLst/>
            </a:prstGeom>
            <a:noFill/>
            <a:ln w="158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ed Rectangle 193"/>
            <p:cNvSpPr/>
            <p:nvPr/>
          </p:nvSpPr>
          <p:spPr>
            <a:xfrm rot="734160">
              <a:off x="3694364" y="4044898"/>
              <a:ext cx="73152" cy="128016"/>
            </a:xfrm>
            <a:prstGeom prst="roundRect">
              <a:avLst/>
            </a:prstGeom>
            <a:noFill/>
            <a:ln w="158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ounded Rectangle 194"/>
            <p:cNvSpPr/>
            <p:nvPr/>
          </p:nvSpPr>
          <p:spPr>
            <a:xfrm>
              <a:off x="3772203" y="4279392"/>
              <a:ext cx="100584" cy="219456"/>
            </a:xfrm>
            <a:prstGeom prst="roundRect">
              <a:avLst/>
            </a:prstGeom>
            <a:noFill/>
            <a:ln w="158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ounded Rectangle 195"/>
            <p:cNvSpPr/>
            <p:nvPr/>
          </p:nvSpPr>
          <p:spPr>
            <a:xfrm>
              <a:off x="3611880" y="4435179"/>
              <a:ext cx="82296" cy="201168"/>
            </a:xfrm>
            <a:prstGeom prst="roundRect">
              <a:avLst/>
            </a:prstGeom>
            <a:noFill/>
            <a:ln w="158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ounded Rectangle 196"/>
            <p:cNvSpPr/>
            <p:nvPr/>
          </p:nvSpPr>
          <p:spPr>
            <a:xfrm>
              <a:off x="3785616" y="4507992"/>
              <a:ext cx="82296" cy="228600"/>
            </a:xfrm>
            <a:prstGeom prst="roundRect">
              <a:avLst/>
            </a:prstGeom>
            <a:noFill/>
            <a:ln w="158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202"/>
          <p:cNvGrpSpPr/>
          <p:nvPr/>
        </p:nvGrpSpPr>
        <p:grpSpPr>
          <a:xfrm>
            <a:off x="2553437" y="4047721"/>
            <a:ext cx="784123" cy="751075"/>
            <a:chOff x="2553437" y="3971521"/>
            <a:chExt cx="784123" cy="751075"/>
          </a:xfrm>
        </p:grpSpPr>
        <p:sp>
          <p:nvSpPr>
            <p:cNvPr id="185" name="Rounded Rectangle 184"/>
            <p:cNvSpPr/>
            <p:nvPr/>
          </p:nvSpPr>
          <p:spPr>
            <a:xfrm rot="17878888">
              <a:off x="3051740" y="4012703"/>
              <a:ext cx="91440" cy="237628"/>
            </a:xfrm>
            <a:prstGeom prst="roundRect">
              <a:avLst/>
            </a:prstGeom>
            <a:noFill/>
            <a:ln w="158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ounded Rectangle 185"/>
            <p:cNvSpPr/>
            <p:nvPr/>
          </p:nvSpPr>
          <p:spPr>
            <a:xfrm rot="2901521">
              <a:off x="2612873" y="4236740"/>
              <a:ext cx="91440" cy="210312"/>
            </a:xfrm>
            <a:prstGeom prst="roundRect">
              <a:avLst/>
            </a:prstGeom>
            <a:noFill/>
            <a:ln w="158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ounded Rectangle 186"/>
            <p:cNvSpPr/>
            <p:nvPr/>
          </p:nvSpPr>
          <p:spPr>
            <a:xfrm>
              <a:off x="3191256" y="4267200"/>
              <a:ext cx="137160" cy="246888"/>
            </a:xfrm>
            <a:prstGeom prst="roundRect">
              <a:avLst/>
            </a:prstGeom>
            <a:noFill/>
            <a:ln w="158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ounded Rectangle 187"/>
            <p:cNvSpPr/>
            <p:nvPr/>
          </p:nvSpPr>
          <p:spPr>
            <a:xfrm rot="2855533">
              <a:off x="3108960" y="4088546"/>
              <a:ext cx="128016" cy="329184"/>
            </a:xfrm>
            <a:prstGeom prst="roundRect">
              <a:avLst/>
            </a:prstGeom>
            <a:noFill/>
            <a:ln w="158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ed Rectangle 189"/>
            <p:cNvSpPr/>
            <p:nvPr/>
          </p:nvSpPr>
          <p:spPr>
            <a:xfrm rot="1317818">
              <a:off x="3138888" y="4180868"/>
              <a:ext cx="91440" cy="265176"/>
            </a:xfrm>
            <a:prstGeom prst="roundRect">
              <a:avLst/>
            </a:prstGeom>
            <a:noFill/>
            <a:ln w="158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ounded Rectangle 191"/>
            <p:cNvSpPr/>
            <p:nvPr/>
          </p:nvSpPr>
          <p:spPr>
            <a:xfrm rot="20544688">
              <a:off x="3045152" y="4336381"/>
              <a:ext cx="109728" cy="386215"/>
            </a:xfrm>
            <a:prstGeom prst="roundRect">
              <a:avLst/>
            </a:prstGeom>
            <a:noFill/>
            <a:ln w="158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ed Rectangle 197"/>
            <p:cNvSpPr/>
            <p:nvPr/>
          </p:nvSpPr>
          <p:spPr>
            <a:xfrm rot="2498797">
              <a:off x="2743200" y="4133088"/>
              <a:ext cx="91440" cy="164592"/>
            </a:xfrm>
            <a:prstGeom prst="roundRect">
              <a:avLst/>
            </a:prstGeom>
            <a:noFill/>
            <a:ln w="158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ed Rectangle 198"/>
            <p:cNvSpPr/>
            <p:nvPr/>
          </p:nvSpPr>
          <p:spPr>
            <a:xfrm rot="18986055">
              <a:off x="2796810" y="3971521"/>
              <a:ext cx="137160" cy="164592"/>
            </a:xfrm>
            <a:prstGeom prst="roundRect">
              <a:avLst/>
            </a:prstGeom>
            <a:noFill/>
            <a:ln w="158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ed Rectangle 199"/>
            <p:cNvSpPr/>
            <p:nvPr/>
          </p:nvSpPr>
          <p:spPr>
            <a:xfrm rot="16200000">
              <a:off x="2955037" y="3941064"/>
              <a:ext cx="256032" cy="374904"/>
            </a:xfrm>
            <a:prstGeom prst="roundRect">
              <a:avLst/>
            </a:prstGeom>
            <a:noFill/>
            <a:ln w="158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0" name="TextBox 159"/>
          <p:cNvSpPr txBox="1"/>
          <p:nvPr/>
        </p:nvSpPr>
        <p:spPr>
          <a:xfrm>
            <a:off x="6096000" y="6096000"/>
            <a:ext cx="2438400" cy="369332"/>
          </a:xfrm>
          <a:prstGeom prst="rect">
            <a:avLst/>
          </a:prstGeom>
          <a:noFill/>
        </p:spPr>
        <p:txBody>
          <a:bodyPr wrap="square" rtlCol="0">
            <a:spAutoFit/>
          </a:bodyPr>
          <a:lstStyle/>
          <a:p>
            <a:pPr algn="ctr"/>
            <a:r>
              <a:rPr lang="en-US" dirty="0" smtClean="0">
                <a:latin typeface="Arial" pitchFamily="34" charset="0"/>
                <a:cs typeface="Arial" pitchFamily="34" charset="0"/>
              </a:rPr>
              <a:t>[Yao &amp; </a:t>
            </a:r>
            <a:r>
              <a:rPr lang="en-US" dirty="0" err="1" smtClean="0">
                <a:latin typeface="Arial" pitchFamily="34" charset="0"/>
                <a:cs typeface="Arial" pitchFamily="34" charset="0"/>
              </a:rPr>
              <a:t>Fei-Fei</a:t>
            </a:r>
            <a:r>
              <a:rPr lang="en-US" dirty="0" smtClean="0">
                <a:latin typeface="Arial" pitchFamily="34" charset="0"/>
                <a:cs typeface="Arial" pitchFamily="34" charset="0"/>
              </a:rPr>
              <a:t>, 2010]</a:t>
            </a:r>
            <a:endParaRPr lang="en-US"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53"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p:cTn id="11" dur="500" fill="hold"/>
                                        <p:tgtEl>
                                          <p:spTgt spid="56"/>
                                        </p:tgtEl>
                                        <p:attrNameLst>
                                          <p:attrName>ppt_w</p:attrName>
                                        </p:attrNameLst>
                                      </p:cBhvr>
                                      <p:tavLst>
                                        <p:tav tm="0">
                                          <p:val>
                                            <p:fltVal val="0"/>
                                          </p:val>
                                        </p:tav>
                                        <p:tav tm="100000">
                                          <p:val>
                                            <p:strVal val="#ppt_w"/>
                                          </p:val>
                                        </p:tav>
                                      </p:tavLst>
                                    </p:anim>
                                    <p:anim calcmode="lin" valueType="num">
                                      <p:cBhvr>
                                        <p:cTn id="12" dur="500" fill="hold"/>
                                        <p:tgtEl>
                                          <p:spTgt spid="56"/>
                                        </p:tgtEl>
                                        <p:attrNameLst>
                                          <p:attrName>ppt_h</p:attrName>
                                        </p:attrNameLst>
                                      </p:cBhvr>
                                      <p:tavLst>
                                        <p:tav tm="0">
                                          <p:val>
                                            <p:fltVal val="0"/>
                                          </p:val>
                                        </p:tav>
                                        <p:tav tm="100000">
                                          <p:val>
                                            <p:strVal val="#ppt_h"/>
                                          </p:val>
                                        </p:tav>
                                      </p:tavLst>
                                    </p:anim>
                                    <p:animEffect transition="in" filter="fade">
                                      <p:cBhvr>
                                        <p:cTn id="13" dur="500"/>
                                        <p:tgtEl>
                                          <p:spTgt spid="56"/>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07"/>
                                        </p:tgtEl>
                                        <p:attrNameLst>
                                          <p:attrName>style.visibility</p:attrName>
                                        </p:attrNameLst>
                                      </p:cBhvr>
                                      <p:to>
                                        <p:strVal val="visible"/>
                                      </p:to>
                                    </p:set>
                                    <p:anim calcmode="lin" valueType="num">
                                      <p:cBhvr>
                                        <p:cTn id="16" dur="500" fill="hold"/>
                                        <p:tgtEl>
                                          <p:spTgt spid="107"/>
                                        </p:tgtEl>
                                        <p:attrNameLst>
                                          <p:attrName>ppt_w</p:attrName>
                                        </p:attrNameLst>
                                      </p:cBhvr>
                                      <p:tavLst>
                                        <p:tav tm="0">
                                          <p:val>
                                            <p:fltVal val="0"/>
                                          </p:val>
                                        </p:tav>
                                        <p:tav tm="100000">
                                          <p:val>
                                            <p:strVal val="#ppt_w"/>
                                          </p:val>
                                        </p:tav>
                                      </p:tavLst>
                                    </p:anim>
                                    <p:anim calcmode="lin" valueType="num">
                                      <p:cBhvr>
                                        <p:cTn id="17" dur="500" fill="hold"/>
                                        <p:tgtEl>
                                          <p:spTgt spid="107"/>
                                        </p:tgtEl>
                                        <p:attrNameLst>
                                          <p:attrName>ppt_h</p:attrName>
                                        </p:attrNameLst>
                                      </p:cBhvr>
                                      <p:tavLst>
                                        <p:tav tm="0">
                                          <p:val>
                                            <p:fltVal val="0"/>
                                          </p:val>
                                        </p:tav>
                                        <p:tav tm="100000">
                                          <p:val>
                                            <p:strVal val="#ppt_h"/>
                                          </p:val>
                                        </p:tav>
                                      </p:tavLst>
                                    </p:anim>
                                    <p:animEffect transition="in" filter="fade">
                                      <p:cBhvr>
                                        <p:cTn id="18" dur="500"/>
                                        <p:tgtEl>
                                          <p:spTgt spid="107"/>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100"/>
                                        </p:tgtEl>
                                        <p:attrNameLst>
                                          <p:attrName>style.visibility</p:attrName>
                                        </p:attrNameLst>
                                      </p:cBhvr>
                                      <p:to>
                                        <p:strVal val="visible"/>
                                      </p:to>
                                    </p:set>
                                    <p:anim calcmode="lin" valueType="num">
                                      <p:cBhvr>
                                        <p:cTn id="21" dur="500" fill="hold"/>
                                        <p:tgtEl>
                                          <p:spTgt spid="100"/>
                                        </p:tgtEl>
                                        <p:attrNameLst>
                                          <p:attrName>ppt_w</p:attrName>
                                        </p:attrNameLst>
                                      </p:cBhvr>
                                      <p:tavLst>
                                        <p:tav tm="0">
                                          <p:val>
                                            <p:fltVal val="0"/>
                                          </p:val>
                                        </p:tav>
                                        <p:tav tm="100000">
                                          <p:val>
                                            <p:strVal val="#ppt_w"/>
                                          </p:val>
                                        </p:tav>
                                      </p:tavLst>
                                    </p:anim>
                                    <p:anim calcmode="lin" valueType="num">
                                      <p:cBhvr>
                                        <p:cTn id="22" dur="500" fill="hold"/>
                                        <p:tgtEl>
                                          <p:spTgt spid="100"/>
                                        </p:tgtEl>
                                        <p:attrNameLst>
                                          <p:attrName>ppt_h</p:attrName>
                                        </p:attrNameLst>
                                      </p:cBhvr>
                                      <p:tavLst>
                                        <p:tav tm="0">
                                          <p:val>
                                            <p:fltVal val="0"/>
                                          </p:val>
                                        </p:tav>
                                        <p:tav tm="100000">
                                          <p:val>
                                            <p:strVal val="#ppt_h"/>
                                          </p:val>
                                        </p:tav>
                                      </p:tavLst>
                                    </p:anim>
                                    <p:animEffect transition="in" filter="fade">
                                      <p:cBhvr>
                                        <p:cTn id="23" dur="500"/>
                                        <p:tgtEl>
                                          <p:spTgt spid="10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07"/>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50"/>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15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53" presetClass="entr" presetSubtype="0" fill="hold" grpId="0" nodeType="withEffect">
                                  <p:stCondLst>
                                    <p:cond delay="0"/>
                                  </p:stCondLst>
                                  <p:childTnLst>
                                    <p:set>
                                      <p:cBhvr>
                                        <p:cTn id="35" dur="1" fill="hold">
                                          <p:stCondLst>
                                            <p:cond delay="0"/>
                                          </p:stCondLst>
                                        </p:cTn>
                                        <p:tgtEl>
                                          <p:spTgt spid="125"/>
                                        </p:tgtEl>
                                        <p:attrNameLst>
                                          <p:attrName>style.visibility</p:attrName>
                                        </p:attrNameLst>
                                      </p:cBhvr>
                                      <p:to>
                                        <p:strVal val="visible"/>
                                      </p:to>
                                    </p:set>
                                    <p:anim calcmode="lin" valueType="num">
                                      <p:cBhvr>
                                        <p:cTn id="36" dur="500" fill="hold"/>
                                        <p:tgtEl>
                                          <p:spTgt spid="125"/>
                                        </p:tgtEl>
                                        <p:attrNameLst>
                                          <p:attrName>ppt_w</p:attrName>
                                        </p:attrNameLst>
                                      </p:cBhvr>
                                      <p:tavLst>
                                        <p:tav tm="0">
                                          <p:val>
                                            <p:fltVal val="0"/>
                                          </p:val>
                                        </p:tav>
                                        <p:tav tm="100000">
                                          <p:val>
                                            <p:strVal val="#ppt_w"/>
                                          </p:val>
                                        </p:tav>
                                      </p:tavLst>
                                    </p:anim>
                                    <p:anim calcmode="lin" valueType="num">
                                      <p:cBhvr>
                                        <p:cTn id="37" dur="500" fill="hold"/>
                                        <p:tgtEl>
                                          <p:spTgt spid="125"/>
                                        </p:tgtEl>
                                        <p:attrNameLst>
                                          <p:attrName>ppt_h</p:attrName>
                                        </p:attrNameLst>
                                      </p:cBhvr>
                                      <p:tavLst>
                                        <p:tav tm="0">
                                          <p:val>
                                            <p:fltVal val="0"/>
                                          </p:val>
                                        </p:tav>
                                        <p:tav tm="100000">
                                          <p:val>
                                            <p:strVal val="#ppt_h"/>
                                          </p:val>
                                        </p:tav>
                                      </p:tavLst>
                                    </p:anim>
                                    <p:animEffect transition="in" filter="fade">
                                      <p:cBhvr>
                                        <p:cTn id="38" dur="500"/>
                                        <p:tgtEl>
                                          <p:spTgt spid="125"/>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p:cTn id="41" dur="500" fill="hold"/>
                                        <p:tgtEl>
                                          <p:spTgt spid="55"/>
                                        </p:tgtEl>
                                        <p:attrNameLst>
                                          <p:attrName>ppt_w</p:attrName>
                                        </p:attrNameLst>
                                      </p:cBhvr>
                                      <p:tavLst>
                                        <p:tav tm="0">
                                          <p:val>
                                            <p:fltVal val="0"/>
                                          </p:val>
                                        </p:tav>
                                        <p:tav tm="100000">
                                          <p:val>
                                            <p:strVal val="#ppt_w"/>
                                          </p:val>
                                        </p:tav>
                                      </p:tavLst>
                                    </p:anim>
                                    <p:anim calcmode="lin" valueType="num">
                                      <p:cBhvr>
                                        <p:cTn id="42" dur="500" fill="hold"/>
                                        <p:tgtEl>
                                          <p:spTgt spid="55"/>
                                        </p:tgtEl>
                                        <p:attrNameLst>
                                          <p:attrName>ppt_h</p:attrName>
                                        </p:attrNameLst>
                                      </p:cBhvr>
                                      <p:tavLst>
                                        <p:tav tm="0">
                                          <p:val>
                                            <p:fltVal val="0"/>
                                          </p:val>
                                        </p:tav>
                                        <p:tav tm="100000">
                                          <p:val>
                                            <p:strVal val="#ppt_h"/>
                                          </p:val>
                                        </p:tav>
                                      </p:tavLst>
                                    </p:anim>
                                    <p:animEffect transition="in" filter="fade">
                                      <p:cBhvr>
                                        <p:cTn id="43" dur="500"/>
                                        <p:tgtEl>
                                          <p:spTgt spid="55"/>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101"/>
                                        </p:tgtEl>
                                        <p:attrNameLst>
                                          <p:attrName>style.visibility</p:attrName>
                                        </p:attrNameLst>
                                      </p:cBhvr>
                                      <p:to>
                                        <p:strVal val="visible"/>
                                      </p:to>
                                    </p:set>
                                    <p:anim calcmode="lin" valueType="num">
                                      <p:cBhvr>
                                        <p:cTn id="46" dur="500" fill="hold"/>
                                        <p:tgtEl>
                                          <p:spTgt spid="101"/>
                                        </p:tgtEl>
                                        <p:attrNameLst>
                                          <p:attrName>ppt_w</p:attrName>
                                        </p:attrNameLst>
                                      </p:cBhvr>
                                      <p:tavLst>
                                        <p:tav tm="0">
                                          <p:val>
                                            <p:fltVal val="0"/>
                                          </p:val>
                                        </p:tav>
                                        <p:tav tm="100000">
                                          <p:val>
                                            <p:strVal val="#ppt_w"/>
                                          </p:val>
                                        </p:tav>
                                      </p:tavLst>
                                    </p:anim>
                                    <p:anim calcmode="lin" valueType="num">
                                      <p:cBhvr>
                                        <p:cTn id="47" dur="500" fill="hold"/>
                                        <p:tgtEl>
                                          <p:spTgt spid="101"/>
                                        </p:tgtEl>
                                        <p:attrNameLst>
                                          <p:attrName>ppt_h</p:attrName>
                                        </p:attrNameLst>
                                      </p:cBhvr>
                                      <p:tavLst>
                                        <p:tav tm="0">
                                          <p:val>
                                            <p:fltVal val="0"/>
                                          </p:val>
                                        </p:tav>
                                        <p:tav tm="100000">
                                          <p:val>
                                            <p:strVal val="#ppt_h"/>
                                          </p:val>
                                        </p:tav>
                                      </p:tavLst>
                                    </p:anim>
                                    <p:animEffect transition="in" filter="fade">
                                      <p:cBhvr>
                                        <p:cTn id="48" dur="500"/>
                                        <p:tgtEl>
                                          <p:spTgt spid="101"/>
                                        </p:tgtEl>
                                      </p:cBhvr>
                                    </p:animEffec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7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151"/>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125"/>
                                        </p:tgtEl>
                                        <p:attrNameLst>
                                          <p:attrName>style.visibility</p:attrName>
                                        </p:attrNameLst>
                                      </p:cBhvr>
                                      <p:to>
                                        <p:strVal val="hidden"/>
                                      </p:to>
                                    </p:set>
                                  </p:childTnLst>
                                </p:cTn>
                              </p:par>
                              <p:par>
                                <p:cTn id="58" presetID="1" presetClass="entr" presetSubtype="0" fill="hold" grpId="0" nodeType="withEffect">
                                  <p:stCondLst>
                                    <p:cond delay="0"/>
                                  </p:stCondLst>
                                  <p:childTnLst>
                                    <p:set>
                                      <p:cBhvr>
                                        <p:cTn id="59" dur="1" fill="hold">
                                          <p:stCondLst>
                                            <p:cond delay="0"/>
                                          </p:stCondLst>
                                        </p:cTn>
                                        <p:tgtEl>
                                          <p:spTgt spid="14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52"/>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28"/>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30"/>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29"/>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35"/>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134"/>
                                        </p:tgtEl>
                                        <p:attrNameLst>
                                          <p:attrName>style.visibility</p:attrName>
                                        </p:attrNameLst>
                                      </p:cBhvr>
                                      <p:to>
                                        <p:strVal val="visible"/>
                                      </p:to>
                                    </p:set>
                                  </p:childTnLst>
                                </p:cTn>
                              </p:par>
                              <p:par>
                                <p:cTn id="80" presetID="53" presetClass="entr" presetSubtype="0"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 calcmode="lin" valueType="num">
                                      <p:cBhvr>
                                        <p:cTn id="82" dur="500" fill="hold"/>
                                        <p:tgtEl>
                                          <p:spTgt spid="54"/>
                                        </p:tgtEl>
                                        <p:attrNameLst>
                                          <p:attrName>ppt_w</p:attrName>
                                        </p:attrNameLst>
                                      </p:cBhvr>
                                      <p:tavLst>
                                        <p:tav tm="0">
                                          <p:val>
                                            <p:fltVal val="0"/>
                                          </p:val>
                                        </p:tav>
                                        <p:tav tm="100000">
                                          <p:val>
                                            <p:strVal val="#ppt_w"/>
                                          </p:val>
                                        </p:tav>
                                      </p:tavLst>
                                    </p:anim>
                                    <p:anim calcmode="lin" valueType="num">
                                      <p:cBhvr>
                                        <p:cTn id="83" dur="500" fill="hold"/>
                                        <p:tgtEl>
                                          <p:spTgt spid="54"/>
                                        </p:tgtEl>
                                        <p:attrNameLst>
                                          <p:attrName>ppt_h</p:attrName>
                                        </p:attrNameLst>
                                      </p:cBhvr>
                                      <p:tavLst>
                                        <p:tav tm="0">
                                          <p:val>
                                            <p:fltVal val="0"/>
                                          </p:val>
                                        </p:tav>
                                        <p:tav tm="100000">
                                          <p:val>
                                            <p:strVal val="#ppt_h"/>
                                          </p:val>
                                        </p:tav>
                                      </p:tavLst>
                                    </p:anim>
                                    <p:animEffect transition="in" filter="fade">
                                      <p:cBhvr>
                                        <p:cTn id="84" dur="500"/>
                                        <p:tgtEl>
                                          <p:spTgt spid="54"/>
                                        </p:tgtEl>
                                      </p:cBhvr>
                                    </p:animEffect>
                                  </p:childTnLst>
                                </p:cTn>
                              </p:par>
                              <p:par>
                                <p:cTn id="85" presetID="53" presetClass="entr" presetSubtype="0" fill="hold" grpId="0" nodeType="withEffect">
                                  <p:stCondLst>
                                    <p:cond delay="0"/>
                                  </p:stCondLst>
                                  <p:childTnLst>
                                    <p:set>
                                      <p:cBhvr>
                                        <p:cTn id="86" dur="1" fill="hold">
                                          <p:stCondLst>
                                            <p:cond delay="0"/>
                                          </p:stCondLst>
                                        </p:cTn>
                                        <p:tgtEl>
                                          <p:spTgt spid="131"/>
                                        </p:tgtEl>
                                        <p:attrNameLst>
                                          <p:attrName>style.visibility</p:attrName>
                                        </p:attrNameLst>
                                      </p:cBhvr>
                                      <p:to>
                                        <p:strVal val="visible"/>
                                      </p:to>
                                    </p:set>
                                    <p:anim calcmode="lin" valueType="num">
                                      <p:cBhvr>
                                        <p:cTn id="87" dur="500" fill="hold"/>
                                        <p:tgtEl>
                                          <p:spTgt spid="131"/>
                                        </p:tgtEl>
                                        <p:attrNameLst>
                                          <p:attrName>ppt_w</p:attrName>
                                        </p:attrNameLst>
                                      </p:cBhvr>
                                      <p:tavLst>
                                        <p:tav tm="0">
                                          <p:val>
                                            <p:fltVal val="0"/>
                                          </p:val>
                                        </p:tav>
                                        <p:tav tm="100000">
                                          <p:val>
                                            <p:strVal val="#ppt_w"/>
                                          </p:val>
                                        </p:tav>
                                      </p:tavLst>
                                    </p:anim>
                                    <p:anim calcmode="lin" valueType="num">
                                      <p:cBhvr>
                                        <p:cTn id="88" dur="500" fill="hold"/>
                                        <p:tgtEl>
                                          <p:spTgt spid="131"/>
                                        </p:tgtEl>
                                        <p:attrNameLst>
                                          <p:attrName>ppt_h</p:attrName>
                                        </p:attrNameLst>
                                      </p:cBhvr>
                                      <p:tavLst>
                                        <p:tav tm="0">
                                          <p:val>
                                            <p:fltVal val="0"/>
                                          </p:val>
                                        </p:tav>
                                        <p:tav tm="100000">
                                          <p:val>
                                            <p:strVal val="#ppt_h"/>
                                          </p:val>
                                        </p:tav>
                                      </p:tavLst>
                                    </p:anim>
                                    <p:animEffect transition="in" filter="fade">
                                      <p:cBhvr>
                                        <p:cTn id="89" dur="500"/>
                                        <p:tgtEl>
                                          <p:spTgt spid="131"/>
                                        </p:tgtEl>
                                      </p:cBhvr>
                                    </p:animEffect>
                                  </p:childTnLst>
                                </p:cTn>
                              </p:par>
                              <p:par>
                                <p:cTn id="90" presetID="53" presetClass="entr" presetSubtype="0" fill="hold" grpId="0" nodeType="withEffect">
                                  <p:stCondLst>
                                    <p:cond delay="0"/>
                                  </p:stCondLst>
                                  <p:childTnLst>
                                    <p:set>
                                      <p:cBhvr>
                                        <p:cTn id="91" dur="1" fill="hold">
                                          <p:stCondLst>
                                            <p:cond delay="0"/>
                                          </p:stCondLst>
                                        </p:cTn>
                                        <p:tgtEl>
                                          <p:spTgt spid="102"/>
                                        </p:tgtEl>
                                        <p:attrNameLst>
                                          <p:attrName>style.visibility</p:attrName>
                                        </p:attrNameLst>
                                      </p:cBhvr>
                                      <p:to>
                                        <p:strVal val="visible"/>
                                      </p:to>
                                    </p:set>
                                    <p:anim calcmode="lin" valueType="num">
                                      <p:cBhvr>
                                        <p:cTn id="92" dur="500" fill="hold"/>
                                        <p:tgtEl>
                                          <p:spTgt spid="102"/>
                                        </p:tgtEl>
                                        <p:attrNameLst>
                                          <p:attrName>ppt_w</p:attrName>
                                        </p:attrNameLst>
                                      </p:cBhvr>
                                      <p:tavLst>
                                        <p:tav tm="0">
                                          <p:val>
                                            <p:fltVal val="0"/>
                                          </p:val>
                                        </p:tav>
                                        <p:tav tm="100000">
                                          <p:val>
                                            <p:strVal val="#ppt_w"/>
                                          </p:val>
                                        </p:tav>
                                      </p:tavLst>
                                    </p:anim>
                                    <p:anim calcmode="lin" valueType="num">
                                      <p:cBhvr>
                                        <p:cTn id="93" dur="500" fill="hold"/>
                                        <p:tgtEl>
                                          <p:spTgt spid="102"/>
                                        </p:tgtEl>
                                        <p:attrNameLst>
                                          <p:attrName>ppt_h</p:attrName>
                                        </p:attrNameLst>
                                      </p:cBhvr>
                                      <p:tavLst>
                                        <p:tav tm="0">
                                          <p:val>
                                            <p:fltVal val="0"/>
                                          </p:val>
                                        </p:tav>
                                        <p:tav tm="100000">
                                          <p:val>
                                            <p:strVal val="#ppt_h"/>
                                          </p:val>
                                        </p:tav>
                                      </p:tavLst>
                                    </p:anim>
                                    <p:animEffect transition="in" filter="fade">
                                      <p:cBhvr>
                                        <p:cTn id="94" dur="500"/>
                                        <p:tgtEl>
                                          <p:spTgt spid="102"/>
                                        </p:tgtEl>
                                      </p:cBhvr>
                                    </p:animEffect>
                                  </p:childTnLst>
                                </p:cTn>
                              </p:par>
                            </p:childTnLst>
                          </p:cTn>
                        </p:par>
                        <p:par>
                          <p:cTn id="95" fill="hold">
                            <p:stCondLst>
                              <p:cond delay="500"/>
                            </p:stCondLst>
                            <p:childTnLst>
                              <p:par>
                                <p:cTn id="96" presetID="1" presetClass="entr" presetSubtype="0" fill="hold" nodeType="afterEffect">
                                  <p:stCondLst>
                                    <p:cond delay="0"/>
                                  </p:stCondLst>
                                  <p:childTnLst>
                                    <p:set>
                                      <p:cBhvr>
                                        <p:cTn id="97" dur="1" fill="hold">
                                          <p:stCondLst>
                                            <p:cond delay="0"/>
                                          </p:stCondLst>
                                        </p:cTn>
                                        <p:tgtEl>
                                          <p:spTgt spid="73"/>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75"/>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53" presetClass="entr" presetSubtype="0" fill="hold" grpId="0" nodeType="clickEffect">
                                  <p:stCondLst>
                                    <p:cond delay="0"/>
                                  </p:stCondLst>
                                  <p:childTnLst>
                                    <p:set>
                                      <p:cBhvr>
                                        <p:cTn id="103" dur="1" fill="hold">
                                          <p:stCondLst>
                                            <p:cond delay="0"/>
                                          </p:stCondLst>
                                        </p:cTn>
                                        <p:tgtEl>
                                          <p:spTgt spid="108"/>
                                        </p:tgtEl>
                                        <p:attrNameLst>
                                          <p:attrName>style.visibility</p:attrName>
                                        </p:attrNameLst>
                                      </p:cBhvr>
                                      <p:to>
                                        <p:strVal val="visible"/>
                                      </p:to>
                                    </p:set>
                                    <p:anim calcmode="lin" valueType="num">
                                      <p:cBhvr>
                                        <p:cTn id="104" dur="500" fill="hold"/>
                                        <p:tgtEl>
                                          <p:spTgt spid="108"/>
                                        </p:tgtEl>
                                        <p:attrNameLst>
                                          <p:attrName>ppt_w</p:attrName>
                                        </p:attrNameLst>
                                      </p:cBhvr>
                                      <p:tavLst>
                                        <p:tav tm="0">
                                          <p:val>
                                            <p:fltVal val="0"/>
                                          </p:val>
                                        </p:tav>
                                        <p:tav tm="100000">
                                          <p:val>
                                            <p:strVal val="#ppt_w"/>
                                          </p:val>
                                        </p:tav>
                                      </p:tavLst>
                                    </p:anim>
                                    <p:anim calcmode="lin" valueType="num">
                                      <p:cBhvr>
                                        <p:cTn id="105" dur="500" fill="hold"/>
                                        <p:tgtEl>
                                          <p:spTgt spid="108"/>
                                        </p:tgtEl>
                                        <p:attrNameLst>
                                          <p:attrName>ppt_h</p:attrName>
                                        </p:attrNameLst>
                                      </p:cBhvr>
                                      <p:tavLst>
                                        <p:tav tm="0">
                                          <p:val>
                                            <p:fltVal val="0"/>
                                          </p:val>
                                        </p:tav>
                                        <p:tav tm="100000">
                                          <p:val>
                                            <p:strVal val="#ppt_h"/>
                                          </p:val>
                                        </p:tav>
                                      </p:tavLst>
                                    </p:anim>
                                    <p:animEffect transition="in" filter="fade">
                                      <p:cBhvr>
                                        <p:cTn id="106" dur="500"/>
                                        <p:tgtEl>
                                          <p:spTgt spid="108"/>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152"/>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131"/>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15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46"/>
                                        </p:tgtEl>
                                        <p:attrNameLst>
                                          <p:attrName>style.visibility</p:attrName>
                                        </p:attrNameLst>
                                      </p:cBhvr>
                                      <p:to>
                                        <p:strVal val="visible"/>
                                      </p:to>
                                    </p:set>
                                  </p:childTnLst>
                                </p:cTn>
                              </p:par>
                              <p:par>
                                <p:cTn id="119" presetID="53" presetClass="entr" presetSubtype="0" fill="hold" nodeType="withEffect">
                                  <p:stCondLst>
                                    <p:cond delay="0"/>
                                  </p:stCondLst>
                                  <p:childTnLst>
                                    <p:set>
                                      <p:cBhvr>
                                        <p:cTn id="120" dur="1" fill="hold">
                                          <p:stCondLst>
                                            <p:cond delay="0"/>
                                          </p:stCondLst>
                                        </p:cTn>
                                        <p:tgtEl>
                                          <p:spTgt spid="8"/>
                                        </p:tgtEl>
                                        <p:attrNameLst>
                                          <p:attrName>style.visibility</p:attrName>
                                        </p:attrNameLst>
                                      </p:cBhvr>
                                      <p:to>
                                        <p:strVal val="visible"/>
                                      </p:to>
                                    </p:set>
                                    <p:anim calcmode="lin" valueType="num">
                                      <p:cBhvr>
                                        <p:cTn id="121" dur="500" fill="hold"/>
                                        <p:tgtEl>
                                          <p:spTgt spid="8"/>
                                        </p:tgtEl>
                                        <p:attrNameLst>
                                          <p:attrName>ppt_w</p:attrName>
                                        </p:attrNameLst>
                                      </p:cBhvr>
                                      <p:tavLst>
                                        <p:tav tm="0">
                                          <p:val>
                                            <p:fltVal val="0"/>
                                          </p:val>
                                        </p:tav>
                                        <p:tav tm="100000">
                                          <p:val>
                                            <p:strVal val="#ppt_w"/>
                                          </p:val>
                                        </p:tav>
                                      </p:tavLst>
                                    </p:anim>
                                    <p:anim calcmode="lin" valueType="num">
                                      <p:cBhvr>
                                        <p:cTn id="122" dur="500" fill="hold"/>
                                        <p:tgtEl>
                                          <p:spTgt spid="8"/>
                                        </p:tgtEl>
                                        <p:attrNameLst>
                                          <p:attrName>ppt_h</p:attrName>
                                        </p:attrNameLst>
                                      </p:cBhvr>
                                      <p:tavLst>
                                        <p:tav tm="0">
                                          <p:val>
                                            <p:fltVal val="0"/>
                                          </p:val>
                                        </p:tav>
                                        <p:tav tm="100000">
                                          <p:val>
                                            <p:strVal val="#ppt_h"/>
                                          </p:val>
                                        </p:tav>
                                      </p:tavLst>
                                    </p:anim>
                                    <p:animEffect transition="in" filter="fade">
                                      <p:cBhvr>
                                        <p:cTn id="123" dur="500"/>
                                        <p:tgtEl>
                                          <p:spTgt spid="8"/>
                                        </p:tgtEl>
                                      </p:cBhvr>
                                    </p:animEffect>
                                  </p:childTnLst>
                                </p:cTn>
                              </p:par>
                              <p:par>
                                <p:cTn id="124" presetID="53" presetClass="entr" presetSubtype="0" fill="hold" grpId="0" nodeType="withEffect">
                                  <p:stCondLst>
                                    <p:cond delay="0"/>
                                  </p:stCondLst>
                                  <p:childTnLst>
                                    <p:set>
                                      <p:cBhvr>
                                        <p:cTn id="125" dur="1" fill="hold">
                                          <p:stCondLst>
                                            <p:cond delay="0"/>
                                          </p:stCondLst>
                                        </p:cTn>
                                        <p:tgtEl>
                                          <p:spTgt spid="132"/>
                                        </p:tgtEl>
                                        <p:attrNameLst>
                                          <p:attrName>style.visibility</p:attrName>
                                        </p:attrNameLst>
                                      </p:cBhvr>
                                      <p:to>
                                        <p:strVal val="visible"/>
                                      </p:to>
                                    </p:set>
                                    <p:anim calcmode="lin" valueType="num">
                                      <p:cBhvr>
                                        <p:cTn id="126" dur="500" fill="hold"/>
                                        <p:tgtEl>
                                          <p:spTgt spid="132"/>
                                        </p:tgtEl>
                                        <p:attrNameLst>
                                          <p:attrName>ppt_w</p:attrName>
                                        </p:attrNameLst>
                                      </p:cBhvr>
                                      <p:tavLst>
                                        <p:tav tm="0">
                                          <p:val>
                                            <p:fltVal val="0"/>
                                          </p:val>
                                        </p:tav>
                                        <p:tav tm="100000">
                                          <p:val>
                                            <p:strVal val="#ppt_w"/>
                                          </p:val>
                                        </p:tav>
                                      </p:tavLst>
                                    </p:anim>
                                    <p:anim calcmode="lin" valueType="num">
                                      <p:cBhvr>
                                        <p:cTn id="127" dur="500" fill="hold"/>
                                        <p:tgtEl>
                                          <p:spTgt spid="132"/>
                                        </p:tgtEl>
                                        <p:attrNameLst>
                                          <p:attrName>ppt_h</p:attrName>
                                        </p:attrNameLst>
                                      </p:cBhvr>
                                      <p:tavLst>
                                        <p:tav tm="0">
                                          <p:val>
                                            <p:fltVal val="0"/>
                                          </p:val>
                                        </p:tav>
                                        <p:tav tm="100000">
                                          <p:val>
                                            <p:strVal val="#ppt_h"/>
                                          </p:val>
                                        </p:tav>
                                      </p:tavLst>
                                    </p:anim>
                                    <p:animEffect transition="in" filter="fade">
                                      <p:cBhvr>
                                        <p:cTn id="128" dur="500"/>
                                        <p:tgtEl>
                                          <p:spTgt spid="132"/>
                                        </p:tgtEl>
                                      </p:cBhvr>
                                    </p:animEffect>
                                  </p:childTnLst>
                                </p:cTn>
                              </p:par>
                              <p:par>
                                <p:cTn id="129" presetID="53" presetClass="entr" presetSubtype="0" fill="hold" nodeType="withEffect">
                                  <p:stCondLst>
                                    <p:cond delay="0"/>
                                  </p:stCondLst>
                                  <p:childTnLst>
                                    <p:set>
                                      <p:cBhvr>
                                        <p:cTn id="130" dur="1" fill="hold">
                                          <p:stCondLst>
                                            <p:cond delay="0"/>
                                          </p:stCondLst>
                                        </p:cTn>
                                        <p:tgtEl>
                                          <p:spTgt spid="14"/>
                                        </p:tgtEl>
                                        <p:attrNameLst>
                                          <p:attrName>style.visibility</p:attrName>
                                        </p:attrNameLst>
                                      </p:cBhvr>
                                      <p:to>
                                        <p:strVal val="visible"/>
                                      </p:to>
                                    </p:set>
                                    <p:anim calcmode="lin" valueType="num">
                                      <p:cBhvr>
                                        <p:cTn id="131" dur="500" fill="hold"/>
                                        <p:tgtEl>
                                          <p:spTgt spid="14"/>
                                        </p:tgtEl>
                                        <p:attrNameLst>
                                          <p:attrName>ppt_w</p:attrName>
                                        </p:attrNameLst>
                                      </p:cBhvr>
                                      <p:tavLst>
                                        <p:tav tm="0">
                                          <p:val>
                                            <p:fltVal val="0"/>
                                          </p:val>
                                        </p:tav>
                                        <p:tav tm="100000">
                                          <p:val>
                                            <p:strVal val="#ppt_w"/>
                                          </p:val>
                                        </p:tav>
                                      </p:tavLst>
                                    </p:anim>
                                    <p:anim calcmode="lin" valueType="num">
                                      <p:cBhvr>
                                        <p:cTn id="132" dur="500" fill="hold"/>
                                        <p:tgtEl>
                                          <p:spTgt spid="14"/>
                                        </p:tgtEl>
                                        <p:attrNameLst>
                                          <p:attrName>ppt_h</p:attrName>
                                        </p:attrNameLst>
                                      </p:cBhvr>
                                      <p:tavLst>
                                        <p:tav tm="0">
                                          <p:val>
                                            <p:fltVal val="0"/>
                                          </p:val>
                                        </p:tav>
                                        <p:tav tm="100000">
                                          <p:val>
                                            <p:strVal val="#ppt_h"/>
                                          </p:val>
                                        </p:tav>
                                      </p:tavLst>
                                    </p:anim>
                                    <p:animEffect transition="in" filter="fade">
                                      <p:cBhvr>
                                        <p:cTn id="133" dur="500"/>
                                        <p:tgtEl>
                                          <p:spTgt spid="14"/>
                                        </p:tgtEl>
                                      </p:cBhvr>
                                    </p:animEffect>
                                  </p:childTnLst>
                                </p:cTn>
                              </p:par>
                              <p:par>
                                <p:cTn id="134" presetID="53" presetClass="entr" presetSubtype="0" fill="hold" grpId="0" nodeType="withEffect">
                                  <p:stCondLst>
                                    <p:cond delay="0"/>
                                  </p:stCondLst>
                                  <p:childTnLst>
                                    <p:set>
                                      <p:cBhvr>
                                        <p:cTn id="135" dur="1" fill="hold">
                                          <p:stCondLst>
                                            <p:cond delay="0"/>
                                          </p:stCondLst>
                                        </p:cTn>
                                        <p:tgtEl>
                                          <p:spTgt spid="133"/>
                                        </p:tgtEl>
                                        <p:attrNameLst>
                                          <p:attrName>style.visibility</p:attrName>
                                        </p:attrNameLst>
                                      </p:cBhvr>
                                      <p:to>
                                        <p:strVal val="visible"/>
                                      </p:to>
                                    </p:set>
                                    <p:anim calcmode="lin" valueType="num">
                                      <p:cBhvr>
                                        <p:cTn id="136" dur="500" fill="hold"/>
                                        <p:tgtEl>
                                          <p:spTgt spid="133"/>
                                        </p:tgtEl>
                                        <p:attrNameLst>
                                          <p:attrName>ppt_w</p:attrName>
                                        </p:attrNameLst>
                                      </p:cBhvr>
                                      <p:tavLst>
                                        <p:tav tm="0">
                                          <p:val>
                                            <p:fltVal val="0"/>
                                          </p:val>
                                        </p:tav>
                                        <p:tav tm="100000">
                                          <p:val>
                                            <p:strVal val="#ppt_w"/>
                                          </p:val>
                                        </p:tav>
                                      </p:tavLst>
                                    </p:anim>
                                    <p:anim calcmode="lin" valueType="num">
                                      <p:cBhvr>
                                        <p:cTn id="137" dur="500" fill="hold"/>
                                        <p:tgtEl>
                                          <p:spTgt spid="133"/>
                                        </p:tgtEl>
                                        <p:attrNameLst>
                                          <p:attrName>ppt_h</p:attrName>
                                        </p:attrNameLst>
                                      </p:cBhvr>
                                      <p:tavLst>
                                        <p:tav tm="0">
                                          <p:val>
                                            <p:fltVal val="0"/>
                                          </p:val>
                                        </p:tav>
                                        <p:tav tm="100000">
                                          <p:val>
                                            <p:strVal val="#ppt_h"/>
                                          </p:val>
                                        </p:tav>
                                      </p:tavLst>
                                    </p:anim>
                                    <p:animEffect transition="in" filter="fade">
                                      <p:cBhvr>
                                        <p:cTn id="138" dur="500"/>
                                        <p:tgtEl>
                                          <p:spTgt spid="133"/>
                                        </p:tgtEl>
                                      </p:cBhvr>
                                    </p:animEffect>
                                  </p:childTnLst>
                                </p:cTn>
                              </p:par>
                              <p:par>
                                <p:cTn id="139" presetID="53" presetClass="entr" presetSubtype="0" fill="hold" grpId="0" nodeType="withEffect">
                                  <p:stCondLst>
                                    <p:cond delay="0"/>
                                  </p:stCondLst>
                                  <p:childTnLst>
                                    <p:set>
                                      <p:cBhvr>
                                        <p:cTn id="140" dur="1" fill="hold">
                                          <p:stCondLst>
                                            <p:cond delay="0"/>
                                          </p:stCondLst>
                                        </p:cTn>
                                        <p:tgtEl>
                                          <p:spTgt spid="136"/>
                                        </p:tgtEl>
                                        <p:attrNameLst>
                                          <p:attrName>style.visibility</p:attrName>
                                        </p:attrNameLst>
                                      </p:cBhvr>
                                      <p:to>
                                        <p:strVal val="visible"/>
                                      </p:to>
                                    </p:set>
                                    <p:anim calcmode="lin" valueType="num">
                                      <p:cBhvr>
                                        <p:cTn id="141" dur="500" fill="hold"/>
                                        <p:tgtEl>
                                          <p:spTgt spid="136"/>
                                        </p:tgtEl>
                                        <p:attrNameLst>
                                          <p:attrName>ppt_w</p:attrName>
                                        </p:attrNameLst>
                                      </p:cBhvr>
                                      <p:tavLst>
                                        <p:tav tm="0">
                                          <p:val>
                                            <p:fltVal val="0"/>
                                          </p:val>
                                        </p:tav>
                                        <p:tav tm="100000">
                                          <p:val>
                                            <p:strVal val="#ppt_w"/>
                                          </p:val>
                                        </p:tav>
                                      </p:tavLst>
                                    </p:anim>
                                    <p:anim calcmode="lin" valueType="num">
                                      <p:cBhvr>
                                        <p:cTn id="142" dur="500" fill="hold"/>
                                        <p:tgtEl>
                                          <p:spTgt spid="136"/>
                                        </p:tgtEl>
                                        <p:attrNameLst>
                                          <p:attrName>ppt_h</p:attrName>
                                        </p:attrNameLst>
                                      </p:cBhvr>
                                      <p:tavLst>
                                        <p:tav tm="0">
                                          <p:val>
                                            <p:fltVal val="0"/>
                                          </p:val>
                                        </p:tav>
                                        <p:tav tm="100000">
                                          <p:val>
                                            <p:strVal val="#ppt_h"/>
                                          </p:val>
                                        </p:tav>
                                      </p:tavLst>
                                    </p:anim>
                                    <p:animEffect transition="in" filter="fade">
                                      <p:cBhvr>
                                        <p:cTn id="143" dur="500"/>
                                        <p:tgtEl>
                                          <p:spTgt spid="136"/>
                                        </p:tgtEl>
                                      </p:cBhvr>
                                    </p:animEffect>
                                  </p:childTnLst>
                                </p:cTn>
                              </p:par>
                              <p:par>
                                <p:cTn id="144" presetID="53" presetClass="entr" presetSubtype="0" fill="hold" nodeType="withEffect">
                                  <p:stCondLst>
                                    <p:cond delay="0"/>
                                  </p:stCondLst>
                                  <p:childTnLst>
                                    <p:set>
                                      <p:cBhvr>
                                        <p:cTn id="145" dur="1" fill="hold">
                                          <p:stCondLst>
                                            <p:cond delay="0"/>
                                          </p:stCondLst>
                                        </p:cTn>
                                        <p:tgtEl>
                                          <p:spTgt spid="15"/>
                                        </p:tgtEl>
                                        <p:attrNameLst>
                                          <p:attrName>style.visibility</p:attrName>
                                        </p:attrNameLst>
                                      </p:cBhvr>
                                      <p:to>
                                        <p:strVal val="visible"/>
                                      </p:to>
                                    </p:set>
                                    <p:anim calcmode="lin" valueType="num">
                                      <p:cBhvr>
                                        <p:cTn id="146" dur="500" fill="hold"/>
                                        <p:tgtEl>
                                          <p:spTgt spid="15"/>
                                        </p:tgtEl>
                                        <p:attrNameLst>
                                          <p:attrName>ppt_w</p:attrName>
                                        </p:attrNameLst>
                                      </p:cBhvr>
                                      <p:tavLst>
                                        <p:tav tm="0">
                                          <p:val>
                                            <p:fltVal val="0"/>
                                          </p:val>
                                        </p:tav>
                                        <p:tav tm="100000">
                                          <p:val>
                                            <p:strVal val="#ppt_w"/>
                                          </p:val>
                                        </p:tav>
                                      </p:tavLst>
                                    </p:anim>
                                    <p:anim calcmode="lin" valueType="num">
                                      <p:cBhvr>
                                        <p:cTn id="147" dur="500" fill="hold"/>
                                        <p:tgtEl>
                                          <p:spTgt spid="15"/>
                                        </p:tgtEl>
                                        <p:attrNameLst>
                                          <p:attrName>ppt_h</p:attrName>
                                        </p:attrNameLst>
                                      </p:cBhvr>
                                      <p:tavLst>
                                        <p:tav tm="0">
                                          <p:val>
                                            <p:fltVal val="0"/>
                                          </p:val>
                                        </p:tav>
                                        <p:tav tm="100000">
                                          <p:val>
                                            <p:strVal val="#ppt_h"/>
                                          </p:val>
                                        </p:tav>
                                      </p:tavLst>
                                    </p:anim>
                                    <p:animEffect transition="in" filter="fade">
                                      <p:cBhvr>
                                        <p:cTn id="148" dur="500"/>
                                        <p:tgtEl>
                                          <p:spTgt spid="15"/>
                                        </p:tgtEl>
                                      </p:cBhvr>
                                    </p:animEffect>
                                  </p:childTnLst>
                                </p:cTn>
                              </p:par>
                              <p:par>
                                <p:cTn id="149" presetID="53" presetClass="entr" presetSubtype="0" fill="hold" nodeType="withEffect">
                                  <p:stCondLst>
                                    <p:cond delay="0"/>
                                  </p:stCondLst>
                                  <p:childTnLst>
                                    <p:set>
                                      <p:cBhvr>
                                        <p:cTn id="150" dur="1" fill="hold">
                                          <p:stCondLst>
                                            <p:cond delay="0"/>
                                          </p:stCondLst>
                                        </p:cTn>
                                        <p:tgtEl>
                                          <p:spTgt spid="63"/>
                                        </p:tgtEl>
                                        <p:attrNameLst>
                                          <p:attrName>style.visibility</p:attrName>
                                        </p:attrNameLst>
                                      </p:cBhvr>
                                      <p:to>
                                        <p:strVal val="visible"/>
                                      </p:to>
                                    </p:set>
                                    <p:anim calcmode="lin" valueType="num">
                                      <p:cBhvr>
                                        <p:cTn id="151" dur="500" fill="hold"/>
                                        <p:tgtEl>
                                          <p:spTgt spid="63"/>
                                        </p:tgtEl>
                                        <p:attrNameLst>
                                          <p:attrName>ppt_w</p:attrName>
                                        </p:attrNameLst>
                                      </p:cBhvr>
                                      <p:tavLst>
                                        <p:tav tm="0">
                                          <p:val>
                                            <p:fltVal val="0"/>
                                          </p:val>
                                        </p:tav>
                                        <p:tav tm="100000">
                                          <p:val>
                                            <p:strVal val="#ppt_w"/>
                                          </p:val>
                                        </p:tav>
                                      </p:tavLst>
                                    </p:anim>
                                    <p:anim calcmode="lin" valueType="num">
                                      <p:cBhvr>
                                        <p:cTn id="152" dur="500" fill="hold"/>
                                        <p:tgtEl>
                                          <p:spTgt spid="63"/>
                                        </p:tgtEl>
                                        <p:attrNameLst>
                                          <p:attrName>ppt_h</p:attrName>
                                        </p:attrNameLst>
                                      </p:cBhvr>
                                      <p:tavLst>
                                        <p:tav tm="0">
                                          <p:val>
                                            <p:fltVal val="0"/>
                                          </p:val>
                                        </p:tav>
                                        <p:tav tm="100000">
                                          <p:val>
                                            <p:strVal val="#ppt_h"/>
                                          </p:val>
                                        </p:tav>
                                      </p:tavLst>
                                    </p:anim>
                                    <p:animEffect transition="in" filter="fade">
                                      <p:cBhvr>
                                        <p:cTn id="153" dur="500"/>
                                        <p:tgtEl>
                                          <p:spTgt spid="63"/>
                                        </p:tgtEl>
                                      </p:cBhvr>
                                    </p:animEffect>
                                  </p:childTnLst>
                                </p:cTn>
                              </p:par>
                              <p:par>
                                <p:cTn id="154" presetID="53" presetClass="entr" presetSubtype="0" fill="hold" grpId="0" nodeType="withEffect">
                                  <p:stCondLst>
                                    <p:cond delay="0"/>
                                  </p:stCondLst>
                                  <p:childTnLst>
                                    <p:set>
                                      <p:cBhvr>
                                        <p:cTn id="155" dur="1" fill="hold">
                                          <p:stCondLst>
                                            <p:cond delay="0"/>
                                          </p:stCondLst>
                                        </p:cTn>
                                        <p:tgtEl>
                                          <p:spTgt spid="105"/>
                                        </p:tgtEl>
                                        <p:attrNameLst>
                                          <p:attrName>style.visibility</p:attrName>
                                        </p:attrNameLst>
                                      </p:cBhvr>
                                      <p:to>
                                        <p:strVal val="visible"/>
                                      </p:to>
                                    </p:set>
                                    <p:anim calcmode="lin" valueType="num">
                                      <p:cBhvr>
                                        <p:cTn id="156" dur="500" fill="hold"/>
                                        <p:tgtEl>
                                          <p:spTgt spid="105"/>
                                        </p:tgtEl>
                                        <p:attrNameLst>
                                          <p:attrName>ppt_w</p:attrName>
                                        </p:attrNameLst>
                                      </p:cBhvr>
                                      <p:tavLst>
                                        <p:tav tm="0">
                                          <p:val>
                                            <p:fltVal val="0"/>
                                          </p:val>
                                        </p:tav>
                                        <p:tav tm="100000">
                                          <p:val>
                                            <p:strVal val="#ppt_w"/>
                                          </p:val>
                                        </p:tav>
                                      </p:tavLst>
                                    </p:anim>
                                    <p:anim calcmode="lin" valueType="num">
                                      <p:cBhvr>
                                        <p:cTn id="157" dur="500" fill="hold"/>
                                        <p:tgtEl>
                                          <p:spTgt spid="105"/>
                                        </p:tgtEl>
                                        <p:attrNameLst>
                                          <p:attrName>ppt_h</p:attrName>
                                        </p:attrNameLst>
                                      </p:cBhvr>
                                      <p:tavLst>
                                        <p:tav tm="0">
                                          <p:val>
                                            <p:fltVal val="0"/>
                                          </p:val>
                                        </p:tav>
                                        <p:tav tm="100000">
                                          <p:val>
                                            <p:strVal val="#ppt_h"/>
                                          </p:val>
                                        </p:tav>
                                      </p:tavLst>
                                    </p:anim>
                                    <p:animEffect transition="in" filter="fade">
                                      <p:cBhvr>
                                        <p:cTn id="158" dur="500"/>
                                        <p:tgtEl>
                                          <p:spTgt spid="105"/>
                                        </p:tgtEl>
                                      </p:cBhvr>
                                    </p:animEffect>
                                  </p:childTnLst>
                                </p:cTn>
                              </p:par>
                            </p:childTnLst>
                          </p:cTn>
                        </p:par>
                        <p:par>
                          <p:cTn id="159" fill="hold">
                            <p:stCondLst>
                              <p:cond delay="500"/>
                            </p:stCondLst>
                            <p:childTnLst>
                              <p:par>
                                <p:cTn id="160" presetID="1" presetClass="entr" presetSubtype="0" fill="hold" nodeType="afterEffect">
                                  <p:stCondLst>
                                    <p:cond delay="0"/>
                                  </p:stCondLst>
                                  <p:childTnLst>
                                    <p:set>
                                      <p:cBhvr>
                                        <p:cTn id="161" dur="1" fill="hold">
                                          <p:stCondLst>
                                            <p:cond delay="0"/>
                                          </p:stCondLst>
                                        </p:cTn>
                                        <p:tgtEl>
                                          <p:spTgt spid="2"/>
                                        </p:tgtEl>
                                        <p:attrNameLst>
                                          <p:attrName>style.visibility</p:attrName>
                                        </p:attrNameLst>
                                      </p:cBhvr>
                                      <p:to>
                                        <p:strVal val="visible"/>
                                      </p:to>
                                    </p:set>
                                  </p:childTnLst>
                                </p:cTn>
                              </p:par>
                              <p:par>
                                <p:cTn id="162" presetID="1" presetClass="entr" presetSubtype="0" fill="hold" nodeType="withEffect">
                                  <p:stCondLst>
                                    <p:cond delay="0"/>
                                  </p:stCondLst>
                                  <p:childTnLst>
                                    <p:set>
                                      <p:cBhvr>
                                        <p:cTn id="163" dur="1" fill="hold">
                                          <p:stCondLst>
                                            <p:cond delay="0"/>
                                          </p:stCondLst>
                                        </p:cTn>
                                        <p:tgtEl>
                                          <p:spTgt spid="3"/>
                                        </p:tgtEl>
                                        <p:attrNameLst>
                                          <p:attrName>style.visibility</p:attrName>
                                        </p:attrNameLst>
                                      </p:cBhvr>
                                      <p:to>
                                        <p:strVal val="visible"/>
                                      </p:to>
                                    </p:set>
                                  </p:childTnLst>
                                </p:cTn>
                              </p:par>
                              <p:par>
                                <p:cTn id="164" presetID="1" presetClass="entr" presetSubtype="0" fill="hold" nodeType="withEffect">
                                  <p:stCondLst>
                                    <p:cond delay="0"/>
                                  </p:stCondLst>
                                  <p:childTnLst>
                                    <p:set>
                                      <p:cBhvr>
                                        <p:cTn id="165" dur="1" fill="hold">
                                          <p:stCondLst>
                                            <p:cond delay="0"/>
                                          </p:stCondLst>
                                        </p:cTn>
                                        <p:tgtEl>
                                          <p:spTgt spid="5"/>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xit" presetSubtype="0" fill="hold" grpId="1" nodeType="clickEffect">
                                  <p:stCondLst>
                                    <p:cond delay="0"/>
                                  </p:stCondLst>
                                  <p:childTnLst>
                                    <p:set>
                                      <p:cBhvr>
                                        <p:cTn id="169" dur="1" fill="hold">
                                          <p:stCondLst>
                                            <p:cond delay="0"/>
                                          </p:stCondLst>
                                        </p:cTn>
                                        <p:tgtEl>
                                          <p:spTgt spid="156"/>
                                        </p:tgtEl>
                                        <p:attrNameLst>
                                          <p:attrName>style.visibility</p:attrName>
                                        </p:attrNameLst>
                                      </p:cBhvr>
                                      <p:to>
                                        <p:strVal val="hidden"/>
                                      </p:to>
                                    </p:set>
                                  </p:childTnLst>
                                </p:cTn>
                              </p:par>
                              <p:par>
                                <p:cTn id="170" presetID="1" presetClass="exit" presetSubtype="0" fill="hold" grpId="1" nodeType="withEffect">
                                  <p:stCondLst>
                                    <p:cond delay="0"/>
                                  </p:stCondLst>
                                  <p:childTnLst>
                                    <p:set>
                                      <p:cBhvr>
                                        <p:cTn id="171" dur="1" fill="hold">
                                          <p:stCondLst>
                                            <p:cond delay="0"/>
                                          </p:stCondLst>
                                        </p:cTn>
                                        <p:tgtEl>
                                          <p:spTgt spid="132"/>
                                        </p:tgtEl>
                                        <p:attrNameLst>
                                          <p:attrName>style.visibility</p:attrName>
                                        </p:attrNameLst>
                                      </p:cBhvr>
                                      <p:to>
                                        <p:strVal val="hidden"/>
                                      </p:to>
                                    </p:set>
                                  </p:childTnLst>
                                </p:cTn>
                              </p:par>
                              <p:par>
                                <p:cTn id="172" presetID="1" presetClass="exit" presetSubtype="0" fill="hold" grpId="1" nodeType="withEffect">
                                  <p:stCondLst>
                                    <p:cond delay="0"/>
                                  </p:stCondLst>
                                  <p:childTnLst>
                                    <p:set>
                                      <p:cBhvr>
                                        <p:cTn id="173" dur="1" fill="hold">
                                          <p:stCondLst>
                                            <p:cond delay="0"/>
                                          </p:stCondLst>
                                        </p:cTn>
                                        <p:tgtEl>
                                          <p:spTgt spid="133"/>
                                        </p:tgtEl>
                                        <p:attrNameLst>
                                          <p:attrName>style.visibility</p:attrName>
                                        </p:attrNameLst>
                                      </p:cBhvr>
                                      <p:to>
                                        <p:strVal val="hidden"/>
                                      </p:to>
                                    </p:set>
                                  </p:childTnLst>
                                </p:cTn>
                              </p:par>
                              <p:par>
                                <p:cTn id="174" presetID="1" presetClass="exit" presetSubtype="0" fill="hold" grpId="1" nodeType="withEffect">
                                  <p:stCondLst>
                                    <p:cond delay="0"/>
                                  </p:stCondLst>
                                  <p:childTnLst>
                                    <p:set>
                                      <p:cBhvr>
                                        <p:cTn id="175" dur="1" fill="hold">
                                          <p:stCondLst>
                                            <p:cond delay="0"/>
                                          </p:stCondLst>
                                        </p:cTn>
                                        <p:tgtEl>
                                          <p:spTgt spid="136"/>
                                        </p:tgtEl>
                                        <p:attrNameLst>
                                          <p:attrName>style.visibility</p:attrName>
                                        </p:attrNameLst>
                                      </p:cBhvr>
                                      <p:to>
                                        <p:strVal val="hidden"/>
                                      </p:to>
                                    </p:set>
                                  </p:childTnLst>
                                </p:cTn>
                              </p:par>
                              <p:par>
                                <p:cTn id="176" presetID="1" presetClass="entr" presetSubtype="0" fill="hold" grpId="0" nodeType="withEffect">
                                  <p:stCondLst>
                                    <p:cond delay="0"/>
                                  </p:stCondLst>
                                  <p:childTnLst>
                                    <p:set>
                                      <p:cBhvr>
                                        <p:cTn id="177" dur="1" fill="hold">
                                          <p:stCondLst>
                                            <p:cond delay="0"/>
                                          </p:stCondLst>
                                        </p:cTn>
                                        <p:tgtEl>
                                          <p:spTgt spid="157"/>
                                        </p:tgtEl>
                                        <p:attrNameLst>
                                          <p:attrName>style.visibility</p:attrName>
                                        </p:attrNameLst>
                                      </p:cBhvr>
                                      <p:to>
                                        <p:strVal val="visible"/>
                                      </p:to>
                                    </p:set>
                                  </p:childTnLst>
                                </p:cTn>
                              </p:par>
                              <p:par>
                                <p:cTn id="178" presetID="1" presetClass="entr" presetSubtype="0" fill="hold" grpId="0" nodeType="withEffect">
                                  <p:stCondLst>
                                    <p:cond delay="0"/>
                                  </p:stCondLst>
                                  <p:childTnLst>
                                    <p:set>
                                      <p:cBhvr>
                                        <p:cTn id="179" dur="1" fill="hold">
                                          <p:stCondLst>
                                            <p:cond delay="0"/>
                                          </p:stCondLst>
                                        </p:cTn>
                                        <p:tgtEl>
                                          <p:spTgt spid="148"/>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149"/>
                                        </p:tgtEl>
                                        <p:attrNameLst>
                                          <p:attrName>style.visibility</p:attrName>
                                        </p:attrNameLst>
                                      </p:cBhvr>
                                      <p:to>
                                        <p:strVal val="visible"/>
                                      </p:to>
                                    </p:set>
                                  </p:childTnLst>
                                </p:cTn>
                              </p:par>
                              <p:par>
                                <p:cTn id="182" presetID="53" presetClass="entr" presetSubtype="0" fill="hold" grpId="0" nodeType="withEffect">
                                  <p:stCondLst>
                                    <p:cond delay="0"/>
                                  </p:stCondLst>
                                  <p:childTnLst>
                                    <p:set>
                                      <p:cBhvr>
                                        <p:cTn id="183" dur="1" fill="hold">
                                          <p:stCondLst>
                                            <p:cond delay="0"/>
                                          </p:stCondLst>
                                        </p:cTn>
                                        <p:tgtEl>
                                          <p:spTgt spid="140"/>
                                        </p:tgtEl>
                                        <p:attrNameLst>
                                          <p:attrName>style.visibility</p:attrName>
                                        </p:attrNameLst>
                                      </p:cBhvr>
                                      <p:to>
                                        <p:strVal val="visible"/>
                                      </p:to>
                                    </p:set>
                                    <p:anim calcmode="lin" valueType="num">
                                      <p:cBhvr>
                                        <p:cTn id="184" dur="500" fill="hold"/>
                                        <p:tgtEl>
                                          <p:spTgt spid="140"/>
                                        </p:tgtEl>
                                        <p:attrNameLst>
                                          <p:attrName>ppt_w</p:attrName>
                                        </p:attrNameLst>
                                      </p:cBhvr>
                                      <p:tavLst>
                                        <p:tav tm="0">
                                          <p:val>
                                            <p:fltVal val="0"/>
                                          </p:val>
                                        </p:tav>
                                        <p:tav tm="100000">
                                          <p:val>
                                            <p:strVal val="#ppt_w"/>
                                          </p:val>
                                        </p:tav>
                                      </p:tavLst>
                                    </p:anim>
                                    <p:anim calcmode="lin" valueType="num">
                                      <p:cBhvr>
                                        <p:cTn id="185" dur="500" fill="hold"/>
                                        <p:tgtEl>
                                          <p:spTgt spid="140"/>
                                        </p:tgtEl>
                                        <p:attrNameLst>
                                          <p:attrName>ppt_h</p:attrName>
                                        </p:attrNameLst>
                                      </p:cBhvr>
                                      <p:tavLst>
                                        <p:tav tm="0">
                                          <p:val>
                                            <p:fltVal val="0"/>
                                          </p:val>
                                        </p:tav>
                                        <p:tav tm="100000">
                                          <p:val>
                                            <p:strVal val="#ppt_h"/>
                                          </p:val>
                                        </p:tav>
                                      </p:tavLst>
                                    </p:anim>
                                    <p:animEffect transition="in" filter="fade">
                                      <p:cBhvr>
                                        <p:cTn id="186" dur="500"/>
                                        <p:tgtEl>
                                          <p:spTgt spid="140"/>
                                        </p:tgtEl>
                                      </p:cBhvr>
                                    </p:animEffect>
                                  </p:childTnLst>
                                </p:cTn>
                              </p:par>
                              <p:par>
                                <p:cTn id="187" presetID="53" presetClass="entr" presetSubtype="0" fill="hold" nodeType="withEffect">
                                  <p:stCondLst>
                                    <p:cond delay="0"/>
                                  </p:stCondLst>
                                  <p:childTnLst>
                                    <p:set>
                                      <p:cBhvr>
                                        <p:cTn id="188" dur="1" fill="hold">
                                          <p:stCondLst>
                                            <p:cond delay="0"/>
                                          </p:stCondLst>
                                        </p:cTn>
                                        <p:tgtEl>
                                          <p:spTgt spid="10"/>
                                        </p:tgtEl>
                                        <p:attrNameLst>
                                          <p:attrName>style.visibility</p:attrName>
                                        </p:attrNameLst>
                                      </p:cBhvr>
                                      <p:to>
                                        <p:strVal val="visible"/>
                                      </p:to>
                                    </p:set>
                                    <p:anim calcmode="lin" valueType="num">
                                      <p:cBhvr>
                                        <p:cTn id="189" dur="500" fill="hold"/>
                                        <p:tgtEl>
                                          <p:spTgt spid="10"/>
                                        </p:tgtEl>
                                        <p:attrNameLst>
                                          <p:attrName>ppt_w</p:attrName>
                                        </p:attrNameLst>
                                      </p:cBhvr>
                                      <p:tavLst>
                                        <p:tav tm="0">
                                          <p:val>
                                            <p:fltVal val="0"/>
                                          </p:val>
                                        </p:tav>
                                        <p:tav tm="100000">
                                          <p:val>
                                            <p:strVal val="#ppt_w"/>
                                          </p:val>
                                        </p:tav>
                                      </p:tavLst>
                                    </p:anim>
                                    <p:anim calcmode="lin" valueType="num">
                                      <p:cBhvr>
                                        <p:cTn id="190" dur="500" fill="hold"/>
                                        <p:tgtEl>
                                          <p:spTgt spid="10"/>
                                        </p:tgtEl>
                                        <p:attrNameLst>
                                          <p:attrName>ppt_h</p:attrName>
                                        </p:attrNameLst>
                                      </p:cBhvr>
                                      <p:tavLst>
                                        <p:tav tm="0">
                                          <p:val>
                                            <p:fltVal val="0"/>
                                          </p:val>
                                        </p:tav>
                                        <p:tav tm="100000">
                                          <p:val>
                                            <p:strVal val="#ppt_h"/>
                                          </p:val>
                                        </p:tav>
                                      </p:tavLst>
                                    </p:anim>
                                    <p:animEffect transition="in" filter="fade">
                                      <p:cBhvr>
                                        <p:cTn id="191" dur="500"/>
                                        <p:tgtEl>
                                          <p:spTgt spid="10"/>
                                        </p:tgtEl>
                                      </p:cBhvr>
                                    </p:animEffect>
                                  </p:childTnLst>
                                </p:cTn>
                              </p:par>
                              <p:par>
                                <p:cTn id="192" presetID="53" presetClass="entr" presetSubtype="0" fill="hold" grpId="0" nodeType="withEffect">
                                  <p:stCondLst>
                                    <p:cond delay="0"/>
                                  </p:stCondLst>
                                  <p:childTnLst>
                                    <p:set>
                                      <p:cBhvr>
                                        <p:cTn id="193" dur="1" fill="hold">
                                          <p:stCondLst>
                                            <p:cond delay="0"/>
                                          </p:stCondLst>
                                        </p:cTn>
                                        <p:tgtEl>
                                          <p:spTgt spid="141"/>
                                        </p:tgtEl>
                                        <p:attrNameLst>
                                          <p:attrName>style.visibility</p:attrName>
                                        </p:attrNameLst>
                                      </p:cBhvr>
                                      <p:to>
                                        <p:strVal val="visible"/>
                                      </p:to>
                                    </p:set>
                                    <p:anim calcmode="lin" valueType="num">
                                      <p:cBhvr>
                                        <p:cTn id="194" dur="500" fill="hold"/>
                                        <p:tgtEl>
                                          <p:spTgt spid="141"/>
                                        </p:tgtEl>
                                        <p:attrNameLst>
                                          <p:attrName>ppt_w</p:attrName>
                                        </p:attrNameLst>
                                      </p:cBhvr>
                                      <p:tavLst>
                                        <p:tav tm="0">
                                          <p:val>
                                            <p:fltVal val="0"/>
                                          </p:val>
                                        </p:tav>
                                        <p:tav tm="100000">
                                          <p:val>
                                            <p:strVal val="#ppt_w"/>
                                          </p:val>
                                        </p:tav>
                                      </p:tavLst>
                                    </p:anim>
                                    <p:anim calcmode="lin" valueType="num">
                                      <p:cBhvr>
                                        <p:cTn id="195" dur="500" fill="hold"/>
                                        <p:tgtEl>
                                          <p:spTgt spid="141"/>
                                        </p:tgtEl>
                                        <p:attrNameLst>
                                          <p:attrName>ppt_h</p:attrName>
                                        </p:attrNameLst>
                                      </p:cBhvr>
                                      <p:tavLst>
                                        <p:tav tm="0">
                                          <p:val>
                                            <p:fltVal val="0"/>
                                          </p:val>
                                        </p:tav>
                                        <p:tav tm="100000">
                                          <p:val>
                                            <p:strVal val="#ppt_h"/>
                                          </p:val>
                                        </p:tav>
                                      </p:tavLst>
                                    </p:anim>
                                    <p:animEffect transition="in" filter="fade">
                                      <p:cBhvr>
                                        <p:cTn id="196" dur="500"/>
                                        <p:tgtEl>
                                          <p:spTgt spid="141"/>
                                        </p:tgtEl>
                                      </p:cBhvr>
                                    </p:animEffect>
                                  </p:childTnLst>
                                </p:cTn>
                              </p:par>
                              <p:par>
                                <p:cTn id="197" presetID="53" presetClass="entr" presetSubtype="0" fill="hold" nodeType="withEffect">
                                  <p:stCondLst>
                                    <p:cond delay="0"/>
                                  </p:stCondLst>
                                  <p:childTnLst>
                                    <p:set>
                                      <p:cBhvr>
                                        <p:cTn id="198" dur="1" fill="hold">
                                          <p:stCondLst>
                                            <p:cond delay="0"/>
                                          </p:stCondLst>
                                        </p:cTn>
                                        <p:tgtEl>
                                          <p:spTgt spid="11"/>
                                        </p:tgtEl>
                                        <p:attrNameLst>
                                          <p:attrName>style.visibility</p:attrName>
                                        </p:attrNameLst>
                                      </p:cBhvr>
                                      <p:to>
                                        <p:strVal val="visible"/>
                                      </p:to>
                                    </p:set>
                                    <p:anim calcmode="lin" valueType="num">
                                      <p:cBhvr>
                                        <p:cTn id="199" dur="500" fill="hold"/>
                                        <p:tgtEl>
                                          <p:spTgt spid="11"/>
                                        </p:tgtEl>
                                        <p:attrNameLst>
                                          <p:attrName>ppt_w</p:attrName>
                                        </p:attrNameLst>
                                      </p:cBhvr>
                                      <p:tavLst>
                                        <p:tav tm="0">
                                          <p:val>
                                            <p:fltVal val="0"/>
                                          </p:val>
                                        </p:tav>
                                        <p:tav tm="100000">
                                          <p:val>
                                            <p:strVal val="#ppt_w"/>
                                          </p:val>
                                        </p:tav>
                                      </p:tavLst>
                                    </p:anim>
                                    <p:anim calcmode="lin" valueType="num">
                                      <p:cBhvr>
                                        <p:cTn id="200" dur="500" fill="hold"/>
                                        <p:tgtEl>
                                          <p:spTgt spid="11"/>
                                        </p:tgtEl>
                                        <p:attrNameLst>
                                          <p:attrName>ppt_h</p:attrName>
                                        </p:attrNameLst>
                                      </p:cBhvr>
                                      <p:tavLst>
                                        <p:tav tm="0">
                                          <p:val>
                                            <p:fltVal val="0"/>
                                          </p:val>
                                        </p:tav>
                                        <p:tav tm="100000">
                                          <p:val>
                                            <p:strVal val="#ppt_h"/>
                                          </p:val>
                                        </p:tav>
                                      </p:tavLst>
                                    </p:anim>
                                    <p:animEffect transition="in" filter="fade">
                                      <p:cBhvr>
                                        <p:cTn id="201" dur="500"/>
                                        <p:tgtEl>
                                          <p:spTgt spid="11"/>
                                        </p:tgtEl>
                                      </p:cBhvr>
                                    </p:animEffect>
                                  </p:childTnLst>
                                </p:cTn>
                              </p:par>
                              <p:par>
                                <p:cTn id="202" presetID="53" presetClass="entr" presetSubtype="0" fill="hold" nodeType="withEffect">
                                  <p:stCondLst>
                                    <p:cond delay="0"/>
                                  </p:stCondLst>
                                  <p:childTnLst>
                                    <p:set>
                                      <p:cBhvr>
                                        <p:cTn id="203" dur="1" fill="hold">
                                          <p:stCondLst>
                                            <p:cond delay="0"/>
                                          </p:stCondLst>
                                        </p:cTn>
                                        <p:tgtEl>
                                          <p:spTgt spid="12"/>
                                        </p:tgtEl>
                                        <p:attrNameLst>
                                          <p:attrName>style.visibility</p:attrName>
                                        </p:attrNameLst>
                                      </p:cBhvr>
                                      <p:to>
                                        <p:strVal val="visible"/>
                                      </p:to>
                                    </p:set>
                                    <p:anim calcmode="lin" valueType="num">
                                      <p:cBhvr>
                                        <p:cTn id="204" dur="500" fill="hold"/>
                                        <p:tgtEl>
                                          <p:spTgt spid="12"/>
                                        </p:tgtEl>
                                        <p:attrNameLst>
                                          <p:attrName>ppt_w</p:attrName>
                                        </p:attrNameLst>
                                      </p:cBhvr>
                                      <p:tavLst>
                                        <p:tav tm="0">
                                          <p:val>
                                            <p:fltVal val="0"/>
                                          </p:val>
                                        </p:tav>
                                        <p:tav tm="100000">
                                          <p:val>
                                            <p:strVal val="#ppt_w"/>
                                          </p:val>
                                        </p:tav>
                                      </p:tavLst>
                                    </p:anim>
                                    <p:anim calcmode="lin" valueType="num">
                                      <p:cBhvr>
                                        <p:cTn id="205" dur="500" fill="hold"/>
                                        <p:tgtEl>
                                          <p:spTgt spid="12"/>
                                        </p:tgtEl>
                                        <p:attrNameLst>
                                          <p:attrName>ppt_h</p:attrName>
                                        </p:attrNameLst>
                                      </p:cBhvr>
                                      <p:tavLst>
                                        <p:tav tm="0">
                                          <p:val>
                                            <p:fltVal val="0"/>
                                          </p:val>
                                        </p:tav>
                                        <p:tav tm="100000">
                                          <p:val>
                                            <p:strVal val="#ppt_h"/>
                                          </p:val>
                                        </p:tav>
                                      </p:tavLst>
                                    </p:anim>
                                    <p:animEffect transition="in" filter="fade">
                                      <p:cBhvr>
                                        <p:cTn id="206" dur="500"/>
                                        <p:tgtEl>
                                          <p:spTgt spid="12"/>
                                        </p:tgtEl>
                                      </p:cBhvr>
                                    </p:animEffect>
                                  </p:childTnLst>
                                </p:cTn>
                              </p:par>
                              <p:par>
                                <p:cTn id="207" presetID="53" presetClass="entr" presetSubtype="0" fill="hold" grpId="0" nodeType="withEffect">
                                  <p:stCondLst>
                                    <p:cond delay="0"/>
                                  </p:stCondLst>
                                  <p:childTnLst>
                                    <p:set>
                                      <p:cBhvr>
                                        <p:cTn id="208" dur="1" fill="hold">
                                          <p:stCondLst>
                                            <p:cond delay="0"/>
                                          </p:stCondLst>
                                        </p:cTn>
                                        <p:tgtEl>
                                          <p:spTgt spid="142"/>
                                        </p:tgtEl>
                                        <p:attrNameLst>
                                          <p:attrName>style.visibility</p:attrName>
                                        </p:attrNameLst>
                                      </p:cBhvr>
                                      <p:to>
                                        <p:strVal val="visible"/>
                                      </p:to>
                                    </p:set>
                                    <p:anim calcmode="lin" valueType="num">
                                      <p:cBhvr>
                                        <p:cTn id="209" dur="500" fill="hold"/>
                                        <p:tgtEl>
                                          <p:spTgt spid="142"/>
                                        </p:tgtEl>
                                        <p:attrNameLst>
                                          <p:attrName>ppt_w</p:attrName>
                                        </p:attrNameLst>
                                      </p:cBhvr>
                                      <p:tavLst>
                                        <p:tav tm="0">
                                          <p:val>
                                            <p:fltVal val="0"/>
                                          </p:val>
                                        </p:tav>
                                        <p:tav tm="100000">
                                          <p:val>
                                            <p:strVal val="#ppt_w"/>
                                          </p:val>
                                        </p:tav>
                                      </p:tavLst>
                                    </p:anim>
                                    <p:anim calcmode="lin" valueType="num">
                                      <p:cBhvr>
                                        <p:cTn id="210" dur="500" fill="hold"/>
                                        <p:tgtEl>
                                          <p:spTgt spid="142"/>
                                        </p:tgtEl>
                                        <p:attrNameLst>
                                          <p:attrName>ppt_h</p:attrName>
                                        </p:attrNameLst>
                                      </p:cBhvr>
                                      <p:tavLst>
                                        <p:tav tm="0">
                                          <p:val>
                                            <p:fltVal val="0"/>
                                          </p:val>
                                        </p:tav>
                                        <p:tav tm="100000">
                                          <p:val>
                                            <p:strVal val="#ppt_h"/>
                                          </p:val>
                                        </p:tav>
                                      </p:tavLst>
                                    </p:anim>
                                    <p:animEffect transition="in" filter="fade">
                                      <p:cBhvr>
                                        <p:cTn id="211" dur="500"/>
                                        <p:tgtEl>
                                          <p:spTgt spid="142"/>
                                        </p:tgtEl>
                                      </p:cBhvr>
                                    </p:animEffect>
                                  </p:childTnLst>
                                </p:cTn>
                              </p:par>
                              <p:par>
                                <p:cTn id="212" presetID="53" presetClass="entr" presetSubtype="0" fill="hold" grpId="0" nodeType="withEffect">
                                  <p:stCondLst>
                                    <p:cond delay="0"/>
                                  </p:stCondLst>
                                  <p:childTnLst>
                                    <p:set>
                                      <p:cBhvr>
                                        <p:cTn id="213" dur="1" fill="hold">
                                          <p:stCondLst>
                                            <p:cond delay="0"/>
                                          </p:stCondLst>
                                        </p:cTn>
                                        <p:tgtEl>
                                          <p:spTgt spid="143"/>
                                        </p:tgtEl>
                                        <p:attrNameLst>
                                          <p:attrName>style.visibility</p:attrName>
                                        </p:attrNameLst>
                                      </p:cBhvr>
                                      <p:to>
                                        <p:strVal val="visible"/>
                                      </p:to>
                                    </p:set>
                                    <p:anim calcmode="lin" valueType="num">
                                      <p:cBhvr>
                                        <p:cTn id="214" dur="500" fill="hold"/>
                                        <p:tgtEl>
                                          <p:spTgt spid="143"/>
                                        </p:tgtEl>
                                        <p:attrNameLst>
                                          <p:attrName>ppt_w</p:attrName>
                                        </p:attrNameLst>
                                      </p:cBhvr>
                                      <p:tavLst>
                                        <p:tav tm="0">
                                          <p:val>
                                            <p:fltVal val="0"/>
                                          </p:val>
                                        </p:tav>
                                        <p:tav tm="100000">
                                          <p:val>
                                            <p:strVal val="#ppt_w"/>
                                          </p:val>
                                        </p:tav>
                                      </p:tavLst>
                                    </p:anim>
                                    <p:anim calcmode="lin" valueType="num">
                                      <p:cBhvr>
                                        <p:cTn id="215" dur="500" fill="hold"/>
                                        <p:tgtEl>
                                          <p:spTgt spid="143"/>
                                        </p:tgtEl>
                                        <p:attrNameLst>
                                          <p:attrName>ppt_h</p:attrName>
                                        </p:attrNameLst>
                                      </p:cBhvr>
                                      <p:tavLst>
                                        <p:tav tm="0">
                                          <p:val>
                                            <p:fltVal val="0"/>
                                          </p:val>
                                        </p:tav>
                                        <p:tav tm="100000">
                                          <p:val>
                                            <p:strVal val="#ppt_h"/>
                                          </p:val>
                                        </p:tav>
                                      </p:tavLst>
                                    </p:anim>
                                    <p:animEffect transition="in" filter="fade">
                                      <p:cBhvr>
                                        <p:cTn id="216" dur="500"/>
                                        <p:tgtEl>
                                          <p:spTgt spid="143"/>
                                        </p:tgtEl>
                                      </p:cBhvr>
                                    </p:animEffect>
                                  </p:childTnLst>
                                </p:cTn>
                              </p:par>
                              <p:par>
                                <p:cTn id="217" presetID="53" presetClass="entr" presetSubtype="0" fill="hold" nodeType="withEffect">
                                  <p:stCondLst>
                                    <p:cond delay="0"/>
                                  </p:stCondLst>
                                  <p:childTnLst>
                                    <p:set>
                                      <p:cBhvr>
                                        <p:cTn id="218" dur="1" fill="hold">
                                          <p:stCondLst>
                                            <p:cond delay="0"/>
                                          </p:stCondLst>
                                        </p:cTn>
                                        <p:tgtEl>
                                          <p:spTgt spid="13"/>
                                        </p:tgtEl>
                                        <p:attrNameLst>
                                          <p:attrName>style.visibility</p:attrName>
                                        </p:attrNameLst>
                                      </p:cBhvr>
                                      <p:to>
                                        <p:strVal val="visible"/>
                                      </p:to>
                                    </p:set>
                                    <p:anim calcmode="lin" valueType="num">
                                      <p:cBhvr>
                                        <p:cTn id="219" dur="500" fill="hold"/>
                                        <p:tgtEl>
                                          <p:spTgt spid="13"/>
                                        </p:tgtEl>
                                        <p:attrNameLst>
                                          <p:attrName>ppt_w</p:attrName>
                                        </p:attrNameLst>
                                      </p:cBhvr>
                                      <p:tavLst>
                                        <p:tav tm="0">
                                          <p:val>
                                            <p:fltVal val="0"/>
                                          </p:val>
                                        </p:tav>
                                        <p:tav tm="100000">
                                          <p:val>
                                            <p:strVal val="#ppt_w"/>
                                          </p:val>
                                        </p:tav>
                                      </p:tavLst>
                                    </p:anim>
                                    <p:anim calcmode="lin" valueType="num">
                                      <p:cBhvr>
                                        <p:cTn id="220" dur="500" fill="hold"/>
                                        <p:tgtEl>
                                          <p:spTgt spid="13"/>
                                        </p:tgtEl>
                                        <p:attrNameLst>
                                          <p:attrName>ppt_h</p:attrName>
                                        </p:attrNameLst>
                                      </p:cBhvr>
                                      <p:tavLst>
                                        <p:tav tm="0">
                                          <p:val>
                                            <p:fltVal val="0"/>
                                          </p:val>
                                        </p:tav>
                                        <p:tav tm="100000">
                                          <p:val>
                                            <p:strVal val="#ppt_h"/>
                                          </p:val>
                                        </p:tav>
                                      </p:tavLst>
                                    </p:anim>
                                    <p:animEffect transition="in" filter="fade">
                                      <p:cBhvr>
                                        <p:cTn id="221" dur="500"/>
                                        <p:tgtEl>
                                          <p:spTgt spid="13"/>
                                        </p:tgtEl>
                                      </p:cBhvr>
                                    </p:animEffect>
                                  </p:childTnLst>
                                </p:cTn>
                              </p:par>
                              <p:par>
                                <p:cTn id="222" presetID="53" presetClass="entr" presetSubtype="0" fill="hold" grpId="0" nodeType="withEffect">
                                  <p:stCondLst>
                                    <p:cond delay="0"/>
                                  </p:stCondLst>
                                  <p:childTnLst>
                                    <p:set>
                                      <p:cBhvr>
                                        <p:cTn id="223" dur="1" fill="hold">
                                          <p:stCondLst>
                                            <p:cond delay="0"/>
                                          </p:stCondLst>
                                        </p:cTn>
                                        <p:tgtEl>
                                          <p:spTgt spid="106"/>
                                        </p:tgtEl>
                                        <p:attrNameLst>
                                          <p:attrName>style.visibility</p:attrName>
                                        </p:attrNameLst>
                                      </p:cBhvr>
                                      <p:to>
                                        <p:strVal val="visible"/>
                                      </p:to>
                                    </p:set>
                                    <p:anim calcmode="lin" valueType="num">
                                      <p:cBhvr>
                                        <p:cTn id="224" dur="500" fill="hold"/>
                                        <p:tgtEl>
                                          <p:spTgt spid="106"/>
                                        </p:tgtEl>
                                        <p:attrNameLst>
                                          <p:attrName>ppt_w</p:attrName>
                                        </p:attrNameLst>
                                      </p:cBhvr>
                                      <p:tavLst>
                                        <p:tav tm="0">
                                          <p:val>
                                            <p:fltVal val="0"/>
                                          </p:val>
                                        </p:tav>
                                        <p:tav tm="100000">
                                          <p:val>
                                            <p:strVal val="#ppt_w"/>
                                          </p:val>
                                        </p:tav>
                                      </p:tavLst>
                                    </p:anim>
                                    <p:anim calcmode="lin" valueType="num">
                                      <p:cBhvr>
                                        <p:cTn id="225" dur="500" fill="hold"/>
                                        <p:tgtEl>
                                          <p:spTgt spid="106"/>
                                        </p:tgtEl>
                                        <p:attrNameLst>
                                          <p:attrName>ppt_h</p:attrName>
                                        </p:attrNameLst>
                                      </p:cBhvr>
                                      <p:tavLst>
                                        <p:tav tm="0">
                                          <p:val>
                                            <p:fltVal val="0"/>
                                          </p:val>
                                        </p:tav>
                                        <p:tav tm="100000">
                                          <p:val>
                                            <p:strVal val="#ppt_h"/>
                                          </p:val>
                                        </p:tav>
                                      </p:tavLst>
                                    </p:anim>
                                    <p:animEffect transition="in" filter="fade">
                                      <p:cBhvr>
                                        <p:cTn id="226" dur="500"/>
                                        <p:tgtEl>
                                          <p:spTgt spid="106"/>
                                        </p:tgtEl>
                                      </p:cBhvr>
                                    </p:animEffect>
                                  </p:childTnLst>
                                </p:cTn>
                              </p:par>
                              <p:par>
                                <p:cTn id="227" presetID="1" presetClass="entr" presetSubtype="0" fill="hold" grpId="0" nodeType="withEffect">
                                  <p:stCondLst>
                                    <p:cond delay="0"/>
                                  </p:stCondLst>
                                  <p:childTnLst>
                                    <p:set>
                                      <p:cBhvr>
                                        <p:cTn id="228" dur="1" fill="hold">
                                          <p:stCondLst>
                                            <p:cond delay="0"/>
                                          </p:stCondLst>
                                        </p:cTn>
                                        <p:tgtEl>
                                          <p:spTgt spid="147"/>
                                        </p:tgtEl>
                                        <p:attrNameLst>
                                          <p:attrName>style.visibility</p:attrName>
                                        </p:attrNameLst>
                                      </p:cBhvr>
                                      <p:to>
                                        <p:strVal val="visible"/>
                                      </p:to>
                                    </p:set>
                                  </p:childTnLst>
                                </p:cTn>
                              </p:par>
                              <p:par>
                                <p:cTn id="229" presetID="53" presetClass="entr" presetSubtype="0" fill="hold" nodeType="withEffect">
                                  <p:stCondLst>
                                    <p:cond delay="0"/>
                                  </p:stCondLst>
                                  <p:childTnLst>
                                    <p:set>
                                      <p:cBhvr>
                                        <p:cTn id="230" dur="1" fill="hold">
                                          <p:stCondLst>
                                            <p:cond delay="0"/>
                                          </p:stCondLst>
                                        </p:cTn>
                                        <p:tgtEl>
                                          <p:spTgt spid="58"/>
                                        </p:tgtEl>
                                        <p:attrNameLst>
                                          <p:attrName>style.visibility</p:attrName>
                                        </p:attrNameLst>
                                      </p:cBhvr>
                                      <p:to>
                                        <p:strVal val="visible"/>
                                      </p:to>
                                    </p:set>
                                    <p:anim calcmode="lin" valueType="num">
                                      <p:cBhvr>
                                        <p:cTn id="231" dur="500" fill="hold"/>
                                        <p:tgtEl>
                                          <p:spTgt spid="58"/>
                                        </p:tgtEl>
                                        <p:attrNameLst>
                                          <p:attrName>ppt_w</p:attrName>
                                        </p:attrNameLst>
                                      </p:cBhvr>
                                      <p:tavLst>
                                        <p:tav tm="0">
                                          <p:val>
                                            <p:fltVal val="0"/>
                                          </p:val>
                                        </p:tav>
                                        <p:tav tm="100000">
                                          <p:val>
                                            <p:strVal val="#ppt_w"/>
                                          </p:val>
                                        </p:tav>
                                      </p:tavLst>
                                    </p:anim>
                                    <p:anim calcmode="lin" valueType="num">
                                      <p:cBhvr>
                                        <p:cTn id="232" dur="500" fill="hold"/>
                                        <p:tgtEl>
                                          <p:spTgt spid="58"/>
                                        </p:tgtEl>
                                        <p:attrNameLst>
                                          <p:attrName>ppt_h</p:attrName>
                                        </p:attrNameLst>
                                      </p:cBhvr>
                                      <p:tavLst>
                                        <p:tav tm="0">
                                          <p:val>
                                            <p:fltVal val="0"/>
                                          </p:val>
                                        </p:tav>
                                        <p:tav tm="100000">
                                          <p:val>
                                            <p:strVal val="#ppt_h"/>
                                          </p:val>
                                        </p:tav>
                                      </p:tavLst>
                                    </p:anim>
                                    <p:animEffect transition="in" filter="fade">
                                      <p:cBhvr>
                                        <p:cTn id="233" dur="500"/>
                                        <p:tgtEl>
                                          <p:spTgt spid="58"/>
                                        </p:tgtEl>
                                      </p:cBhvr>
                                    </p:animEffect>
                                  </p:childTnLst>
                                </p:cTn>
                              </p:par>
                              <p:par>
                                <p:cTn id="234" presetID="18" presetClass="entr" presetSubtype="12" fill="hold" nodeType="withEffect">
                                  <p:stCondLst>
                                    <p:cond delay="0"/>
                                  </p:stCondLst>
                                  <p:childTnLst>
                                    <p:set>
                                      <p:cBhvr>
                                        <p:cTn id="235" dur="1" fill="hold">
                                          <p:stCondLst>
                                            <p:cond delay="0"/>
                                          </p:stCondLst>
                                        </p:cTn>
                                        <p:tgtEl>
                                          <p:spTgt spid="153"/>
                                        </p:tgtEl>
                                        <p:attrNameLst>
                                          <p:attrName>style.visibility</p:attrName>
                                        </p:attrNameLst>
                                      </p:cBhvr>
                                      <p:to>
                                        <p:strVal val="visible"/>
                                      </p:to>
                                    </p:set>
                                    <p:animEffect transition="in" filter="strips(downLeft)">
                                      <p:cBhvr>
                                        <p:cTn id="236" dur="500"/>
                                        <p:tgtEl>
                                          <p:spTgt spid="153"/>
                                        </p:tgtEl>
                                      </p:cBhvr>
                                    </p:animEffect>
                                  </p:childTnLst>
                                </p:cTn>
                              </p:par>
                              <p:par>
                                <p:cTn id="237" presetID="18" presetClass="entr" presetSubtype="12" fill="hold" grpId="0" nodeType="withEffect">
                                  <p:stCondLst>
                                    <p:cond delay="0"/>
                                  </p:stCondLst>
                                  <p:childTnLst>
                                    <p:set>
                                      <p:cBhvr>
                                        <p:cTn id="238" dur="1" fill="hold">
                                          <p:stCondLst>
                                            <p:cond delay="0"/>
                                          </p:stCondLst>
                                        </p:cTn>
                                        <p:tgtEl>
                                          <p:spTgt spid="127"/>
                                        </p:tgtEl>
                                        <p:attrNameLst>
                                          <p:attrName>style.visibility</p:attrName>
                                        </p:attrNameLst>
                                      </p:cBhvr>
                                      <p:to>
                                        <p:strVal val="visible"/>
                                      </p:to>
                                    </p:set>
                                    <p:animEffect transition="in" filter="strips(downLeft)">
                                      <p:cBhvr>
                                        <p:cTn id="239" dur="500"/>
                                        <p:tgtEl>
                                          <p:spTgt spid="127"/>
                                        </p:tgtEl>
                                      </p:cBhvr>
                                    </p:animEffect>
                                  </p:childTnLst>
                                </p:cTn>
                              </p:par>
                            </p:childTnLst>
                          </p:cTn>
                        </p:par>
                        <p:par>
                          <p:cTn id="240" fill="hold">
                            <p:stCondLst>
                              <p:cond delay="500"/>
                            </p:stCondLst>
                            <p:childTnLst>
                              <p:par>
                                <p:cTn id="241" presetID="1" presetClass="entr" presetSubtype="0" fill="hold" nodeType="afterEffect">
                                  <p:stCondLst>
                                    <p:cond delay="0"/>
                                  </p:stCondLst>
                                  <p:childTnLst>
                                    <p:set>
                                      <p:cBhvr>
                                        <p:cTn id="2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56" grpId="0" animBg="1"/>
      <p:bldP spid="156" grpId="1" animBg="1"/>
      <p:bldP spid="152" grpId="0" animBg="1"/>
      <p:bldP spid="152" grpId="1" animBg="1"/>
      <p:bldP spid="151" grpId="0" animBg="1"/>
      <p:bldP spid="151" grpId="1" animBg="1"/>
      <p:bldP spid="150" grpId="0" animBg="1"/>
      <p:bldP spid="150" grpId="1" animBg="1"/>
      <p:bldP spid="107" grpId="0" animBg="1"/>
      <p:bldP spid="107" grpId="1" animBg="1"/>
      <p:bldP spid="131" grpId="0" animBg="1"/>
      <p:bldP spid="131" grpId="1" animBg="1"/>
      <p:bldP spid="54" grpId="0" animBg="1"/>
      <p:bldP spid="56" grpId="0" animBg="1"/>
      <p:bldP spid="108" grpId="0"/>
      <p:bldP spid="130" grpId="0"/>
      <p:bldP spid="100" grpId="0"/>
      <p:bldP spid="101" grpId="0"/>
      <p:bldP spid="102" grpId="0"/>
      <p:bldP spid="105" grpId="0"/>
      <p:bldP spid="138" grpId="0"/>
      <p:bldP spid="145" grpId="0"/>
      <p:bldP spid="146" grpId="0"/>
      <p:bldP spid="147" grpId="0"/>
      <p:bldP spid="148" grpId="0"/>
      <p:bldP spid="149" grpId="0"/>
      <p:bldP spid="127" grpId="0" animBg="1"/>
      <p:bldP spid="106" grpId="0"/>
      <p:bldP spid="140" grpId="0" animBg="1"/>
      <p:bldP spid="141" grpId="0" animBg="1"/>
      <p:bldP spid="142" grpId="0" animBg="1"/>
      <p:bldP spid="143" grpId="0" animBg="1"/>
      <p:bldP spid="125" grpId="0" animBg="1"/>
      <p:bldP spid="125" grpId="1" animBg="1"/>
      <p:bldP spid="55" grpId="0" animBg="1"/>
      <p:bldP spid="136" grpId="0" animBg="1"/>
      <p:bldP spid="136" grpId="1" animBg="1"/>
      <p:bldP spid="133" grpId="0" animBg="1"/>
      <p:bldP spid="133" grpId="1" animBg="1"/>
      <p:bldP spid="132" grpId="0" animBg="1"/>
      <p:bldP spid="13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Straight Connector 71"/>
          <p:cNvCxnSpPr/>
          <p:nvPr/>
        </p:nvCxnSpPr>
        <p:spPr>
          <a:xfrm rot="5400000" flipH="1" flipV="1">
            <a:off x="5665652" y="2177248"/>
            <a:ext cx="535311" cy="1313649"/>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6"/>
          <p:cNvCxnSpPr/>
          <p:nvPr/>
        </p:nvCxnSpPr>
        <p:spPr>
          <a:xfrm rot="5400000" flipH="1" flipV="1">
            <a:off x="4915317" y="2093650"/>
            <a:ext cx="1244154" cy="67430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7"/>
          <p:cNvCxnSpPr/>
          <p:nvPr/>
        </p:nvCxnSpPr>
        <p:spPr>
          <a:xfrm rot="16200000" flipH="1">
            <a:off x="6049466" y="1856184"/>
            <a:ext cx="643723" cy="535311"/>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7" name="Picture 66" descr="tennis_player_0_new.jpg"/>
          <p:cNvPicPr>
            <a:picLocks noChangeAspect="1"/>
          </p:cNvPicPr>
          <p:nvPr/>
        </p:nvPicPr>
        <p:blipFill>
          <a:blip r:embed="rId4" cstate="print"/>
          <a:stretch>
            <a:fillRect/>
          </a:stretch>
        </p:blipFill>
        <p:spPr>
          <a:xfrm>
            <a:off x="4735285" y="4267200"/>
            <a:ext cx="4180115" cy="1371600"/>
          </a:xfrm>
          <a:prstGeom prst="rect">
            <a:avLst/>
          </a:prstGeom>
        </p:spPr>
      </p:pic>
      <p:sp>
        <p:nvSpPr>
          <p:cNvPr id="68" name="Rectangle 67"/>
          <p:cNvSpPr/>
          <p:nvPr/>
        </p:nvSpPr>
        <p:spPr>
          <a:xfrm>
            <a:off x="4724400" y="4267200"/>
            <a:ext cx="4191000" cy="14478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E0BB3CA0-32E3-4CDE-8D18-1C80C234AB4A}" type="slidenum">
              <a:rPr lang="en-US" smtClean="0"/>
              <a:pPr/>
              <a:t>15</a:t>
            </a:fld>
            <a:endParaRPr lang="en-US"/>
          </a:p>
        </p:txBody>
      </p:sp>
      <p:grpSp>
        <p:nvGrpSpPr>
          <p:cNvPr id="2" name="Group 177"/>
          <p:cNvGrpSpPr/>
          <p:nvPr/>
        </p:nvGrpSpPr>
        <p:grpSpPr>
          <a:xfrm>
            <a:off x="5964681" y="2681572"/>
            <a:ext cx="1730619" cy="990010"/>
            <a:chOff x="5638797" y="2793268"/>
            <a:chExt cx="1897608" cy="1085537"/>
          </a:xfrm>
        </p:grpSpPr>
        <p:cxnSp>
          <p:nvCxnSpPr>
            <p:cNvPr id="97" name="Straight Connector 96"/>
            <p:cNvCxnSpPr>
              <a:stCxn id="88" idx="0"/>
              <a:endCxn id="54" idx="3"/>
            </p:cNvCxnSpPr>
            <p:nvPr/>
          </p:nvCxnSpPr>
          <p:spPr>
            <a:xfrm rot="5400000" flipH="1" flipV="1">
              <a:off x="5500114" y="2931952"/>
              <a:ext cx="1016732" cy="739365"/>
            </a:xfrm>
            <a:prstGeom prst="line">
              <a:avLst/>
            </a:pr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85" idx="0"/>
              <a:endCxn id="54" idx="4"/>
            </p:cNvCxnSpPr>
            <p:nvPr/>
          </p:nvCxnSpPr>
          <p:spPr>
            <a:xfrm rot="5400000" flipH="1" flipV="1">
              <a:off x="5972555" y="3275077"/>
              <a:ext cx="963168" cy="106681"/>
            </a:xfrm>
            <a:prstGeom prst="line">
              <a:avLst/>
            </a:pr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84" idx="1"/>
              <a:endCxn id="54" idx="5"/>
            </p:cNvCxnSpPr>
            <p:nvPr/>
          </p:nvCxnSpPr>
          <p:spPr>
            <a:xfrm rot="16200000" flipV="1">
              <a:off x="6543831" y="2886231"/>
              <a:ext cx="1085537" cy="899611"/>
            </a:xfrm>
            <a:prstGeom prst="line">
              <a:avLst/>
            </a:pr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 name="Group 180"/>
          <p:cNvGrpSpPr/>
          <p:nvPr/>
        </p:nvGrpSpPr>
        <p:grpSpPr>
          <a:xfrm>
            <a:off x="5181600" y="3386450"/>
            <a:ext cx="2654688" cy="1278697"/>
            <a:chOff x="4671329" y="3566160"/>
            <a:chExt cx="2910841" cy="1402080"/>
          </a:xfrm>
        </p:grpSpPr>
        <p:cxnSp>
          <p:nvCxnSpPr>
            <p:cNvPr id="79" name="Straight Connector 24"/>
            <p:cNvCxnSpPr>
              <a:stCxn id="96" idx="0"/>
              <a:endCxn id="55" idx="4"/>
            </p:cNvCxnSpPr>
            <p:nvPr/>
          </p:nvCxnSpPr>
          <p:spPr>
            <a:xfrm rot="5400000" flipH="1" flipV="1">
              <a:off x="4168409" y="4069080"/>
              <a:ext cx="100584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94" idx="0"/>
              <a:endCxn id="87" idx="4"/>
            </p:cNvCxnSpPr>
            <p:nvPr/>
          </p:nvCxnSpPr>
          <p:spPr>
            <a:xfrm rot="5400000" flipH="1" flipV="1">
              <a:off x="5136149" y="4579620"/>
              <a:ext cx="77724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92" idx="0"/>
              <a:endCxn id="86" idx="4"/>
            </p:cNvCxnSpPr>
            <p:nvPr/>
          </p:nvCxnSpPr>
          <p:spPr>
            <a:xfrm rot="5400000" flipH="1" flipV="1">
              <a:off x="5898149" y="4579620"/>
              <a:ext cx="77724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90" idx="0"/>
              <a:endCxn id="84" idx="4"/>
            </p:cNvCxnSpPr>
            <p:nvPr/>
          </p:nvCxnSpPr>
          <p:spPr>
            <a:xfrm rot="5400000" flipH="1" flipV="1">
              <a:off x="7193550" y="4579620"/>
              <a:ext cx="77724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178"/>
          <p:cNvGrpSpPr/>
          <p:nvPr/>
        </p:nvGrpSpPr>
        <p:grpSpPr>
          <a:xfrm>
            <a:off x="5257800" y="3219664"/>
            <a:ext cx="2312450" cy="569854"/>
            <a:chOff x="4800644" y="3383281"/>
            <a:chExt cx="2598645" cy="624840"/>
          </a:xfrm>
        </p:grpSpPr>
        <p:cxnSp>
          <p:nvCxnSpPr>
            <p:cNvPr id="76" name="Straight Connector 75"/>
            <p:cNvCxnSpPr>
              <a:stCxn id="55" idx="5"/>
              <a:endCxn id="88" idx="1"/>
            </p:cNvCxnSpPr>
            <p:nvPr/>
          </p:nvCxnSpPr>
          <p:spPr>
            <a:xfrm rot="16200000" flipH="1">
              <a:off x="4822138" y="3491101"/>
              <a:ext cx="483015" cy="526004"/>
            </a:xfrm>
            <a:prstGeom prst="line">
              <a:avLst/>
            </a:pr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953000" y="3474720"/>
              <a:ext cx="1234440" cy="438912"/>
            </a:xfrm>
            <a:prstGeom prst="line">
              <a:avLst/>
            </a:pr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84" idx="2"/>
              <a:endCxn id="55" idx="6"/>
            </p:cNvCxnSpPr>
            <p:nvPr/>
          </p:nvCxnSpPr>
          <p:spPr>
            <a:xfrm rot="10800000">
              <a:off x="4854208" y="3383281"/>
              <a:ext cx="2545081" cy="624840"/>
            </a:xfrm>
            <a:prstGeom prst="line">
              <a:avLst/>
            </a:pr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 name="Group 103"/>
          <p:cNvGrpSpPr/>
          <p:nvPr/>
        </p:nvGrpSpPr>
        <p:grpSpPr>
          <a:xfrm>
            <a:off x="6096000" y="3789518"/>
            <a:ext cx="1621678" cy="375269"/>
            <a:chOff x="6103671" y="3789518"/>
            <a:chExt cx="1690208" cy="375269"/>
          </a:xfrm>
        </p:grpSpPr>
        <p:cxnSp>
          <p:nvCxnSpPr>
            <p:cNvPr id="69" name="Straight Connector 18"/>
            <p:cNvCxnSpPr>
              <a:stCxn id="87" idx="6"/>
              <a:endCxn id="86" idx="2"/>
            </p:cNvCxnSpPr>
            <p:nvPr/>
          </p:nvCxnSpPr>
          <p:spPr>
            <a:xfrm>
              <a:off x="6103671" y="3789518"/>
              <a:ext cx="361371" cy="0"/>
            </a:xfrm>
            <a:prstGeom prst="line">
              <a:avLst/>
            </a:pr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0" name="Freeform 19"/>
            <p:cNvSpPr/>
            <p:nvPr/>
          </p:nvSpPr>
          <p:spPr>
            <a:xfrm>
              <a:off x="6110377" y="3956304"/>
              <a:ext cx="1683502" cy="208483"/>
            </a:xfrm>
            <a:custGeom>
              <a:avLst/>
              <a:gdLst>
                <a:gd name="connsiteX0" fmla="*/ 0 w 1857375"/>
                <a:gd name="connsiteY0" fmla="*/ 0 h 257175"/>
                <a:gd name="connsiteX1" fmla="*/ 17145 w 1857375"/>
                <a:gd name="connsiteY1" fmla="*/ 5715 h 257175"/>
                <a:gd name="connsiteX2" fmla="*/ 28575 w 1857375"/>
                <a:gd name="connsiteY2" fmla="*/ 34290 h 257175"/>
                <a:gd name="connsiteX3" fmla="*/ 34290 w 1857375"/>
                <a:gd name="connsiteY3" fmla="*/ 51435 h 257175"/>
                <a:gd name="connsiteX4" fmla="*/ 68580 w 1857375"/>
                <a:gd name="connsiteY4" fmla="*/ 85725 h 257175"/>
                <a:gd name="connsiteX5" fmla="*/ 108585 w 1857375"/>
                <a:gd name="connsiteY5" fmla="*/ 125730 h 257175"/>
                <a:gd name="connsiteX6" fmla="*/ 142875 w 1857375"/>
                <a:gd name="connsiteY6" fmla="*/ 154305 h 257175"/>
                <a:gd name="connsiteX7" fmla="*/ 160020 w 1857375"/>
                <a:gd name="connsiteY7" fmla="*/ 160020 h 257175"/>
                <a:gd name="connsiteX8" fmla="*/ 194310 w 1857375"/>
                <a:gd name="connsiteY8" fmla="*/ 182880 h 257175"/>
                <a:gd name="connsiteX9" fmla="*/ 234315 w 1857375"/>
                <a:gd name="connsiteY9" fmla="*/ 194310 h 257175"/>
                <a:gd name="connsiteX10" fmla="*/ 251460 w 1857375"/>
                <a:gd name="connsiteY10" fmla="*/ 205740 h 257175"/>
                <a:gd name="connsiteX11" fmla="*/ 274320 w 1857375"/>
                <a:gd name="connsiteY11" fmla="*/ 211455 h 257175"/>
                <a:gd name="connsiteX12" fmla="*/ 314325 w 1857375"/>
                <a:gd name="connsiteY12" fmla="*/ 222885 h 257175"/>
                <a:gd name="connsiteX13" fmla="*/ 348615 w 1857375"/>
                <a:gd name="connsiteY13" fmla="*/ 228600 h 257175"/>
                <a:gd name="connsiteX14" fmla="*/ 377190 w 1857375"/>
                <a:gd name="connsiteY14" fmla="*/ 234315 h 257175"/>
                <a:gd name="connsiteX15" fmla="*/ 440055 w 1857375"/>
                <a:gd name="connsiteY15" fmla="*/ 245745 h 257175"/>
                <a:gd name="connsiteX16" fmla="*/ 462915 w 1857375"/>
                <a:gd name="connsiteY16" fmla="*/ 251460 h 257175"/>
                <a:gd name="connsiteX17" fmla="*/ 834390 w 1857375"/>
                <a:gd name="connsiteY17" fmla="*/ 257175 h 257175"/>
                <a:gd name="connsiteX18" fmla="*/ 1148715 w 1857375"/>
                <a:gd name="connsiteY18" fmla="*/ 251460 h 257175"/>
                <a:gd name="connsiteX19" fmla="*/ 1388745 w 1857375"/>
                <a:gd name="connsiteY19" fmla="*/ 240030 h 257175"/>
                <a:gd name="connsiteX20" fmla="*/ 1428750 w 1857375"/>
                <a:gd name="connsiteY20" fmla="*/ 234315 h 257175"/>
                <a:gd name="connsiteX21" fmla="*/ 1480185 w 1857375"/>
                <a:gd name="connsiteY21" fmla="*/ 222885 h 257175"/>
                <a:gd name="connsiteX22" fmla="*/ 1508760 w 1857375"/>
                <a:gd name="connsiteY22" fmla="*/ 217170 h 257175"/>
                <a:gd name="connsiteX23" fmla="*/ 1531620 w 1857375"/>
                <a:gd name="connsiteY23" fmla="*/ 205740 h 257175"/>
                <a:gd name="connsiteX24" fmla="*/ 1571625 w 1857375"/>
                <a:gd name="connsiteY24" fmla="*/ 194310 h 257175"/>
                <a:gd name="connsiteX25" fmla="*/ 1588770 w 1857375"/>
                <a:gd name="connsiteY25" fmla="*/ 188595 h 257175"/>
                <a:gd name="connsiteX26" fmla="*/ 1628775 w 1857375"/>
                <a:gd name="connsiteY26" fmla="*/ 182880 h 257175"/>
                <a:gd name="connsiteX27" fmla="*/ 1663065 w 1857375"/>
                <a:gd name="connsiteY27" fmla="*/ 165735 h 257175"/>
                <a:gd name="connsiteX28" fmla="*/ 1680210 w 1857375"/>
                <a:gd name="connsiteY28" fmla="*/ 160020 h 257175"/>
                <a:gd name="connsiteX29" fmla="*/ 1697355 w 1857375"/>
                <a:gd name="connsiteY29" fmla="*/ 148590 h 257175"/>
                <a:gd name="connsiteX30" fmla="*/ 1731645 w 1857375"/>
                <a:gd name="connsiteY30" fmla="*/ 137160 h 257175"/>
                <a:gd name="connsiteX31" fmla="*/ 1765935 w 1857375"/>
                <a:gd name="connsiteY31" fmla="*/ 120015 h 257175"/>
                <a:gd name="connsiteX32" fmla="*/ 1823085 w 1857375"/>
                <a:gd name="connsiteY32" fmla="*/ 80010 h 257175"/>
                <a:gd name="connsiteX33" fmla="*/ 1840230 w 1857375"/>
                <a:gd name="connsiteY33" fmla="*/ 68580 h 257175"/>
                <a:gd name="connsiteX34" fmla="*/ 1845945 w 1857375"/>
                <a:gd name="connsiteY34" fmla="*/ 51435 h 257175"/>
                <a:gd name="connsiteX35" fmla="*/ 1857375 w 1857375"/>
                <a:gd name="connsiteY35" fmla="*/ 3429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57375" h="257175">
                  <a:moveTo>
                    <a:pt x="0" y="0"/>
                  </a:moveTo>
                  <a:cubicBezTo>
                    <a:pt x="5715" y="1905"/>
                    <a:pt x="13288" y="1087"/>
                    <a:pt x="17145" y="5715"/>
                  </a:cubicBezTo>
                  <a:cubicBezTo>
                    <a:pt x="23712" y="13596"/>
                    <a:pt x="24973" y="24684"/>
                    <a:pt x="28575" y="34290"/>
                  </a:cubicBezTo>
                  <a:cubicBezTo>
                    <a:pt x="30690" y="39931"/>
                    <a:pt x="30592" y="46680"/>
                    <a:pt x="34290" y="51435"/>
                  </a:cubicBezTo>
                  <a:cubicBezTo>
                    <a:pt x="44214" y="64194"/>
                    <a:pt x="59614" y="72275"/>
                    <a:pt x="68580" y="85725"/>
                  </a:cubicBezTo>
                  <a:cubicBezTo>
                    <a:pt x="94782" y="125027"/>
                    <a:pt x="78408" y="115671"/>
                    <a:pt x="108585" y="125730"/>
                  </a:cubicBezTo>
                  <a:cubicBezTo>
                    <a:pt x="121224" y="138369"/>
                    <a:pt x="126962" y="146348"/>
                    <a:pt x="142875" y="154305"/>
                  </a:cubicBezTo>
                  <a:cubicBezTo>
                    <a:pt x="148263" y="156999"/>
                    <a:pt x="154754" y="157094"/>
                    <a:pt x="160020" y="160020"/>
                  </a:cubicBezTo>
                  <a:cubicBezTo>
                    <a:pt x="172028" y="166691"/>
                    <a:pt x="180983" y="179548"/>
                    <a:pt x="194310" y="182880"/>
                  </a:cubicBezTo>
                  <a:cubicBezTo>
                    <a:pt x="201634" y="184711"/>
                    <a:pt x="226116" y="190211"/>
                    <a:pt x="234315" y="194310"/>
                  </a:cubicBezTo>
                  <a:cubicBezTo>
                    <a:pt x="240458" y="197382"/>
                    <a:pt x="245147" y="203034"/>
                    <a:pt x="251460" y="205740"/>
                  </a:cubicBezTo>
                  <a:cubicBezTo>
                    <a:pt x="258679" y="208834"/>
                    <a:pt x="266768" y="209297"/>
                    <a:pt x="274320" y="211455"/>
                  </a:cubicBezTo>
                  <a:cubicBezTo>
                    <a:pt x="299739" y="218718"/>
                    <a:pt x="284548" y="216930"/>
                    <a:pt x="314325" y="222885"/>
                  </a:cubicBezTo>
                  <a:cubicBezTo>
                    <a:pt x="325688" y="225158"/>
                    <a:pt x="337214" y="226527"/>
                    <a:pt x="348615" y="228600"/>
                  </a:cubicBezTo>
                  <a:cubicBezTo>
                    <a:pt x="358172" y="230338"/>
                    <a:pt x="367633" y="232577"/>
                    <a:pt x="377190" y="234315"/>
                  </a:cubicBezTo>
                  <a:cubicBezTo>
                    <a:pt x="411310" y="240519"/>
                    <a:pt x="408292" y="238687"/>
                    <a:pt x="440055" y="245745"/>
                  </a:cubicBezTo>
                  <a:cubicBezTo>
                    <a:pt x="447722" y="247449"/>
                    <a:pt x="455064" y="251232"/>
                    <a:pt x="462915" y="251460"/>
                  </a:cubicBezTo>
                  <a:cubicBezTo>
                    <a:pt x="586703" y="255048"/>
                    <a:pt x="710565" y="255270"/>
                    <a:pt x="834390" y="257175"/>
                  </a:cubicBezTo>
                  <a:lnTo>
                    <a:pt x="1148715" y="251460"/>
                  </a:lnTo>
                  <a:cubicBezTo>
                    <a:pt x="1228777" y="248984"/>
                    <a:pt x="1388745" y="240030"/>
                    <a:pt x="1388745" y="240030"/>
                  </a:cubicBezTo>
                  <a:cubicBezTo>
                    <a:pt x="1402080" y="238125"/>
                    <a:pt x="1415463" y="236530"/>
                    <a:pt x="1428750" y="234315"/>
                  </a:cubicBezTo>
                  <a:cubicBezTo>
                    <a:pt x="1463223" y="228569"/>
                    <a:pt x="1449360" y="229735"/>
                    <a:pt x="1480185" y="222885"/>
                  </a:cubicBezTo>
                  <a:cubicBezTo>
                    <a:pt x="1489667" y="220778"/>
                    <a:pt x="1499235" y="219075"/>
                    <a:pt x="1508760" y="217170"/>
                  </a:cubicBezTo>
                  <a:cubicBezTo>
                    <a:pt x="1516380" y="213360"/>
                    <a:pt x="1523789" y="209096"/>
                    <a:pt x="1531620" y="205740"/>
                  </a:cubicBezTo>
                  <a:cubicBezTo>
                    <a:pt x="1545323" y="199867"/>
                    <a:pt x="1557125" y="198453"/>
                    <a:pt x="1571625" y="194310"/>
                  </a:cubicBezTo>
                  <a:cubicBezTo>
                    <a:pt x="1577417" y="192655"/>
                    <a:pt x="1582863" y="189776"/>
                    <a:pt x="1588770" y="188595"/>
                  </a:cubicBezTo>
                  <a:cubicBezTo>
                    <a:pt x="1601979" y="185953"/>
                    <a:pt x="1615440" y="184785"/>
                    <a:pt x="1628775" y="182880"/>
                  </a:cubicBezTo>
                  <a:cubicBezTo>
                    <a:pt x="1671869" y="168515"/>
                    <a:pt x="1618750" y="187892"/>
                    <a:pt x="1663065" y="165735"/>
                  </a:cubicBezTo>
                  <a:cubicBezTo>
                    <a:pt x="1668453" y="163041"/>
                    <a:pt x="1674822" y="162714"/>
                    <a:pt x="1680210" y="160020"/>
                  </a:cubicBezTo>
                  <a:cubicBezTo>
                    <a:pt x="1686353" y="156948"/>
                    <a:pt x="1691078" y="151380"/>
                    <a:pt x="1697355" y="148590"/>
                  </a:cubicBezTo>
                  <a:cubicBezTo>
                    <a:pt x="1708365" y="143697"/>
                    <a:pt x="1721620" y="143843"/>
                    <a:pt x="1731645" y="137160"/>
                  </a:cubicBezTo>
                  <a:cubicBezTo>
                    <a:pt x="1753802" y="122388"/>
                    <a:pt x="1742274" y="127902"/>
                    <a:pt x="1765935" y="120015"/>
                  </a:cubicBezTo>
                  <a:cubicBezTo>
                    <a:pt x="1799785" y="94628"/>
                    <a:pt x="1780870" y="108154"/>
                    <a:pt x="1823085" y="80010"/>
                  </a:cubicBezTo>
                  <a:lnTo>
                    <a:pt x="1840230" y="68580"/>
                  </a:lnTo>
                  <a:cubicBezTo>
                    <a:pt x="1842135" y="62865"/>
                    <a:pt x="1843251" y="56823"/>
                    <a:pt x="1845945" y="51435"/>
                  </a:cubicBezTo>
                  <a:cubicBezTo>
                    <a:pt x="1849017" y="45292"/>
                    <a:pt x="1857375" y="34290"/>
                    <a:pt x="1857375" y="34290"/>
                  </a:cubicBezTo>
                </a:path>
              </a:pathLst>
            </a:cu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20"/>
            <p:cNvSpPr/>
            <p:nvPr/>
          </p:nvSpPr>
          <p:spPr>
            <a:xfrm>
              <a:off x="6874816" y="3886810"/>
              <a:ext cx="903427" cy="159018"/>
            </a:xfrm>
            <a:custGeom>
              <a:avLst/>
              <a:gdLst>
                <a:gd name="connsiteX0" fmla="*/ 0 w 1040130"/>
                <a:gd name="connsiteY0" fmla="*/ 0 h 202937"/>
                <a:gd name="connsiteX1" fmla="*/ 51435 w 1040130"/>
                <a:gd name="connsiteY1" fmla="*/ 74295 h 202937"/>
                <a:gd name="connsiteX2" fmla="*/ 74295 w 1040130"/>
                <a:gd name="connsiteY2" fmla="*/ 108585 h 202937"/>
                <a:gd name="connsiteX3" fmla="*/ 85725 w 1040130"/>
                <a:gd name="connsiteY3" fmla="*/ 125730 h 202937"/>
                <a:gd name="connsiteX4" fmla="*/ 102870 w 1040130"/>
                <a:gd name="connsiteY4" fmla="*/ 137160 h 202937"/>
                <a:gd name="connsiteX5" fmla="*/ 137160 w 1040130"/>
                <a:gd name="connsiteY5" fmla="*/ 148590 h 202937"/>
                <a:gd name="connsiteX6" fmla="*/ 205740 w 1040130"/>
                <a:gd name="connsiteY6" fmla="*/ 160020 h 202937"/>
                <a:gd name="connsiteX7" fmla="*/ 280035 w 1040130"/>
                <a:gd name="connsiteY7" fmla="*/ 165735 h 202937"/>
                <a:gd name="connsiteX8" fmla="*/ 314325 w 1040130"/>
                <a:gd name="connsiteY8" fmla="*/ 171450 h 202937"/>
                <a:gd name="connsiteX9" fmla="*/ 365760 w 1040130"/>
                <a:gd name="connsiteY9" fmla="*/ 177165 h 202937"/>
                <a:gd name="connsiteX10" fmla="*/ 388620 w 1040130"/>
                <a:gd name="connsiteY10" fmla="*/ 182880 h 202937"/>
                <a:gd name="connsiteX11" fmla="*/ 468630 w 1040130"/>
                <a:gd name="connsiteY11" fmla="*/ 188595 h 202937"/>
                <a:gd name="connsiteX12" fmla="*/ 640080 w 1040130"/>
                <a:gd name="connsiteY12" fmla="*/ 188595 h 202937"/>
                <a:gd name="connsiteX13" fmla="*/ 657225 w 1040130"/>
                <a:gd name="connsiteY13" fmla="*/ 182880 h 202937"/>
                <a:gd name="connsiteX14" fmla="*/ 691515 w 1040130"/>
                <a:gd name="connsiteY14" fmla="*/ 177165 h 202937"/>
                <a:gd name="connsiteX15" fmla="*/ 708660 w 1040130"/>
                <a:gd name="connsiteY15" fmla="*/ 171450 h 202937"/>
                <a:gd name="connsiteX16" fmla="*/ 737235 w 1040130"/>
                <a:gd name="connsiteY16" fmla="*/ 165735 h 202937"/>
                <a:gd name="connsiteX17" fmla="*/ 760095 w 1040130"/>
                <a:gd name="connsiteY17" fmla="*/ 160020 h 202937"/>
                <a:gd name="connsiteX18" fmla="*/ 788670 w 1040130"/>
                <a:gd name="connsiteY18" fmla="*/ 154305 h 202937"/>
                <a:gd name="connsiteX19" fmla="*/ 811530 w 1040130"/>
                <a:gd name="connsiteY19" fmla="*/ 148590 h 202937"/>
                <a:gd name="connsiteX20" fmla="*/ 845820 w 1040130"/>
                <a:gd name="connsiteY20" fmla="*/ 142875 h 202937"/>
                <a:gd name="connsiteX21" fmla="*/ 897255 w 1040130"/>
                <a:gd name="connsiteY21" fmla="*/ 125730 h 202937"/>
                <a:gd name="connsiteX22" fmla="*/ 914400 w 1040130"/>
                <a:gd name="connsiteY22" fmla="*/ 120015 h 202937"/>
                <a:gd name="connsiteX23" fmla="*/ 931545 w 1040130"/>
                <a:gd name="connsiteY23" fmla="*/ 108585 h 202937"/>
                <a:gd name="connsiteX24" fmla="*/ 965835 w 1040130"/>
                <a:gd name="connsiteY24" fmla="*/ 97155 h 202937"/>
                <a:gd name="connsiteX25" fmla="*/ 982980 w 1040130"/>
                <a:gd name="connsiteY25" fmla="*/ 85725 h 202937"/>
                <a:gd name="connsiteX26" fmla="*/ 1017270 w 1040130"/>
                <a:gd name="connsiteY26" fmla="*/ 74295 h 202937"/>
                <a:gd name="connsiteX27" fmla="*/ 1040130 w 1040130"/>
                <a:gd name="connsiteY27" fmla="*/ 62865 h 20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40130" h="202937">
                  <a:moveTo>
                    <a:pt x="0" y="0"/>
                  </a:moveTo>
                  <a:cubicBezTo>
                    <a:pt x="34408" y="34408"/>
                    <a:pt x="8715" y="5943"/>
                    <a:pt x="51435" y="74295"/>
                  </a:cubicBezTo>
                  <a:cubicBezTo>
                    <a:pt x="58716" y="85944"/>
                    <a:pt x="66675" y="97155"/>
                    <a:pt x="74295" y="108585"/>
                  </a:cubicBezTo>
                  <a:cubicBezTo>
                    <a:pt x="78105" y="114300"/>
                    <a:pt x="80010" y="121920"/>
                    <a:pt x="85725" y="125730"/>
                  </a:cubicBezTo>
                  <a:cubicBezTo>
                    <a:pt x="91440" y="129540"/>
                    <a:pt x="96593" y="134370"/>
                    <a:pt x="102870" y="137160"/>
                  </a:cubicBezTo>
                  <a:cubicBezTo>
                    <a:pt x="113880" y="142053"/>
                    <a:pt x="125730" y="144780"/>
                    <a:pt x="137160" y="148590"/>
                  </a:cubicBezTo>
                  <a:cubicBezTo>
                    <a:pt x="168999" y="159203"/>
                    <a:pt x="153103" y="155235"/>
                    <a:pt x="205740" y="160020"/>
                  </a:cubicBezTo>
                  <a:cubicBezTo>
                    <a:pt x="230476" y="162269"/>
                    <a:pt x="255270" y="163830"/>
                    <a:pt x="280035" y="165735"/>
                  </a:cubicBezTo>
                  <a:cubicBezTo>
                    <a:pt x="291465" y="167640"/>
                    <a:pt x="302839" y="169919"/>
                    <a:pt x="314325" y="171450"/>
                  </a:cubicBezTo>
                  <a:cubicBezTo>
                    <a:pt x="331424" y="173730"/>
                    <a:pt x="348710" y="174542"/>
                    <a:pt x="365760" y="177165"/>
                  </a:cubicBezTo>
                  <a:cubicBezTo>
                    <a:pt x="373523" y="178359"/>
                    <a:pt x="380814" y="182013"/>
                    <a:pt x="388620" y="182880"/>
                  </a:cubicBezTo>
                  <a:cubicBezTo>
                    <a:pt x="415194" y="185833"/>
                    <a:pt x="441960" y="186690"/>
                    <a:pt x="468630" y="188595"/>
                  </a:cubicBezTo>
                  <a:cubicBezTo>
                    <a:pt x="540342" y="202937"/>
                    <a:pt x="505166" y="198232"/>
                    <a:pt x="640080" y="188595"/>
                  </a:cubicBezTo>
                  <a:cubicBezTo>
                    <a:pt x="646089" y="188166"/>
                    <a:pt x="651344" y="184187"/>
                    <a:pt x="657225" y="182880"/>
                  </a:cubicBezTo>
                  <a:cubicBezTo>
                    <a:pt x="668537" y="180366"/>
                    <a:pt x="680203" y="179679"/>
                    <a:pt x="691515" y="177165"/>
                  </a:cubicBezTo>
                  <a:cubicBezTo>
                    <a:pt x="697396" y="175858"/>
                    <a:pt x="702816" y="172911"/>
                    <a:pt x="708660" y="171450"/>
                  </a:cubicBezTo>
                  <a:cubicBezTo>
                    <a:pt x="718084" y="169094"/>
                    <a:pt x="727753" y="167842"/>
                    <a:pt x="737235" y="165735"/>
                  </a:cubicBezTo>
                  <a:cubicBezTo>
                    <a:pt x="744902" y="164031"/>
                    <a:pt x="752428" y="161724"/>
                    <a:pt x="760095" y="160020"/>
                  </a:cubicBezTo>
                  <a:cubicBezTo>
                    <a:pt x="769577" y="157913"/>
                    <a:pt x="779188" y="156412"/>
                    <a:pt x="788670" y="154305"/>
                  </a:cubicBezTo>
                  <a:cubicBezTo>
                    <a:pt x="796337" y="152601"/>
                    <a:pt x="803828" y="150130"/>
                    <a:pt x="811530" y="148590"/>
                  </a:cubicBezTo>
                  <a:cubicBezTo>
                    <a:pt x="822893" y="146317"/>
                    <a:pt x="834578" y="145685"/>
                    <a:pt x="845820" y="142875"/>
                  </a:cubicBezTo>
                  <a:lnTo>
                    <a:pt x="897255" y="125730"/>
                  </a:lnTo>
                  <a:cubicBezTo>
                    <a:pt x="902970" y="123825"/>
                    <a:pt x="909388" y="123357"/>
                    <a:pt x="914400" y="120015"/>
                  </a:cubicBezTo>
                  <a:cubicBezTo>
                    <a:pt x="920115" y="116205"/>
                    <a:pt x="925268" y="111375"/>
                    <a:pt x="931545" y="108585"/>
                  </a:cubicBezTo>
                  <a:cubicBezTo>
                    <a:pt x="942555" y="103692"/>
                    <a:pt x="955810" y="103838"/>
                    <a:pt x="965835" y="97155"/>
                  </a:cubicBezTo>
                  <a:cubicBezTo>
                    <a:pt x="971550" y="93345"/>
                    <a:pt x="976703" y="88515"/>
                    <a:pt x="982980" y="85725"/>
                  </a:cubicBezTo>
                  <a:cubicBezTo>
                    <a:pt x="993990" y="80832"/>
                    <a:pt x="1005840" y="78105"/>
                    <a:pt x="1017270" y="74295"/>
                  </a:cubicBezTo>
                  <a:cubicBezTo>
                    <a:pt x="1036971" y="67728"/>
                    <a:pt x="1030155" y="72840"/>
                    <a:pt x="1040130" y="62865"/>
                  </a:cubicBezTo>
                </a:path>
              </a:pathLst>
            </a:custGeom>
            <a:ln w="254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73" name="Straight Connector 72"/>
          <p:cNvCxnSpPr/>
          <p:nvPr/>
        </p:nvCxnSpPr>
        <p:spPr>
          <a:xfrm rot="5400000" flipH="1" flipV="1">
            <a:off x="5656069" y="2177248"/>
            <a:ext cx="535311" cy="1313649"/>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4" name="Straight Connector 16"/>
          <p:cNvCxnSpPr/>
          <p:nvPr/>
        </p:nvCxnSpPr>
        <p:spPr>
          <a:xfrm rot="5400000" flipH="1" flipV="1">
            <a:off x="4905734" y="2093650"/>
            <a:ext cx="1244154" cy="6743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5" name="Straight Connector 17"/>
          <p:cNvCxnSpPr/>
          <p:nvPr/>
        </p:nvCxnSpPr>
        <p:spPr>
          <a:xfrm rot="16200000" flipH="1">
            <a:off x="6039883" y="1856184"/>
            <a:ext cx="643723" cy="53531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03" name="Subtitle 2"/>
          <p:cNvSpPr txBox="1">
            <a:spLocks/>
          </p:cNvSpPr>
          <p:nvPr/>
        </p:nvSpPr>
        <p:spPr>
          <a:xfrm>
            <a:off x="762000" y="381000"/>
            <a:ext cx="7848600" cy="5334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cs typeface="Arial" pitchFamily="34" charset="0"/>
              </a:rPr>
              <a:t>Mutual Context Model Representation</a:t>
            </a:r>
            <a:endParaRPr kumimoji="0" lang="en-US" sz="28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graphicFrame>
        <p:nvGraphicFramePr>
          <p:cNvPr id="116752" name="Object 16"/>
          <p:cNvGraphicFramePr>
            <a:graphicFrameLocks noChangeAspect="1"/>
          </p:cNvGraphicFramePr>
          <p:nvPr/>
        </p:nvGraphicFramePr>
        <p:xfrm>
          <a:off x="5518150" y="2730500"/>
          <a:ext cx="838200" cy="279400"/>
        </p:xfrm>
        <a:graphic>
          <a:graphicData uri="http://schemas.openxmlformats.org/presentationml/2006/ole">
            <p:oleObj spid="_x0000_s2069" name="Equation" r:id="rId5" imgW="837787" imgH="279446" progId="Equation.DSMT4">
              <p:embed/>
            </p:oleObj>
          </a:graphicData>
        </a:graphic>
      </p:graphicFrame>
      <p:graphicFrame>
        <p:nvGraphicFramePr>
          <p:cNvPr id="116753" name="Object 17"/>
          <p:cNvGraphicFramePr>
            <a:graphicFrameLocks noChangeAspect="1"/>
          </p:cNvGraphicFramePr>
          <p:nvPr/>
        </p:nvGraphicFramePr>
        <p:xfrm>
          <a:off x="5194300" y="2247900"/>
          <a:ext cx="787400" cy="279400"/>
        </p:xfrm>
        <a:graphic>
          <a:graphicData uri="http://schemas.openxmlformats.org/presentationml/2006/ole">
            <p:oleObj spid="_x0000_s2070" name="Equation" r:id="rId6" imgW="787078" imgH="279446" progId="Equation.DSMT4">
              <p:embed/>
            </p:oleObj>
          </a:graphicData>
        </a:graphic>
      </p:graphicFrame>
      <p:graphicFrame>
        <p:nvGraphicFramePr>
          <p:cNvPr id="116754" name="Object 18"/>
          <p:cNvGraphicFramePr>
            <a:graphicFrameLocks noChangeAspect="1"/>
          </p:cNvGraphicFramePr>
          <p:nvPr/>
        </p:nvGraphicFramePr>
        <p:xfrm>
          <a:off x="5924550" y="1968500"/>
          <a:ext cx="825500" cy="279400"/>
        </p:xfrm>
        <a:graphic>
          <a:graphicData uri="http://schemas.openxmlformats.org/presentationml/2006/ole">
            <p:oleObj spid="_x0000_s2071" name="Equation" r:id="rId7" imgW="825110" imgH="279446" progId="Equation.DSMT4">
              <p:embed/>
            </p:oleObj>
          </a:graphicData>
        </a:graphic>
      </p:graphicFrame>
      <p:graphicFrame>
        <p:nvGraphicFramePr>
          <p:cNvPr id="114" name="Object 113"/>
          <p:cNvGraphicFramePr>
            <a:graphicFrameLocks noChangeAspect="1"/>
          </p:cNvGraphicFramePr>
          <p:nvPr/>
        </p:nvGraphicFramePr>
        <p:xfrm>
          <a:off x="6959600" y="1549400"/>
          <a:ext cx="1308100" cy="533400"/>
        </p:xfrm>
        <a:graphic>
          <a:graphicData uri="http://schemas.openxmlformats.org/presentationml/2006/ole">
            <p:oleObj spid="_x0000_s2072" name="Equation" r:id="rId8" imgW="1307939" imgH="533538" progId="Equation.DSMT4">
              <p:embed/>
            </p:oleObj>
          </a:graphicData>
        </a:graphic>
      </p:graphicFrame>
      <p:sp>
        <p:nvSpPr>
          <p:cNvPr id="115" name="TextBox 114"/>
          <p:cNvSpPr txBox="1"/>
          <p:nvPr/>
        </p:nvSpPr>
        <p:spPr>
          <a:xfrm>
            <a:off x="6248400" y="1219200"/>
            <a:ext cx="2590800" cy="369332"/>
          </a:xfrm>
          <a:prstGeom prst="rect">
            <a:avLst/>
          </a:prstGeom>
          <a:noFill/>
          <a:ln w="25400">
            <a:noFill/>
            <a:miter lim="800000"/>
          </a:ln>
        </p:spPr>
        <p:txBody>
          <a:bodyPr wrap="square" rtlCol="0">
            <a:spAutoFit/>
          </a:bodyPr>
          <a:lstStyle/>
          <a:p>
            <a:r>
              <a:rPr lang="en-US" b="1" dirty="0" smtClean="0">
                <a:latin typeface="Arial" pitchFamily="34" charset="0"/>
                <a:cs typeface="Arial" pitchFamily="34" charset="0"/>
              </a:rPr>
              <a:t>Markov Random Field</a:t>
            </a:r>
            <a:endParaRPr lang="en-US" b="1" dirty="0">
              <a:latin typeface="Arial" pitchFamily="34" charset="0"/>
              <a:cs typeface="Arial" pitchFamily="34" charset="0"/>
            </a:endParaRPr>
          </a:p>
        </p:txBody>
      </p:sp>
      <p:sp>
        <p:nvSpPr>
          <p:cNvPr id="116" name="TextBox 115"/>
          <p:cNvSpPr txBox="1"/>
          <p:nvPr/>
        </p:nvSpPr>
        <p:spPr>
          <a:xfrm>
            <a:off x="7924800" y="2219980"/>
            <a:ext cx="990600" cy="584775"/>
          </a:xfrm>
          <a:prstGeom prst="rect">
            <a:avLst/>
          </a:prstGeom>
          <a:noFill/>
          <a:ln w="25400">
            <a:noFill/>
            <a:miter lim="800000"/>
          </a:ln>
        </p:spPr>
        <p:txBody>
          <a:bodyPr wrap="square" rtlCol="0">
            <a:spAutoFit/>
          </a:bodyPr>
          <a:lstStyle/>
          <a:p>
            <a:pPr algn="ctr"/>
            <a:r>
              <a:rPr lang="en-US" sz="1600" dirty="0" smtClean="0">
                <a:latin typeface="Arial" pitchFamily="34" charset="0"/>
                <a:cs typeface="Arial" pitchFamily="34" charset="0"/>
              </a:rPr>
              <a:t>Clique potential</a:t>
            </a:r>
            <a:endParaRPr lang="en-US" sz="1600" dirty="0">
              <a:latin typeface="Arial" pitchFamily="34" charset="0"/>
              <a:cs typeface="Arial" pitchFamily="34" charset="0"/>
            </a:endParaRPr>
          </a:p>
        </p:txBody>
      </p:sp>
      <p:sp>
        <p:nvSpPr>
          <p:cNvPr id="117" name="TextBox 116"/>
          <p:cNvSpPr txBox="1"/>
          <p:nvPr/>
        </p:nvSpPr>
        <p:spPr>
          <a:xfrm>
            <a:off x="7162800" y="2219980"/>
            <a:ext cx="914400" cy="584775"/>
          </a:xfrm>
          <a:prstGeom prst="rect">
            <a:avLst/>
          </a:prstGeom>
          <a:noFill/>
          <a:ln w="25400">
            <a:noFill/>
            <a:miter lim="800000"/>
          </a:ln>
        </p:spPr>
        <p:txBody>
          <a:bodyPr wrap="square" rtlCol="0">
            <a:spAutoFit/>
          </a:bodyPr>
          <a:lstStyle/>
          <a:p>
            <a:pPr algn="ctr"/>
            <a:r>
              <a:rPr lang="en-US" sz="1600" dirty="0" smtClean="0">
                <a:latin typeface="Arial" pitchFamily="34" charset="0"/>
                <a:cs typeface="Arial" pitchFamily="34" charset="0"/>
              </a:rPr>
              <a:t>Clique weight</a:t>
            </a:r>
            <a:endParaRPr lang="en-US" sz="1600" dirty="0">
              <a:latin typeface="Arial" pitchFamily="34" charset="0"/>
              <a:cs typeface="Arial" pitchFamily="34" charset="0"/>
            </a:endParaRPr>
          </a:p>
        </p:txBody>
      </p:sp>
      <p:cxnSp>
        <p:nvCxnSpPr>
          <p:cNvPr id="118" name="Straight Arrow Connector 117"/>
          <p:cNvCxnSpPr/>
          <p:nvPr/>
        </p:nvCxnSpPr>
        <p:spPr>
          <a:xfrm rot="5400000" flipH="1" flipV="1">
            <a:off x="7680960" y="2082820"/>
            <a:ext cx="228600" cy="4572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rot="16200000" flipV="1">
            <a:off x="7947660" y="2014240"/>
            <a:ext cx="228600" cy="18288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Oval 54"/>
          <p:cNvSpPr>
            <a:spLocks noChangeAspect="1"/>
          </p:cNvSpPr>
          <p:nvPr/>
        </p:nvSpPr>
        <p:spPr>
          <a:xfrm>
            <a:off x="4991761" y="305287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O</a:t>
            </a:r>
            <a:endParaRPr lang="en-US" sz="1600" i="1" dirty="0">
              <a:solidFill>
                <a:schemeClr val="tx1"/>
              </a:solidFill>
              <a:latin typeface="Times New Roman" pitchFamily="18" charset="0"/>
              <a:cs typeface="Times New Roman" pitchFamily="18" charset="0"/>
            </a:endParaRPr>
          </a:p>
        </p:txBody>
      </p:sp>
      <p:graphicFrame>
        <p:nvGraphicFramePr>
          <p:cNvPr id="63" name="Object 4"/>
          <p:cNvGraphicFramePr>
            <a:graphicFrameLocks noChangeAspect="1"/>
          </p:cNvGraphicFramePr>
          <p:nvPr/>
        </p:nvGraphicFramePr>
        <p:xfrm>
          <a:off x="7007099" y="3747821"/>
          <a:ext cx="347472" cy="156362"/>
        </p:xfrm>
        <a:graphic>
          <a:graphicData uri="http://schemas.openxmlformats.org/presentationml/2006/ole">
            <p:oleObj spid="_x0000_s2073" name="Equation" r:id="rId9" imgW="330154" imgH="164801" progId="Equation.DSMT4">
              <p:embed/>
            </p:oleObj>
          </a:graphicData>
        </a:graphic>
      </p:graphicFrame>
      <p:grpSp>
        <p:nvGrpSpPr>
          <p:cNvPr id="7" name="Group 156"/>
          <p:cNvGrpSpPr/>
          <p:nvPr/>
        </p:nvGrpSpPr>
        <p:grpSpPr>
          <a:xfrm>
            <a:off x="5756199" y="3608832"/>
            <a:ext cx="416966" cy="347472"/>
            <a:chOff x="5410200" y="3790950"/>
            <a:chExt cx="457200" cy="381000"/>
          </a:xfrm>
        </p:grpSpPr>
        <p:sp>
          <p:nvSpPr>
            <p:cNvPr id="87" name="Oval 86"/>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88" name="TextBox 87"/>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grpSp>
        <p:nvGrpSpPr>
          <p:cNvPr id="8" name="Group 158"/>
          <p:cNvGrpSpPr/>
          <p:nvPr/>
        </p:nvGrpSpPr>
        <p:grpSpPr>
          <a:xfrm>
            <a:off x="7632549" y="3608832"/>
            <a:ext cx="416966" cy="347472"/>
            <a:chOff x="7467600" y="3810000"/>
            <a:chExt cx="457200" cy="381000"/>
          </a:xfrm>
        </p:grpSpPr>
        <p:sp>
          <p:nvSpPr>
            <p:cNvPr id="83" name="TextBox 82"/>
            <p:cNvSpPr txBox="1"/>
            <p:nvPr/>
          </p:nvSpPr>
          <p:spPr>
            <a:xfrm>
              <a:off x="7467600" y="38100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N</a:t>
              </a:r>
              <a:endParaRPr lang="en-US" sz="1600" i="1" baseline="-25000" dirty="0">
                <a:latin typeface="Times New Roman" pitchFamily="18" charset="0"/>
                <a:cs typeface="Times New Roman" pitchFamily="18" charset="0"/>
              </a:endParaRPr>
            </a:p>
          </p:txBody>
        </p:sp>
        <p:sp>
          <p:nvSpPr>
            <p:cNvPr id="84" name="Oval 83"/>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aphicFrame>
        <p:nvGraphicFramePr>
          <p:cNvPr id="58" name="Object 4"/>
          <p:cNvGraphicFramePr>
            <a:graphicFrameLocks noChangeAspect="1"/>
          </p:cNvGraphicFramePr>
          <p:nvPr/>
        </p:nvGraphicFramePr>
        <p:xfrm>
          <a:off x="7076593" y="4772863"/>
          <a:ext cx="347472" cy="156362"/>
        </p:xfrm>
        <a:graphic>
          <a:graphicData uri="http://schemas.openxmlformats.org/presentationml/2006/ole">
            <p:oleObj spid="_x0000_s2074" name="Equation" r:id="rId10" imgW="330154" imgH="164801" progId="Equation.DSMT4">
              <p:embed/>
            </p:oleObj>
          </a:graphicData>
        </a:graphic>
      </p:graphicFrame>
      <p:grpSp>
        <p:nvGrpSpPr>
          <p:cNvPr id="9" name="Group 182"/>
          <p:cNvGrpSpPr/>
          <p:nvPr/>
        </p:nvGrpSpPr>
        <p:grpSpPr>
          <a:xfrm>
            <a:off x="4991759" y="4260569"/>
            <a:ext cx="416966" cy="376780"/>
            <a:chOff x="4571998" y="4524624"/>
            <a:chExt cx="457200" cy="413136"/>
          </a:xfrm>
        </p:grpSpPr>
        <p:sp>
          <p:nvSpPr>
            <p:cNvPr id="95" name="TextBox 94"/>
            <p:cNvSpPr txBox="1"/>
            <p:nvPr/>
          </p:nvSpPr>
          <p:spPr>
            <a:xfrm>
              <a:off x="4571998" y="4524624"/>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i="1" baseline="-25000" dirty="0" smtClean="0">
                  <a:latin typeface="Times New Roman" pitchFamily="18" charset="0"/>
                  <a:cs typeface="Times New Roman" pitchFamily="18" charset="0"/>
                </a:rPr>
                <a:t>O</a:t>
              </a:r>
              <a:endParaRPr lang="en-US" sz="1600" i="1" baseline="-25000" dirty="0">
                <a:latin typeface="Times New Roman" pitchFamily="18" charset="0"/>
                <a:cs typeface="Times New Roman" pitchFamily="18" charset="0"/>
              </a:endParaRPr>
            </a:p>
          </p:txBody>
        </p:sp>
        <p:sp>
          <p:nvSpPr>
            <p:cNvPr id="96" name="Oval 95"/>
            <p:cNvSpPr>
              <a:spLocks noChangeAspect="1"/>
            </p:cNvSpPr>
            <p:nvPr/>
          </p:nvSpPr>
          <p:spPr>
            <a:xfrm>
              <a:off x="4572000" y="457200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schemeClr val="tx1"/>
                </a:solidFill>
                <a:latin typeface="Times New Roman" pitchFamily="18" charset="0"/>
                <a:cs typeface="Times New Roman" pitchFamily="18" charset="0"/>
              </a:endParaRPr>
            </a:p>
          </p:txBody>
        </p:sp>
      </p:grpSp>
      <p:sp>
        <p:nvSpPr>
          <p:cNvPr id="54" name="Oval 53"/>
          <p:cNvSpPr>
            <a:spLocks noChangeAspect="1"/>
          </p:cNvSpPr>
          <p:nvPr/>
        </p:nvSpPr>
        <p:spPr>
          <a:xfrm>
            <a:off x="6590132" y="2396850"/>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56" name="Oval 55"/>
          <p:cNvSpPr>
            <a:spLocks noChangeAspect="1"/>
          </p:cNvSpPr>
          <p:nvPr/>
        </p:nvSpPr>
        <p:spPr>
          <a:xfrm>
            <a:off x="5825694" y="1524000"/>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pSp>
        <p:nvGrpSpPr>
          <p:cNvPr id="10" name="Group 157"/>
          <p:cNvGrpSpPr/>
          <p:nvPr/>
        </p:nvGrpSpPr>
        <p:grpSpPr>
          <a:xfrm>
            <a:off x="6451143" y="3608832"/>
            <a:ext cx="416966" cy="347472"/>
            <a:chOff x="6172200" y="3733800"/>
            <a:chExt cx="457200" cy="381000"/>
          </a:xfrm>
        </p:grpSpPr>
        <p:sp>
          <p:nvSpPr>
            <p:cNvPr id="85" name="TextBox 84"/>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86" name="Oval 85"/>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1" name="Group 183"/>
          <p:cNvGrpSpPr/>
          <p:nvPr/>
        </p:nvGrpSpPr>
        <p:grpSpPr>
          <a:xfrm>
            <a:off x="5756199" y="4651248"/>
            <a:ext cx="416966" cy="347472"/>
            <a:chOff x="5410200" y="5010150"/>
            <a:chExt cx="457200" cy="381000"/>
          </a:xfrm>
        </p:grpSpPr>
        <p:sp>
          <p:nvSpPr>
            <p:cNvPr id="93" name="TextBox 92"/>
            <p:cNvSpPr txBox="1"/>
            <p:nvPr/>
          </p:nvSpPr>
          <p:spPr>
            <a:xfrm>
              <a:off x="5410200" y="501015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sp>
          <p:nvSpPr>
            <p:cNvPr id="94" name="Oval 93"/>
            <p:cNvSpPr>
              <a:spLocks noChangeAspect="1"/>
            </p:cNvSpPr>
            <p:nvPr/>
          </p:nvSpPr>
          <p:spPr>
            <a:xfrm>
              <a:off x="5425440" y="50253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2" name="Group 184"/>
          <p:cNvGrpSpPr/>
          <p:nvPr/>
        </p:nvGrpSpPr>
        <p:grpSpPr>
          <a:xfrm>
            <a:off x="6451143" y="4651248"/>
            <a:ext cx="416966" cy="347472"/>
            <a:chOff x="6172200" y="4953000"/>
            <a:chExt cx="457200" cy="381000"/>
          </a:xfrm>
        </p:grpSpPr>
        <p:sp>
          <p:nvSpPr>
            <p:cNvPr id="91" name="TextBox 90"/>
            <p:cNvSpPr txBox="1"/>
            <p:nvPr/>
          </p:nvSpPr>
          <p:spPr>
            <a:xfrm>
              <a:off x="6172200" y="49530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92" name="Oval 91"/>
            <p:cNvSpPr>
              <a:spLocks noChangeAspect="1"/>
            </p:cNvSpPr>
            <p:nvPr/>
          </p:nvSpPr>
          <p:spPr>
            <a:xfrm>
              <a:off x="6187440" y="4968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3" name="Group 185"/>
          <p:cNvGrpSpPr/>
          <p:nvPr/>
        </p:nvGrpSpPr>
        <p:grpSpPr>
          <a:xfrm>
            <a:off x="7632549" y="4651248"/>
            <a:ext cx="416966" cy="347472"/>
            <a:chOff x="7467600" y="5029200"/>
            <a:chExt cx="457200" cy="381000"/>
          </a:xfrm>
        </p:grpSpPr>
        <p:sp>
          <p:nvSpPr>
            <p:cNvPr id="89" name="TextBox 88"/>
            <p:cNvSpPr txBox="1"/>
            <p:nvPr/>
          </p:nvSpPr>
          <p:spPr>
            <a:xfrm>
              <a:off x="7467600" y="50292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i="1" baseline="-25000" dirty="0" smtClean="0">
                  <a:latin typeface="Times New Roman" pitchFamily="18" charset="0"/>
                  <a:cs typeface="Times New Roman" pitchFamily="18" charset="0"/>
                </a:rPr>
                <a:t>N</a:t>
              </a:r>
              <a:endParaRPr lang="en-US" sz="1600" i="1" baseline="-25000" dirty="0">
                <a:latin typeface="Times New Roman" pitchFamily="18" charset="0"/>
                <a:cs typeface="Times New Roman" pitchFamily="18" charset="0"/>
              </a:endParaRPr>
            </a:p>
          </p:txBody>
        </p:sp>
        <p:sp>
          <p:nvSpPr>
            <p:cNvPr id="90" name="Oval 89"/>
            <p:cNvSpPr>
              <a:spLocks noChangeAspect="1"/>
            </p:cNvSpPr>
            <p:nvPr/>
          </p:nvSpPr>
          <p:spPr>
            <a:xfrm>
              <a:off x="7482840" y="50444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104" name="Rectangle 103"/>
          <p:cNvSpPr/>
          <p:nvPr/>
        </p:nvSpPr>
        <p:spPr>
          <a:xfrm>
            <a:off x="533400" y="1447800"/>
            <a:ext cx="4191000" cy="6858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5" name="Object 13"/>
          <p:cNvGraphicFramePr>
            <a:graphicFrameLocks noChangeAspect="1"/>
          </p:cNvGraphicFramePr>
          <p:nvPr/>
        </p:nvGraphicFramePr>
        <p:xfrm>
          <a:off x="819150" y="1531938"/>
          <a:ext cx="787400" cy="279400"/>
        </p:xfrm>
        <a:graphic>
          <a:graphicData uri="http://schemas.openxmlformats.org/presentationml/2006/ole">
            <p:oleObj spid="_x0000_s2075" name="Equation" r:id="rId11" imgW="787078" imgH="279446" progId="Equation.DSMT4">
              <p:embed/>
            </p:oleObj>
          </a:graphicData>
        </a:graphic>
      </p:graphicFrame>
      <p:graphicFrame>
        <p:nvGraphicFramePr>
          <p:cNvPr id="106" name="Object 14"/>
          <p:cNvGraphicFramePr>
            <a:graphicFrameLocks noChangeAspect="1"/>
          </p:cNvGraphicFramePr>
          <p:nvPr/>
        </p:nvGraphicFramePr>
        <p:xfrm>
          <a:off x="1689100" y="1531938"/>
          <a:ext cx="825500" cy="279400"/>
        </p:xfrm>
        <a:graphic>
          <a:graphicData uri="http://schemas.openxmlformats.org/presentationml/2006/ole">
            <p:oleObj spid="_x0000_s2076" name="Equation" r:id="rId12" imgW="825110" imgH="279446" progId="Equation.DSMT4">
              <p:embed/>
            </p:oleObj>
          </a:graphicData>
        </a:graphic>
      </p:graphicFrame>
      <p:graphicFrame>
        <p:nvGraphicFramePr>
          <p:cNvPr id="107" name="Object 15"/>
          <p:cNvGraphicFramePr>
            <a:graphicFrameLocks noChangeAspect="1"/>
          </p:cNvGraphicFramePr>
          <p:nvPr/>
        </p:nvGraphicFramePr>
        <p:xfrm>
          <a:off x="2590800" y="1531938"/>
          <a:ext cx="838200" cy="279400"/>
        </p:xfrm>
        <a:graphic>
          <a:graphicData uri="http://schemas.openxmlformats.org/presentationml/2006/ole">
            <p:oleObj spid="_x0000_s2077" name="Equation" r:id="rId13" imgW="837787" imgH="279446" progId="Equation.DSMT4">
              <p:embed/>
            </p:oleObj>
          </a:graphicData>
        </a:graphic>
      </p:graphicFrame>
      <p:sp>
        <p:nvSpPr>
          <p:cNvPr id="108" name="TextBox 107"/>
          <p:cNvSpPr txBox="1"/>
          <p:nvPr/>
        </p:nvSpPr>
        <p:spPr>
          <a:xfrm>
            <a:off x="609600" y="1524000"/>
            <a:ext cx="4191000" cy="615553"/>
          </a:xfrm>
          <a:prstGeom prst="rect">
            <a:avLst/>
          </a:prstGeom>
          <a:noFill/>
          <a:ln w="25400">
            <a:noFill/>
            <a:miter lim="800000"/>
          </a:ln>
        </p:spPr>
        <p:txBody>
          <a:bodyPr wrap="square" rtlCol="0">
            <a:spAutoFit/>
          </a:bodyPr>
          <a:lstStyle/>
          <a:p>
            <a:pPr>
              <a:buFont typeface="Arial" pitchFamily="34" charset="0"/>
              <a:buChar char="•"/>
            </a:pPr>
            <a:r>
              <a:rPr lang="en-US" sz="1500" dirty="0" smtClean="0">
                <a:latin typeface="Arial" pitchFamily="34" charset="0"/>
                <a:cs typeface="Arial" pitchFamily="34" charset="0"/>
              </a:rPr>
              <a:t>                ,                ,                 </a:t>
            </a:r>
            <a:r>
              <a:rPr lang="en-US" sz="1700" dirty="0" smtClean="0">
                <a:latin typeface="Arial" pitchFamily="34" charset="0"/>
                <a:cs typeface="Arial" pitchFamily="34" charset="0"/>
              </a:rPr>
              <a:t>: Frequency of </a:t>
            </a:r>
            <a:r>
              <a:rPr lang="en-US" sz="1700" dirty="0" smtClean="0">
                <a:solidFill>
                  <a:srgbClr val="FF0000"/>
                </a:solidFill>
                <a:latin typeface="Arial" pitchFamily="34" charset="0"/>
                <a:cs typeface="Arial" pitchFamily="34" charset="0"/>
              </a:rPr>
              <a:t>co-occurrence</a:t>
            </a:r>
            <a:r>
              <a:rPr lang="en-US" sz="1700" dirty="0" smtClean="0">
                <a:latin typeface="Arial" pitchFamily="34" charset="0"/>
                <a:cs typeface="Arial" pitchFamily="34" charset="0"/>
              </a:rPr>
              <a:t> between </a:t>
            </a:r>
            <a:r>
              <a:rPr lang="en-US" sz="1700" i="1" dirty="0" smtClean="0">
                <a:latin typeface="Times New Roman" pitchFamily="18" charset="0"/>
                <a:cs typeface="Times New Roman" pitchFamily="18" charset="0"/>
              </a:rPr>
              <a:t>A</a:t>
            </a:r>
            <a:r>
              <a:rPr lang="en-US" sz="1700" dirty="0" smtClean="0">
                <a:latin typeface="Arial" pitchFamily="34" charset="0"/>
                <a:cs typeface="Arial" pitchFamily="34" charset="0"/>
              </a:rPr>
              <a:t>, </a:t>
            </a:r>
            <a:r>
              <a:rPr lang="en-US" sz="1700" i="1" dirty="0" smtClean="0">
                <a:latin typeface="Times New Roman" pitchFamily="18" charset="0"/>
                <a:cs typeface="Times New Roman" pitchFamily="18" charset="0"/>
              </a:rPr>
              <a:t>O</a:t>
            </a:r>
            <a:r>
              <a:rPr lang="en-US" sz="1700" dirty="0" smtClean="0">
                <a:latin typeface="Arial" pitchFamily="34" charset="0"/>
                <a:cs typeface="Arial" pitchFamily="34" charset="0"/>
              </a:rPr>
              <a:t>, and </a:t>
            </a:r>
            <a:r>
              <a:rPr lang="en-US" sz="1700" i="1" dirty="0" smtClean="0">
                <a:latin typeface="Times New Roman" pitchFamily="18" charset="0"/>
                <a:cs typeface="Times New Roman" pitchFamily="18" charset="0"/>
              </a:rPr>
              <a:t>H</a:t>
            </a:r>
            <a:r>
              <a:rPr lang="en-US" sz="1700" dirty="0" smtClean="0">
                <a:latin typeface="Arial" pitchFamily="34" charset="0"/>
                <a:cs typeface="Arial" pitchFamily="34" charset="0"/>
              </a:rPr>
              <a:t>.</a:t>
            </a:r>
            <a:endParaRPr lang="en-US" sz="1700" dirty="0">
              <a:latin typeface="Arial" pitchFamily="34" charset="0"/>
              <a:cs typeface="Arial" pitchFamily="34" charset="0"/>
            </a:endParaRPr>
          </a:p>
        </p:txBody>
      </p:sp>
      <p:sp>
        <p:nvSpPr>
          <p:cNvPr id="100" name="TextBox 99"/>
          <p:cNvSpPr txBox="1"/>
          <p:nvPr/>
        </p:nvSpPr>
        <p:spPr>
          <a:xfrm>
            <a:off x="6096000" y="6096000"/>
            <a:ext cx="2438400" cy="369332"/>
          </a:xfrm>
          <a:prstGeom prst="rect">
            <a:avLst/>
          </a:prstGeom>
          <a:noFill/>
        </p:spPr>
        <p:txBody>
          <a:bodyPr wrap="square" rtlCol="0">
            <a:spAutoFit/>
          </a:bodyPr>
          <a:lstStyle/>
          <a:p>
            <a:pPr algn="ctr"/>
            <a:r>
              <a:rPr lang="en-US" dirty="0" smtClean="0">
                <a:latin typeface="Arial" pitchFamily="34" charset="0"/>
                <a:cs typeface="Arial" pitchFamily="34" charset="0"/>
              </a:rPr>
              <a:t>[Yao &amp; </a:t>
            </a:r>
            <a:r>
              <a:rPr lang="en-US" dirty="0" err="1" smtClean="0">
                <a:latin typeface="Arial" pitchFamily="34" charset="0"/>
                <a:cs typeface="Arial" pitchFamily="34" charset="0"/>
              </a:rPr>
              <a:t>Fei-Fei</a:t>
            </a:r>
            <a:r>
              <a:rPr lang="en-US" dirty="0" smtClean="0">
                <a:latin typeface="Arial" pitchFamily="34" charset="0"/>
                <a:cs typeface="Arial" pitchFamily="34" charset="0"/>
              </a:rPr>
              <a:t>, 2010]</a:t>
            </a:r>
            <a:endParaRPr lang="en-US"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p:cTn id="7" dur="500" fill="hold"/>
                                        <p:tgtEl>
                                          <p:spTgt spid="115"/>
                                        </p:tgtEl>
                                        <p:attrNameLst>
                                          <p:attrName>ppt_w</p:attrName>
                                        </p:attrNameLst>
                                      </p:cBhvr>
                                      <p:tavLst>
                                        <p:tav tm="0">
                                          <p:val>
                                            <p:fltVal val="0"/>
                                          </p:val>
                                        </p:tav>
                                        <p:tav tm="100000">
                                          <p:val>
                                            <p:strVal val="#ppt_w"/>
                                          </p:val>
                                        </p:tav>
                                      </p:tavLst>
                                    </p:anim>
                                    <p:anim calcmode="lin" valueType="num">
                                      <p:cBhvr>
                                        <p:cTn id="8" dur="500" fill="hold"/>
                                        <p:tgtEl>
                                          <p:spTgt spid="115"/>
                                        </p:tgtEl>
                                        <p:attrNameLst>
                                          <p:attrName>ppt_h</p:attrName>
                                        </p:attrNameLst>
                                      </p:cBhvr>
                                      <p:tavLst>
                                        <p:tav tm="0">
                                          <p:val>
                                            <p:fltVal val="0"/>
                                          </p:val>
                                        </p:tav>
                                        <p:tav tm="100000">
                                          <p:val>
                                            <p:strVal val="#ppt_h"/>
                                          </p:val>
                                        </p:tav>
                                      </p:tavLst>
                                    </p:anim>
                                    <p:animEffect transition="in" filter="fade">
                                      <p:cBhvr>
                                        <p:cTn id="9" dur="500"/>
                                        <p:tgtEl>
                                          <p:spTgt spid="115"/>
                                        </p:tgtEl>
                                      </p:cBhvr>
                                    </p:animEffect>
                                  </p:childTnLst>
                                </p:cTn>
                              </p:par>
                              <p:par>
                                <p:cTn id="10" presetID="53" presetClass="entr" presetSubtype="0" fill="hold" nodeType="withEffect">
                                  <p:stCondLst>
                                    <p:cond delay="0"/>
                                  </p:stCondLst>
                                  <p:childTnLst>
                                    <p:set>
                                      <p:cBhvr>
                                        <p:cTn id="11" dur="1" fill="hold">
                                          <p:stCondLst>
                                            <p:cond delay="0"/>
                                          </p:stCondLst>
                                        </p:cTn>
                                        <p:tgtEl>
                                          <p:spTgt spid="114"/>
                                        </p:tgtEl>
                                        <p:attrNameLst>
                                          <p:attrName>style.visibility</p:attrName>
                                        </p:attrNameLst>
                                      </p:cBhvr>
                                      <p:to>
                                        <p:strVal val="visible"/>
                                      </p:to>
                                    </p:set>
                                    <p:anim calcmode="lin" valueType="num">
                                      <p:cBhvr>
                                        <p:cTn id="12" dur="500" fill="hold"/>
                                        <p:tgtEl>
                                          <p:spTgt spid="114"/>
                                        </p:tgtEl>
                                        <p:attrNameLst>
                                          <p:attrName>ppt_w</p:attrName>
                                        </p:attrNameLst>
                                      </p:cBhvr>
                                      <p:tavLst>
                                        <p:tav tm="0">
                                          <p:val>
                                            <p:fltVal val="0"/>
                                          </p:val>
                                        </p:tav>
                                        <p:tav tm="100000">
                                          <p:val>
                                            <p:strVal val="#ppt_w"/>
                                          </p:val>
                                        </p:tav>
                                      </p:tavLst>
                                    </p:anim>
                                    <p:anim calcmode="lin" valueType="num">
                                      <p:cBhvr>
                                        <p:cTn id="13" dur="500" fill="hold"/>
                                        <p:tgtEl>
                                          <p:spTgt spid="114"/>
                                        </p:tgtEl>
                                        <p:attrNameLst>
                                          <p:attrName>ppt_h</p:attrName>
                                        </p:attrNameLst>
                                      </p:cBhvr>
                                      <p:tavLst>
                                        <p:tav tm="0">
                                          <p:val>
                                            <p:fltVal val="0"/>
                                          </p:val>
                                        </p:tav>
                                        <p:tav tm="100000">
                                          <p:val>
                                            <p:strVal val="#ppt_h"/>
                                          </p:val>
                                        </p:tav>
                                      </p:tavLst>
                                    </p:anim>
                                    <p:animEffect transition="in" filter="fade">
                                      <p:cBhvr>
                                        <p:cTn id="14" dur="500"/>
                                        <p:tgtEl>
                                          <p:spTgt spid="1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visible"/>
                                      </p:to>
                                    </p:set>
                                    <p:anim calcmode="lin" valueType="num">
                                      <p:cBhvr>
                                        <p:cTn id="19" dur="500" fill="hold"/>
                                        <p:tgtEl>
                                          <p:spTgt spid="116"/>
                                        </p:tgtEl>
                                        <p:attrNameLst>
                                          <p:attrName>ppt_w</p:attrName>
                                        </p:attrNameLst>
                                      </p:cBhvr>
                                      <p:tavLst>
                                        <p:tav tm="0">
                                          <p:val>
                                            <p:fltVal val="0"/>
                                          </p:val>
                                        </p:tav>
                                        <p:tav tm="100000">
                                          <p:val>
                                            <p:strVal val="#ppt_w"/>
                                          </p:val>
                                        </p:tav>
                                      </p:tavLst>
                                    </p:anim>
                                    <p:anim calcmode="lin" valueType="num">
                                      <p:cBhvr>
                                        <p:cTn id="20" dur="500" fill="hold"/>
                                        <p:tgtEl>
                                          <p:spTgt spid="116"/>
                                        </p:tgtEl>
                                        <p:attrNameLst>
                                          <p:attrName>ppt_h</p:attrName>
                                        </p:attrNameLst>
                                      </p:cBhvr>
                                      <p:tavLst>
                                        <p:tav tm="0">
                                          <p:val>
                                            <p:fltVal val="0"/>
                                          </p:val>
                                        </p:tav>
                                        <p:tav tm="100000">
                                          <p:val>
                                            <p:strVal val="#ppt_h"/>
                                          </p:val>
                                        </p:tav>
                                      </p:tavLst>
                                    </p:anim>
                                    <p:animEffect transition="in" filter="fade">
                                      <p:cBhvr>
                                        <p:cTn id="21" dur="500"/>
                                        <p:tgtEl>
                                          <p:spTgt spid="116"/>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17"/>
                                        </p:tgtEl>
                                        <p:attrNameLst>
                                          <p:attrName>style.visibility</p:attrName>
                                        </p:attrNameLst>
                                      </p:cBhvr>
                                      <p:to>
                                        <p:strVal val="visible"/>
                                      </p:to>
                                    </p:set>
                                    <p:anim calcmode="lin" valueType="num">
                                      <p:cBhvr>
                                        <p:cTn id="24" dur="500" fill="hold"/>
                                        <p:tgtEl>
                                          <p:spTgt spid="117"/>
                                        </p:tgtEl>
                                        <p:attrNameLst>
                                          <p:attrName>ppt_w</p:attrName>
                                        </p:attrNameLst>
                                      </p:cBhvr>
                                      <p:tavLst>
                                        <p:tav tm="0">
                                          <p:val>
                                            <p:fltVal val="0"/>
                                          </p:val>
                                        </p:tav>
                                        <p:tav tm="100000">
                                          <p:val>
                                            <p:strVal val="#ppt_w"/>
                                          </p:val>
                                        </p:tav>
                                      </p:tavLst>
                                    </p:anim>
                                    <p:anim calcmode="lin" valueType="num">
                                      <p:cBhvr>
                                        <p:cTn id="25" dur="500" fill="hold"/>
                                        <p:tgtEl>
                                          <p:spTgt spid="117"/>
                                        </p:tgtEl>
                                        <p:attrNameLst>
                                          <p:attrName>ppt_h</p:attrName>
                                        </p:attrNameLst>
                                      </p:cBhvr>
                                      <p:tavLst>
                                        <p:tav tm="0">
                                          <p:val>
                                            <p:fltVal val="0"/>
                                          </p:val>
                                        </p:tav>
                                        <p:tav tm="100000">
                                          <p:val>
                                            <p:strVal val="#ppt_h"/>
                                          </p:val>
                                        </p:tav>
                                      </p:tavLst>
                                    </p:anim>
                                    <p:animEffect transition="in" filter="fade">
                                      <p:cBhvr>
                                        <p:cTn id="26" dur="500"/>
                                        <p:tgtEl>
                                          <p:spTgt spid="117"/>
                                        </p:tgtEl>
                                      </p:cBhvr>
                                    </p:animEffect>
                                  </p:childTnLst>
                                </p:cTn>
                              </p:par>
                              <p:par>
                                <p:cTn id="27" presetID="53" presetClass="entr" presetSubtype="0" fill="hold" nodeType="withEffect">
                                  <p:stCondLst>
                                    <p:cond delay="0"/>
                                  </p:stCondLst>
                                  <p:childTnLst>
                                    <p:set>
                                      <p:cBhvr>
                                        <p:cTn id="28" dur="1" fill="hold">
                                          <p:stCondLst>
                                            <p:cond delay="0"/>
                                          </p:stCondLst>
                                        </p:cTn>
                                        <p:tgtEl>
                                          <p:spTgt spid="118"/>
                                        </p:tgtEl>
                                        <p:attrNameLst>
                                          <p:attrName>style.visibility</p:attrName>
                                        </p:attrNameLst>
                                      </p:cBhvr>
                                      <p:to>
                                        <p:strVal val="visible"/>
                                      </p:to>
                                    </p:set>
                                    <p:anim calcmode="lin" valueType="num">
                                      <p:cBhvr>
                                        <p:cTn id="29" dur="500" fill="hold"/>
                                        <p:tgtEl>
                                          <p:spTgt spid="118"/>
                                        </p:tgtEl>
                                        <p:attrNameLst>
                                          <p:attrName>ppt_w</p:attrName>
                                        </p:attrNameLst>
                                      </p:cBhvr>
                                      <p:tavLst>
                                        <p:tav tm="0">
                                          <p:val>
                                            <p:fltVal val="0"/>
                                          </p:val>
                                        </p:tav>
                                        <p:tav tm="100000">
                                          <p:val>
                                            <p:strVal val="#ppt_w"/>
                                          </p:val>
                                        </p:tav>
                                      </p:tavLst>
                                    </p:anim>
                                    <p:anim calcmode="lin" valueType="num">
                                      <p:cBhvr>
                                        <p:cTn id="30" dur="500" fill="hold"/>
                                        <p:tgtEl>
                                          <p:spTgt spid="118"/>
                                        </p:tgtEl>
                                        <p:attrNameLst>
                                          <p:attrName>ppt_h</p:attrName>
                                        </p:attrNameLst>
                                      </p:cBhvr>
                                      <p:tavLst>
                                        <p:tav tm="0">
                                          <p:val>
                                            <p:fltVal val="0"/>
                                          </p:val>
                                        </p:tav>
                                        <p:tav tm="100000">
                                          <p:val>
                                            <p:strVal val="#ppt_h"/>
                                          </p:val>
                                        </p:tav>
                                      </p:tavLst>
                                    </p:anim>
                                    <p:animEffect transition="in" filter="fade">
                                      <p:cBhvr>
                                        <p:cTn id="31" dur="500"/>
                                        <p:tgtEl>
                                          <p:spTgt spid="118"/>
                                        </p:tgtEl>
                                      </p:cBhvr>
                                    </p:animEffect>
                                  </p:childTnLst>
                                </p:cTn>
                              </p:par>
                              <p:par>
                                <p:cTn id="32" presetID="53" presetClass="entr" presetSubtype="0" fill="hold" nodeType="withEffect">
                                  <p:stCondLst>
                                    <p:cond delay="0"/>
                                  </p:stCondLst>
                                  <p:childTnLst>
                                    <p:set>
                                      <p:cBhvr>
                                        <p:cTn id="33" dur="1" fill="hold">
                                          <p:stCondLst>
                                            <p:cond delay="0"/>
                                          </p:stCondLst>
                                        </p:cTn>
                                        <p:tgtEl>
                                          <p:spTgt spid="119"/>
                                        </p:tgtEl>
                                        <p:attrNameLst>
                                          <p:attrName>style.visibility</p:attrName>
                                        </p:attrNameLst>
                                      </p:cBhvr>
                                      <p:to>
                                        <p:strVal val="visible"/>
                                      </p:to>
                                    </p:set>
                                    <p:anim calcmode="lin" valueType="num">
                                      <p:cBhvr>
                                        <p:cTn id="34" dur="500" fill="hold"/>
                                        <p:tgtEl>
                                          <p:spTgt spid="119"/>
                                        </p:tgtEl>
                                        <p:attrNameLst>
                                          <p:attrName>ppt_w</p:attrName>
                                        </p:attrNameLst>
                                      </p:cBhvr>
                                      <p:tavLst>
                                        <p:tav tm="0">
                                          <p:val>
                                            <p:fltVal val="0"/>
                                          </p:val>
                                        </p:tav>
                                        <p:tav tm="100000">
                                          <p:val>
                                            <p:strVal val="#ppt_w"/>
                                          </p:val>
                                        </p:tav>
                                      </p:tavLst>
                                    </p:anim>
                                    <p:anim calcmode="lin" valueType="num">
                                      <p:cBhvr>
                                        <p:cTn id="35" dur="500" fill="hold"/>
                                        <p:tgtEl>
                                          <p:spTgt spid="119"/>
                                        </p:tgtEl>
                                        <p:attrNameLst>
                                          <p:attrName>ppt_h</p:attrName>
                                        </p:attrNameLst>
                                      </p:cBhvr>
                                      <p:tavLst>
                                        <p:tav tm="0">
                                          <p:val>
                                            <p:fltVal val="0"/>
                                          </p:val>
                                        </p:tav>
                                        <p:tav tm="100000">
                                          <p:val>
                                            <p:strVal val="#ppt_h"/>
                                          </p:val>
                                        </p:tav>
                                      </p:tavLst>
                                    </p:anim>
                                    <p:animEffect transition="in" filter="fade">
                                      <p:cBhvr>
                                        <p:cTn id="36" dur="500"/>
                                        <p:tgtEl>
                                          <p:spTgt spid="11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par>
                                <p:cTn id="45" presetID="53" presetClass="entr" presetSubtype="0" fill="hold" nodeType="withEffect">
                                  <p:stCondLst>
                                    <p:cond delay="0"/>
                                  </p:stCondLst>
                                  <p:childTnLst>
                                    <p:set>
                                      <p:cBhvr>
                                        <p:cTn id="46" dur="1" fill="hold">
                                          <p:stCondLst>
                                            <p:cond delay="0"/>
                                          </p:stCondLst>
                                        </p:cTn>
                                        <p:tgtEl>
                                          <p:spTgt spid="116753"/>
                                        </p:tgtEl>
                                        <p:attrNameLst>
                                          <p:attrName>style.visibility</p:attrName>
                                        </p:attrNameLst>
                                      </p:cBhvr>
                                      <p:to>
                                        <p:strVal val="visible"/>
                                      </p:to>
                                    </p:set>
                                    <p:anim calcmode="lin" valueType="num">
                                      <p:cBhvr>
                                        <p:cTn id="47" dur="500" fill="hold"/>
                                        <p:tgtEl>
                                          <p:spTgt spid="116753"/>
                                        </p:tgtEl>
                                        <p:attrNameLst>
                                          <p:attrName>ppt_w</p:attrName>
                                        </p:attrNameLst>
                                      </p:cBhvr>
                                      <p:tavLst>
                                        <p:tav tm="0">
                                          <p:val>
                                            <p:fltVal val="0"/>
                                          </p:val>
                                        </p:tav>
                                        <p:tav tm="100000">
                                          <p:val>
                                            <p:strVal val="#ppt_w"/>
                                          </p:val>
                                        </p:tav>
                                      </p:tavLst>
                                    </p:anim>
                                    <p:anim calcmode="lin" valueType="num">
                                      <p:cBhvr>
                                        <p:cTn id="48" dur="500" fill="hold"/>
                                        <p:tgtEl>
                                          <p:spTgt spid="116753"/>
                                        </p:tgtEl>
                                        <p:attrNameLst>
                                          <p:attrName>ppt_h</p:attrName>
                                        </p:attrNameLst>
                                      </p:cBhvr>
                                      <p:tavLst>
                                        <p:tav tm="0">
                                          <p:val>
                                            <p:fltVal val="0"/>
                                          </p:val>
                                        </p:tav>
                                        <p:tav tm="100000">
                                          <p:val>
                                            <p:strVal val="#ppt_h"/>
                                          </p:val>
                                        </p:tav>
                                      </p:tavLst>
                                    </p:anim>
                                    <p:animEffect transition="in" filter="fade">
                                      <p:cBhvr>
                                        <p:cTn id="49" dur="500"/>
                                        <p:tgtEl>
                                          <p:spTgt spid="116753"/>
                                        </p:tgtEl>
                                      </p:cBhvr>
                                    </p:animEffect>
                                  </p:childTnLst>
                                </p:cTn>
                              </p:par>
                              <p:par>
                                <p:cTn id="50" presetID="53" presetClass="entr" presetSubtype="0" fill="hold" nodeType="withEffect">
                                  <p:stCondLst>
                                    <p:cond delay="0"/>
                                  </p:stCondLst>
                                  <p:childTnLst>
                                    <p:set>
                                      <p:cBhvr>
                                        <p:cTn id="51" dur="1" fill="hold">
                                          <p:stCondLst>
                                            <p:cond delay="0"/>
                                          </p:stCondLst>
                                        </p:cTn>
                                        <p:tgtEl>
                                          <p:spTgt spid="116754"/>
                                        </p:tgtEl>
                                        <p:attrNameLst>
                                          <p:attrName>style.visibility</p:attrName>
                                        </p:attrNameLst>
                                      </p:cBhvr>
                                      <p:to>
                                        <p:strVal val="visible"/>
                                      </p:to>
                                    </p:set>
                                    <p:anim calcmode="lin" valueType="num">
                                      <p:cBhvr>
                                        <p:cTn id="52" dur="500" fill="hold"/>
                                        <p:tgtEl>
                                          <p:spTgt spid="116754"/>
                                        </p:tgtEl>
                                        <p:attrNameLst>
                                          <p:attrName>ppt_w</p:attrName>
                                        </p:attrNameLst>
                                      </p:cBhvr>
                                      <p:tavLst>
                                        <p:tav tm="0">
                                          <p:val>
                                            <p:fltVal val="0"/>
                                          </p:val>
                                        </p:tav>
                                        <p:tav tm="100000">
                                          <p:val>
                                            <p:strVal val="#ppt_w"/>
                                          </p:val>
                                        </p:tav>
                                      </p:tavLst>
                                    </p:anim>
                                    <p:anim calcmode="lin" valueType="num">
                                      <p:cBhvr>
                                        <p:cTn id="53" dur="500" fill="hold"/>
                                        <p:tgtEl>
                                          <p:spTgt spid="116754"/>
                                        </p:tgtEl>
                                        <p:attrNameLst>
                                          <p:attrName>ppt_h</p:attrName>
                                        </p:attrNameLst>
                                      </p:cBhvr>
                                      <p:tavLst>
                                        <p:tav tm="0">
                                          <p:val>
                                            <p:fltVal val="0"/>
                                          </p:val>
                                        </p:tav>
                                        <p:tav tm="100000">
                                          <p:val>
                                            <p:strVal val="#ppt_h"/>
                                          </p:val>
                                        </p:tav>
                                      </p:tavLst>
                                    </p:anim>
                                    <p:animEffect transition="in" filter="fade">
                                      <p:cBhvr>
                                        <p:cTn id="54" dur="500"/>
                                        <p:tgtEl>
                                          <p:spTgt spid="116754"/>
                                        </p:tgtEl>
                                      </p:cBhvr>
                                    </p:animEffect>
                                  </p:childTnLst>
                                </p:cTn>
                              </p:par>
                              <p:par>
                                <p:cTn id="55" presetID="53" presetClass="entr" presetSubtype="0" fill="hold" nodeType="withEffect">
                                  <p:stCondLst>
                                    <p:cond delay="0"/>
                                  </p:stCondLst>
                                  <p:childTnLst>
                                    <p:set>
                                      <p:cBhvr>
                                        <p:cTn id="56" dur="1" fill="hold">
                                          <p:stCondLst>
                                            <p:cond delay="0"/>
                                          </p:stCondLst>
                                        </p:cTn>
                                        <p:tgtEl>
                                          <p:spTgt spid="116752"/>
                                        </p:tgtEl>
                                        <p:attrNameLst>
                                          <p:attrName>style.visibility</p:attrName>
                                        </p:attrNameLst>
                                      </p:cBhvr>
                                      <p:to>
                                        <p:strVal val="visible"/>
                                      </p:to>
                                    </p:set>
                                    <p:anim calcmode="lin" valueType="num">
                                      <p:cBhvr>
                                        <p:cTn id="57" dur="500" fill="hold"/>
                                        <p:tgtEl>
                                          <p:spTgt spid="116752"/>
                                        </p:tgtEl>
                                        <p:attrNameLst>
                                          <p:attrName>ppt_w</p:attrName>
                                        </p:attrNameLst>
                                      </p:cBhvr>
                                      <p:tavLst>
                                        <p:tav tm="0">
                                          <p:val>
                                            <p:fltVal val="0"/>
                                          </p:val>
                                        </p:tav>
                                        <p:tav tm="100000">
                                          <p:val>
                                            <p:strVal val="#ppt_w"/>
                                          </p:val>
                                        </p:tav>
                                      </p:tavLst>
                                    </p:anim>
                                    <p:anim calcmode="lin" valueType="num">
                                      <p:cBhvr>
                                        <p:cTn id="58" dur="500" fill="hold"/>
                                        <p:tgtEl>
                                          <p:spTgt spid="116752"/>
                                        </p:tgtEl>
                                        <p:attrNameLst>
                                          <p:attrName>ppt_h</p:attrName>
                                        </p:attrNameLst>
                                      </p:cBhvr>
                                      <p:tavLst>
                                        <p:tav tm="0">
                                          <p:val>
                                            <p:fltVal val="0"/>
                                          </p:val>
                                        </p:tav>
                                        <p:tav tm="100000">
                                          <p:val>
                                            <p:strVal val="#ppt_h"/>
                                          </p:val>
                                        </p:tav>
                                      </p:tavLst>
                                    </p:anim>
                                    <p:animEffect transition="in" filter="fade">
                                      <p:cBhvr>
                                        <p:cTn id="59" dur="500"/>
                                        <p:tgtEl>
                                          <p:spTgt spid="116752"/>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104"/>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05"/>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06"/>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07"/>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p:bldP spid="117" grpId="0"/>
      <p:bldP spid="104" grpId="0" animBg="1"/>
      <p:bldP spid="10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descr="tennis_player_0_new.jpg"/>
          <p:cNvPicPr>
            <a:picLocks noChangeAspect="1"/>
          </p:cNvPicPr>
          <p:nvPr/>
        </p:nvPicPr>
        <p:blipFill>
          <a:blip r:embed="rId4" cstate="print"/>
          <a:stretch>
            <a:fillRect/>
          </a:stretch>
        </p:blipFill>
        <p:spPr>
          <a:xfrm>
            <a:off x="4735285" y="4267200"/>
            <a:ext cx="4180115" cy="1371600"/>
          </a:xfrm>
          <a:prstGeom prst="rect">
            <a:avLst/>
          </a:prstGeom>
        </p:spPr>
      </p:pic>
      <p:sp>
        <p:nvSpPr>
          <p:cNvPr id="106" name="Rectangle 105"/>
          <p:cNvSpPr/>
          <p:nvPr/>
        </p:nvSpPr>
        <p:spPr>
          <a:xfrm>
            <a:off x="4724400" y="4267200"/>
            <a:ext cx="4191000" cy="14478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E0BB3CA0-32E3-4CDE-8D18-1C80C234AB4A}" type="slidenum">
              <a:rPr lang="en-US" smtClean="0"/>
              <a:pPr/>
              <a:t>16</a:t>
            </a:fld>
            <a:endParaRPr lang="en-US"/>
          </a:p>
        </p:txBody>
      </p:sp>
      <p:sp>
        <p:nvSpPr>
          <p:cNvPr id="56" name="Oval 55"/>
          <p:cNvSpPr>
            <a:spLocks noChangeAspect="1"/>
          </p:cNvSpPr>
          <p:nvPr/>
        </p:nvSpPr>
        <p:spPr>
          <a:xfrm>
            <a:off x="5825694" y="1524000"/>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pSp>
        <p:nvGrpSpPr>
          <p:cNvPr id="2" name="Group 177"/>
          <p:cNvGrpSpPr/>
          <p:nvPr/>
        </p:nvGrpSpPr>
        <p:grpSpPr>
          <a:xfrm>
            <a:off x="5964681" y="2681572"/>
            <a:ext cx="1730619" cy="990010"/>
            <a:chOff x="5638797" y="2793268"/>
            <a:chExt cx="1897608" cy="1085537"/>
          </a:xfrm>
        </p:grpSpPr>
        <p:cxnSp>
          <p:nvCxnSpPr>
            <p:cNvPr id="97" name="Straight Connector 96"/>
            <p:cNvCxnSpPr>
              <a:stCxn id="88" idx="0"/>
              <a:endCxn id="54" idx="3"/>
            </p:cNvCxnSpPr>
            <p:nvPr/>
          </p:nvCxnSpPr>
          <p:spPr>
            <a:xfrm rot="5400000" flipH="1" flipV="1">
              <a:off x="5500114" y="2931952"/>
              <a:ext cx="1016732" cy="739365"/>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85" idx="0"/>
              <a:endCxn id="54" idx="4"/>
            </p:cNvCxnSpPr>
            <p:nvPr/>
          </p:nvCxnSpPr>
          <p:spPr>
            <a:xfrm rot="5400000" flipH="1" flipV="1">
              <a:off x="5972555" y="3275077"/>
              <a:ext cx="963168" cy="106681"/>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84" idx="1"/>
              <a:endCxn id="54" idx="5"/>
            </p:cNvCxnSpPr>
            <p:nvPr/>
          </p:nvCxnSpPr>
          <p:spPr>
            <a:xfrm rot="16200000" flipV="1">
              <a:off x="6543831" y="2886231"/>
              <a:ext cx="1085537" cy="899611"/>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grpSp>
      <p:grpSp>
        <p:nvGrpSpPr>
          <p:cNvPr id="3" name="Group 183"/>
          <p:cNvGrpSpPr/>
          <p:nvPr/>
        </p:nvGrpSpPr>
        <p:grpSpPr>
          <a:xfrm>
            <a:off x="5756199" y="4651248"/>
            <a:ext cx="416966" cy="347472"/>
            <a:chOff x="5410200" y="5010150"/>
            <a:chExt cx="457200" cy="381000"/>
          </a:xfrm>
        </p:grpSpPr>
        <p:sp>
          <p:nvSpPr>
            <p:cNvPr id="93" name="TextBox 92"/>
            <p:cNvSpPr txBox="1"/>
            <p:nvPr/>
          </p:nvSpPr>
          <p:spPr>
            <a:xfrm>
              <a:off x="5410200" y="501015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sp>
          <p:nvSpPr>
            <p:cNvPr id="94" name="Oval 93"/>
            <p:cNvSpPr>
              <a:spLocks noChangeAspect="1"/>
            </p:cNvSpPr>
            <p:nvPr/>
          </p:nvSpPr>
          <p:spPr>
            <a:xfrm>
              <a:off x="5425440" y="50253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5" name="Group 184"/>
          <p:cNvGrpSpPr/>
          <p:nvPr/>
        </p:nvGrpSpPr>
        <p:grpSpPr>
          <a:xfrm>
            <a:off x="6451143" y="4651248"/>
            <a:ext cx="416966" cy="347472"/>
            <a:chOff x="6172200" y="4953000"/>
            <a:chExt cx="457200" cy="381000"/>
          </a:xfrm>
        </p:grpSpPr>
        <p:sp>
          <p:nvSpPr>
            <p:cNvPr id="91" name="TextBox 90"/>
            <p:cNvSpPr txBox="1"/>
            <p:nvPr/>
          </p:nvSpPr>
          <p:spPr>
            <a:xfrm>
              <a:off x="6172200" y="49530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92" name="Oval 91"/>
            <p:cNvSpPr>
              <a:spLocks noChangeAspect="1"/>
            </p:cNvSpPr>
            <p:nvPr/>
          </p:nvSpPr>
          <p:spPr>
            <a:xfrm>
              <a:off x="6187440" y="4968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6" name="Group 185"/>
          <p:cNvGrpSpPr/>
          <p:nvPr/>
        </p:nvGrpSpPr>
        <p:grpSpPr>
          <a:xfrm>
            <a:off x="7632549" y="4651248"/>
            <a:ext cx="416966" cy="347472"/>
            <a:chOff x="7467600" y="5029200"/>
            <a:chExt cx="457200" cy="381000"/>
          </a:xfrm>
        </p:grpSpPr>
        <p:sp>
          <p:nvSpPr>
            <p:cNvPr id="89" name="TextBox 88"/>
            <p:cNvSpPr txBox="1"/>
            <p:nvPr/>
          </p:nvSpPr>
          <p:spPr>
            <a:xfrm>
              <a:off x="7467600" y="50292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i="1" baseline="-25000" dirty="0" smtClean="0">
                  <a:latin typeface="Times New Roman" pitchFamily="18" charset="0"/>
                  <a:cs typeface="Times New Roman" pitchFamily="18" charset="0"/>
                </a:rPr>
                <a:t>N</a:t>
              </a:r>
              <a:endParaRPr lang="en-US" sz="1600" i="1" baseline="-25000" dirty="0">
                <a:latin typeface="Times New Roman" pitchFamily="18" charset="0"/>
                <a:cs typeface="Times New Roman" pitchFamily="18" charset="0"/>
              </a:endParaRPr>
            </a:p>
          </p:txBody>
        </p:sp>
        <p:sp>
          <p:nvSpPr>
            <p:cNvPr id="90" name="Oval 89"/>
            <p:cNvSpPr>
              <a:spLocks noChangeAspect="1"/>
            </p:cNvSpPr>
            <p:nvPr/>
          </p:nvSpPr>
          <p:spPr>
            <a:xfrm>
              <a:off x="7482840" y="50444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7" name="Group 180"/>
          <p:cNvGrpSpPr/>
          <p:nvPr/>
        </p:nvGrpSpPr>
        <p:grpSpPr>
          <a:xfrm>
            <a:off x="5181600" y="3386450"/>
            <a:ext cx="2654688" cy="1278697"/>
            <a:chOff x="4671329" y="3566160"/>
            <a:chExt cx="2910841" cy="1402080"/>
          </a:xfrm>
        </p:grpSpPr>
        <p:cxnSp>
          <p:nvCxnSpPr>
            <p:cNvPr id="79" name="Straight Connector 24"/>
            <p:cNvCxnSpPr>
              <a:stCxn id="96" idx="0"/>
              <a:endCxn id="55" idx="4"/>
            </p:cNvCxnSpPr>
            <p:nvPr/>
          </p:nvCxnSpPr>
          <p:spPr>
            <a:xfrm rot="5400000" flipH="1" flipV="1">
              <a:off x="4168409" y="4069080"/>
              <a:ext cx="100584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94" idx="0"/>
              <a:endCxn id="87" idx="4"/>
            </p:cNvCxnSpPr>
            <p:nvPr/>
          </p:nvCxnSpPr>
          <p:spPr>
            <a:xfrm rot="5400000" flipH="1" flipV="1">
              <a:off x="5136149" y="4579620"/>
              <a:ext cx="77724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92" idx="0"/>
              <a:endCxn id="86" idx="4"/>
            </p:cNvCxnSpPr>
            <p:nvPr/>
          </p:nvCxnSpPr>
          <p:spPr>
            <a:xfrm rot="5400000" flipH="1" flipV="1">
              <a:off x="5898149" y="4579620"/>
              <a:ext cx="77724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90" idx="0"/>
              <a:endCxn id="84" idx="4"/>
            </p:cNvCxnSpPr>
            <p:nvPr/>
          </p:nvCxnSpPr>
          <p:spPr>
            <a:xfrm rot="5400000" flipH="1" flipV="1">
              <a:off x="7193550" y="4579620"/>
              <a:ext cx="77724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178"/>
          <p:cNvGrpSpPr/>
          <p:nvPr/>
        </p:nvGrpSpPr>
        <p:grpSpPr>
          <a:xfrm>
            <a:off x="5257800" y="3219664"/>
            <a:ext cx="2312450" cy="569854"/>
            <a:chOff x="4800644" y="3383281"/>
            <a:chExt cx="2598645" cy="624840"/>
          </a:xfrm>
        </p:grpSpPr>
        <p:cxnSp>
          <p:nvCxnSpPr>
            <p:cNvPr id="76" name="Straight Connector 75"/>
            <p:cNvCxnSpPr>
              <a:stCxn id="55" idx="5"/>
              <a:endCxn id="88" idx="1"/>
            </p:cNvCxnSpPr>
            <p:nvPr/>
          </p:nvCxnSpPr>
          <p:spPr>
            <a:xfrm rot="16200000" flipH="1">
              <a:off x="4822138" y="3491101"/>
              <a:ext cx="483015" cy="526004"/>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953000" y="3474720"/>
              <a:ext cx="1234440" cy="438912"/>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84" idx="2"/>
              <a:endCxn id="55" idx="6"/>
            </p:cNvCxnSpPr>
            <p:nvPr/>
          </p:nvCxnSpPr>
          <p:spPr>
            <a:xfrm rot="10800000">
              <a:off x="4854208" y="3383281"/>
              <a:ext cx="2545081" cy="624840"/>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Group 103"/>
          <p:cNvGrpSpPr/>
          <p:nvPr/>
        </p:nvGrpSpPr>
        <p:grpSpPr>
          <a:xfrm>
            <a:off x="6096000" y="3789518"/>
            <a:ext cx="1621678" cy="375269"/>
            <a:chOff x="6103671" y="3789518"/>
            <a:chExt cx="1690208" cy="375269"/>
          </a:xfrm>
        </p:grpSpPr>
        <p:cxnSp>
          <p:nvCxnSpPr>
            <p:cNvPr id="69" name="Straight Connector 18"/>
            <p:cNvCxnSpPr>
              <a:stCxn id="87" idx="6"/>
              <a:endCxn id="86" idx="2"/>
            </p:cNvCxnSpPr>
            <p:nvPr/>
          </p:nvCxnSpPr>
          <p:spPr>
            <a:xfrm>
              <a:off x="6103671" y="3789518"/>
              <a:ext cx="361371" cy="0"/>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70" name="Freeform 19"/>
            <p:cNvSpPr/>
            <p:nvPr/>
          </p:nvSpPr>
          <p:spPr>
            <a:xfrm>
              <a:off x="6110377" y="3956304"/>
              <a:ext cx="1683502" cy="208483"/>
            </a:xfrm>
            <a:custGeom>
              <a:avLst/>
              <a:gdLst>
                <a:gd name="connsiteX0" fmla="*/ 0 w 1857375"/>
                <a:gd name="connsiteY0" fmla="*/ 0 h 257175"/>
                <a:gd name="connsiteX1" fmla="*/ 17145 w 1857375"/>
                <a:gd name="connsiteY1" fmla="*/ 5715 h 257175"/>
                <a:gd name="connsiteX2" fmla="*/ 28575 w 1857375"/>
                <a:gd name="connsiteY2" fmla="*/ 34290 h 257175"/>
                <a:gd name="connsiteX3" fmla="*/ 34290 w 1857375"/>
                <a:gd name="connsiteY3" fmla="*/ 51435 h 257175"/>
                <a:gd name="connsiteX4" fmla="*/ 68580 w 1857375"/>
                <a:gd name="connsiteY4" fmla="*/ 85725 h 257175"/>
                <a:gd name="connsiteX5" fmla="*/ 108585 w 1857375"/>
                <a:gd name="connsiteY5" fmla="*/ 125730 h 257175"/>
                <a:gd name="connsiteX6" fmla="*/ 142875 w 1857375"/>
                <a:gd name="connsiteY6" fmla="*/ 154305 h 257175"/>
                <a:gd name="connsiteX7" fmla="*/ 160020 w 1857375"/>
                <a:gd name="connsiteY7" fmla="*/ 160020 h 257175"/>
                <a:gd name="connsiteX8" fmla="*/ 194310 w 1857375"/>
                <a:gd name="connsiteY8" fmla="*/ 182880 h 257175"/>
                <a:gd name="connsiteX9" fmla="*/ 234315 w 1857375"/>
                <a:gd name="connsiteY9" fmla="*/ 194310 h 257175"/>
                <a:gd name="connsiteX10" fmla="*/ 251460 w 1857375"/>
                <a:gd name="connsiteY10" fmla="*/ 205740 h 257175"/>
                <a:gd name="connsiteX11" fmla="*/ 274320 w 1857375"/>
                <a:gd name="connsiteY11" fmla="*/ 211455 h 257175"/>
                <a:gd name="connsiteX12" fmla="*/ 314325 w 1857375"/>
                <a:gd name="connsiteY12" fmla="*/ 222885 h 257175"/>
                <a:gd name="connsiteX13" fmla="*/ 348615 w 1857375"/>
                <a:gd name="connsiteY13" fmla="*/ 228600 h 257175"/>
                <a:gd name="connsiteX14" fmla="*/ 377190 w 1857375"/>
                <a:gd name="connsiteY14" fmla="*/ 234315 h 257175"/>
                <a:gd name="connsiteX15" fmla="*/ 440055 w 1857375"/>
                <a:gd name="connsiteY15" fmla="*/ 245745 h 257175"/>
                <a:gd name="connsiteX16" fmla="*/ 462915 w 1857375"/>
                <a:gd name="connsiteY16" fmla="*/ 251460 h 257175"/>
                <a:gd name="connsiteX17" fmla="*/ 834390 w 1857375"/>
                <a:gd name="connsiteY17" fmla="*/ 257175 h 257175"/>
                <a:gd name="connsiteX18" fmla="*/ 1148715 w 1857375"/>
                <a:gd name="connsiteY18" fmla="*/ 251460 h 257175"/>
                <a:gd name="connsiteX19" fmla="*/ 1388745 w 1857375"/>
                <a:gd name="connsiteY19" fmla="*/ 240030 h 257175"/>
                <a:gd name="connsiteX20" fmla="*/ 1428750 w 1857375"/>
                <a:gd name="connsiteY20" fmla="*/ 234315 h 257175"/>
                <a:gd name="connsiteX21" fmla="*/ 1480185 w 1857375"/>
                <a:gd name="connsiteY21" fmla="*/ 222885 h 257175"/>
                <a:gd name="connsiteX22" fmla="*/ 1508760 w 1857375"/>
                <a:gd name="connsiteY22" fmla="*/ 217170 h 257175"/>
                <a:gd name="connsiteX23" fmla="*/ 1531620 w 1857375"/>
                <a:gd name="connsiteY23" fmla="*/ 205740 h 257175"/>
                <a:gd name="connsiteX24" fmla="*/ 1571625 w 1857375"/>
                <a:gd name="connsiteY24" fmla="*/ 194310 h 257175"/>
                <a:gd name="connsiteX25" fmla="*/ 1588770 w 1857375"/>
                <a:gd name="connsiteY25" fmla="*/ 188595 h 257175"/>
                <a:gd name="connsiteX26" fmla="*/ 1628775 w 1857375"/>
                <a:gd name="connsiteY26" fmla="*/ 182880 h 257175"/>
                <a:gd name="connsiteX27" fmla="*/ 1663065 w 1857375"/>
                <a:gd name="connsiteY27" fmla="*/ 165735 h 257175"/>
                <a:gd name="connsiteX28" fmla="*/ 1680210 w 1857375"/>
                <a:gd name="connsiteY28" fmla="*/ 160020 h 257175"/>
                <a:gd name="connsiteX29" fmla="*/ 1697355 w 1857375"/>
                <a:gd name="connsiteY29" fmla="*/ 148590 h 257175"/>
                <a:gd name="connsiteX30" fmla="*/ 1731645 w 1857375"/>
                <a:gd name="connsiteY30" fmla="*/ 137160 h 257175"/>
                <a:gd name="connsiteX31" fmla="*/ 1765935 w 1857375"/>
                <a:gd name="connsiteY31" fmla="*/ 120015 h 257175"/>
                <a:gd name="connsiteX32" fmla="*/ 1823085 w 1857375"/>
                <a:gd name="connsiteY32" fmla="*/ 80010 h 257175"/>
                <a:gd name="connsiteX33" fmla="*/ 1840230 w 1857375"/>
                <a:gd name="connsiteY33" fmla="*/ 68580 h 257175"/>
                <a:gd name="connsiteX34" fmla="*/ 1845945 w 1857375"/>
                <a:gd name="connsiteY34" fmla="*/ 51435 h 257175"/>
                <a:gd name="connsiteX35" fmla="*/ 1857375 w 1857375"/>
                <a:gd name="connsiteY35" fmla="*/ 3429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57375" h="257175">
                  <a:moveTo>
                    <a:pt x="0" y="0"/>
                  </a:moveTo>
                  <a:cubicBezTo>
                    <a:pt x="5715" y="1905"/>
                    <a:pt x="13288" y="1087"/>
                    <a:pt x="17145" y="5715"/>
                  </a:cubicBezTo>
                  <a:cubicBezTo>
                    <a:pt x="23712" y="13596"/>
                    <a:pt x="24973" y="24684"/>
                    <a:pt x="28575" y="34290"/>
                  </a:cubicBezTo>
                  <a:cubicBezTo>
                    <a:pt x="30690" y="39931"/>
                    <a:pt x="30592" y="46680"/>
                    <a:pt x="34290" y="51435"/>
                  </a:cubicBezTo>
                  <a:cubicBezTo>
                    <a:pt x="44214" y="64194"/>
                    <a:pt x="59614" y="72275"/>
                    <a:pt x="68580" y="85725"/>
                  </a:cubicBezTo>
                  <a:cubicBezTo>
                    <a:pt x="94782" y="125027"/>
                    <a:pt x="78408" y="115671"/>
                    <a:pt x="108585" y="125730"/>
                  </a:cubicBezTo>
                  <a:cubicBezTo>
                    <a:pt x="121224" y="138369"/>
                    <a:pt x="126962" y="146348"/>
                    <a:pt x="142875" y="154305"/>
                  </a:cubicBezTo>
                  <a:cubicBezTo>
                    <a:pt x="148263" y="156999"/>
                    <a:pt x="154754" y="157094"/>
                    <a:pt x="160020" y="160020"/>
                  </a:cubicBezTo>
                  <a:cubicBezTo>
                    <a:pt x="172028" y="166691"/>
                    <a:pt x="180983" y="179548"/>
                    <a:pt x="194310" y="182880"/>
                  </a:cubicBezTo>
                  <a:cubicBezTo>
                    <a:pt x="201634" y="184711"/>
                    <a:pt x="226116" y="190211"/>
                    <a:pt x="234315" y="194310"/>
                  </a:cubicBezTo>
                  <a:cubicBezTo>
                    <a:pt x="240458" y="197382"/>
                    <a:pt x="245147" y="203034"/>
                    <a:pt x="251460" y="205740"/>
                  </a:cubicBezTo>
                  <a:cubicBezTo>
                    <a:pt x="258679" y="208834"/>
                    <a:pt x="266768" y="209297"/>
                    <a:pt x="274320" y="211455"/>
                  </a:cubicBezTo>
                  <a:cubicBezTo>
                    <a:pt x="299739" y="218718"/>
                    <a:pt x="284548" y="216930"/>
                    <a:pt x="314325" y="222885"/>
                  </a:cubicBezTo>
                  <a:cubicBezTo>
                    <a:pt x="325688" y="225158"/>
                    <a:pt x="337214" y="226527"/>
                    <a:pt x="348615" y="228600"/>
                  </a:cubicBezTo>
                  <a:cubicBezTo>
                    <a:pt x="358172" y="230338"/>
                    <a:pt x="367633" y="232577"/>
                    <a:pt x="377190" y="234315"/>
                  </a:cubicBezTo>
                  <a:cubicBezTo>
                    <a:pt x="411310" y="240519"/>
                    <a:pt x="408292" y="238687"/>
                    <a:pt x="440055" y="245745"/>
                  </a:cubicBezTo>
                  <a:cubicBezTo>
                    <a:pt x="447722" y="247449"/>
                    <a:pt x="455064" y="251232"/>
                    <a:pt x="462915" y="251460"/>
                  </a:cubicBezTo>
                  <a:cubicBezTo>
                    <a:pt x="586703" y="255048"/>
                    <a:pt x="710565" y="255270"/>
                    <a:pt x="834390" y="257175"/>
                  </a:cubicBezTo>
                  <a:lnTo>
                    <a:pt x="1148715" y="251460"/>
                  </a:lnTo>
                  <a:cubicBezTo>
                    <a:pt x="1228777" y="248984"/>
                    <a:pt x="1388745" y="240030"/>
                    <a:pt x="1388745" y="240030"/>
                  </a:cubicBezTo>
                  <a:cubicBezTo>
                    <a:pt x="1402080" y="238125"/>
                    <a:pt x="1415463" y="236530"/>
                    <a:pt x="1428750" y="234315"/>
                  </a:cubicBezTo>
                  <a:cubicBezTo>
                    <a:pt x="1463223" y="228569"/>
                    <a:pt x="1449360" y="229735"/>
                    <a:pt x="1480185" y="222885"/>
                  </a:cubicBezTo>
                  <a:cubicBezTo>
                    <a:pt x="1489667" y="220778"/>
                    <a:pt x="1499235" y="219075"/>
                    <a:pt x="1508760" y="217170"/>
                  </a:cubicBezTo>
                  <a:cubicBezTo>
                    <a:pt x="1516380" y="213360"/>
                    <a:pt x="1523789" y="209096"/>
                    <a:pt x="1531620" y="205740"/>
                  </a:cubicBezTo>
                  <a:cubicBezTo>
                    <a:pt x="1545323" y="199867"/>
                    <a:pt x="1557125" y="198453"/>
                    <a:pt x="1571625" y="194310"/>
                  </a:cubicBezTo>
                  <a:cubicBezTo>
                    <a:pt x="1577417" y="192655"/>
                    <a:pt x="1582863" y="189776"/>
                    <a:pt x="1588770" y="188595"/>
                  </a:cubicBezTo>
                  <a:cubicBezTo>
                    <a:pt x="1601979" y="185953"/>
                    <a:pt x="1615440" y="184785"/>
                    <a:pt x="1628775" y="182880"/>
                  </a:cubicBezTo>
                  <a:cubicBezTo>
                    <a:pt x="1671869" y="168515"/>
                    <a:pt x="1618750" y="187892"/>
                    <a:pt x="1663065" y="165735"/>
                  </a:cubicBezTo>
                  <a:cubicBezTo>
                    <a:pt x="1668453" y="163041"/>
                    <a:pt x="1674822" y="162714"/>
                    <a:pt x="1680210" y="160020"/>
                  </a:cubicBezTo>
                  <a:cubicBezTo>
                    <a:pt x="1686353" y="156948"/>
                    <a:pt x="1691078" y="151380"/>
                    <a:pt x="1697355" y="148590"/>
                  </a:cubicBezTo>
                  <a:cubicBezTo>
                    <a:pt x="1708365" y="143697"/>
                    <a:pt x="1721620" y="143843"/>
                    <a:pt x="1731645" y="137160"/>
                  </a:cubicBezTo>
                  <a:cubicBezTo>
                    <a:pt x="1753802" y="122388"/>
                    <a:pt x="1742274" y="127902"/>
                    <a:pt x="1765935" y="120015"/>
                  </a:cubicBezTo>
                  <a:cubicBezTo>
                    <a:pt x="1799785" y="94628"/>
                    <a:pt x="1780870" y="108154"/>
                    <a:pt x="1823085" y="80010"/>
                  </a:cubicBezTo>
                  <a:lnTo>
                    <a:pt x="1840230" y="68580"/>
                  </a:lnTo>
                  <a:cubicBezTo>
                    <a:pt x="1842135" y="62865"/>
                    <a:pt x="1843251" y="56823"/>
                    <a:pt x="1845945" y="51435"/>
                  </a:cubicBezTo>
                  <a:cubicBezTo>
                    <a:pt x="1849017" y="45292"/>
                    <a:pt x="1857375" y="34290"/>
                    <a:pt x="1857375" y="34290"/>
                  </a:cubicBezTo>
                </a:path>
              </a:pathLst>
            </a:cu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20"/>
            <p:cNvSpPr/>
            <p:nvPr/>
          </p:nvSpPr>
          <p:spPr>
            <a:xfrm>
              <a:off x="6874816" y="3886810"/>
              <a:ext cx="903427" cy="159018"/>
            </a:xfrm>
            <a:custGeom>
              <a:avLst/>
              <a:gdLst>
                <a:gd name="connsiteX0" fmla="*/ 0 w 1040130"/>
                <a:gd name="connsiteY0" fmla="*/ 0 h 202937"/>
                <a:gd name="connsiteX1" fmla="*/ 51435 w 1040130"/>
                <a:gd name="connsiteY1" fmla="*/ 74295 h 202937"/>
                <a:gd name="connsiteX2" fmla="*/ 74295 w 1040130"/>
                <a:gd name="connsiteY2" fmla="*/ 108585 h 202937"/>
                <a:gd name="connsiteX3" fmla="*/ 85725 w 1040130"/>
                <a:gd name="connsiteY3" fmla="*/ 125730 h 202937"/>
                <a:gd name="connsiteX4" fmla="*/ 102870 w 1040130"/>
                <a:gd name="connsiteY4" fmla="*/ 137160 h 202937"/>
                <a:gd name="connsiteX5" fmla="*/ 137160 w 1040130"/>
                <a:gd name="connsiteY5" fmla="*/ 148590 h 202937"/>
                <a:gd name="connsiteX6" fmla="*/ 205740 w 1040130"/>
                <a:gd name="connsiteY6" fmla="*/ 160020 h 202937"/>
                <a:gd name="connsiteX7" fmla="*/ 280035 w 1040130"/>
                <a:gd name="connsiteY7" fmla="*/ 165735 h 202937"/>
                <a:gd name="connsiteX8" fmla="*/ 314325 w 1040130"/>
                <a:gd name="connsiteY8" fmla="*/ 171450 h 202937"/>
                <a:gd name="connsiteX9" fmla="*/ 365760 w 1040130"/>
                <a:gd name="connsiteY9" fmla="*/ 177165 h 202937"/>
                <a:gd name="connsiteX10" fmla="*/ 388620 w 1040130"/>
                <a:gd name="connsiteY10" fmla="*/ 182880 h 202937"/>
                <a:gd name="connsiteX11" fmla="*/ 468630 w 1040130"/>
                <a:gd name="connsiteY11" fmla="*/ 188595 h 202937"/>
                <a:gd name="connsiteX12" fmla="*/ 640080 w 1040130"/>
                <a:gd name="connsiteY12" fmla="*/ 188595 h 202937"/>
                <a:gd name="connsiteX13" fmla="*/ 657225 w 1040130"/>
                <a:gd name="connsiteY13" fmla="*/ 182880 h 202937"/>
                <a:gd name="connsiteX14" fmla="*/ 691515 w 1040130"/>
                <a:gd name="connsiteY14" fmla="*/ 177165 h 202937"/>
                <a:gd name="connsiteX15" fmla="*/ 708660 w 1040130"/>
                <a:gd name="connsiteY15" fmla="*/ 171450 h 202937"/>
                <a:gd name="connsiteX16" fmla="*/ 737235 w 1040130"/>
                <a:gd name="connsiteY16" fmla="*/ 165735 h 202937"/>
                <a:gd name="connsiteX17" fmla="*/ 760095 w 1040130"/>
                <a:gd name="connsiteY17" fmla="*/ 160020 h 202937"/>
                <a:gd name="connsiteX18" fmla="*/ 788670 w 1040130"/>
                <a:gd name="connsiteY18" fmla="*/ 154305 h 202937"/>
                <a:gd name="connsiteX19" fmla="*/ 811530 w 1040130"/>
                <a:gd name="connsiteY19" fmla="*/ 148590 h 202937"/>
                <a:gd name="connsiteX20" fmla="*/ 845820 w 1040130"/>
                <a:gd name="connsiteY20" fmla="*/ 142875 h 202937"/>
                <a:gd name="connsiteX21" fmla="*/ 897255 w 1040130"/>
                <a:gd name="connsiteY21" fmla="*/ 125730 h 202937"/>
                <a:gd name="connsiteX22" fmla="*/ 914400 w 1040130"/>
                <a:gd name="connsiteY22" fmla="*/ 120015 h 202937"/>
                <a:gd name="connsiteX23" fmla="*/ 931545 w 1040130"/>
                <a:gd name="connsiteY23" fmla="*/ 108585 h 202937"/>
                <a:gd name="connsiteX24" fmla="*/ 965835 w 1040130"/>
                <a:gd name="connsiteY24" fmla="*/ 97155 h 202937"/>
                <a:gd name="connsiteX25" fmla="*/ 982980 w 1040130"/>
                <a:gd name="connsiteY25" fmla="*/ 85725 h 202937"/>
                <a:gd name="connsiteX26" fmla="*/ 1017270 w 1040130"/>
                <a:gd name="connsiteY26" fmla="*/ 74295 h 202937"/>
                <a:gd name="connsiteX27" fmla="*/ 1040130 w 1040130"/>
                <a:gd name="connsiteY27" fmla="*/ 62865 h 20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40130" h="202937">
                  <a:moveTo>
                    <a:pt x="0" y="0"/>
                  </a:moveTo>
                  <a:cubicBezTo>
                    <a:pt x="34408" y="34408"/>
                    <a:pt x="8715" y="5943"/>
                    <a:pt x="51435" y="74295"/>
                  </a:cubicBezTo>
                  <a:cubicBezTo>
                    <a:pt x="58716" y="85944"/>
                    <a:pt x="66675" y="97155"/>
                    <a:pt x="74295" y="108585"/>
                  </a:cubicBezTo>
                  <a:cubicBezTo>
                    <a:pt x="78105" y="114300"/>
                    <a:pt x="80010" y="121920"/>
                    <a:pt x="85725" y="125730"/>
                  </a:cubicBezTo>
                  <a:cubicBezTo>
                    <a:pt x="91440" y="129540"/>
                    <a:pt x="96593" y="134370"/>
                    <a:pt x="102870" y="137160"/>
                  </a:cubicBezTo>
                  <a:cubicBezTo>
                    <a:pt x="113880" y="142053"/>
                    <a:pt x="125730" y="144780"/>
                    <a:pt x="137160" y="148590"/>
                  </a:cubicBezTo>
                  <a:cubicBezTo>
                    <a:pt x="168999" y="159203"/>
                    <a:pt x="153103" y="155235"/>
                    <a:pt x="205740" y="160020"/>
                  </a:cubicBezTo>
                  <a:cubicBezTo>
                    <a:pt x="230476" y="162269"/>
                    <a:pt x="255270" y="163830"/>
                    <a:pt x="280035" y="165735"/>
                  </a:cubicBezTo>
                  <a:cubicBezTo>
                    <a:pt x="291465" y="167640"/>
                    <a:pt x="302839" y="169919"/>
                    <a:pt x="314325" y="171450"/>
                  </a:cubicBezTo>
                  <a:cubicBezTo>
                    <a:pt x="331424" y="173730"/>
                    <a:pt x="348710" y="174542"/>
                    <a:pt x="365760" y="177165"/>
                  </a:cubicBezTo>
                  <a:cubicBezTo>
                    <a:pt x="373523" y="178359"/>
                    <a:pt x="380814" y="182013"/>
                    <a:pt x="388620" y="182880"/>
                  </a:cubicBezTo>
                  <a:cubicBezTo>
                    <a:pt x="415194" y="185833"/>
                    <a:pt x="441960" y="186690"/>
                    <a:pt x="468630" y="188595"/>
                  </a:cubicBezTo>
                  <a:cubicBezTo>
                    <a:pt x="540342" y="202937"/>
                    <a:pt x="505166" y="198232"/>
                    <a:pt x="640080" y="188595"/>
                  </a:cubicBezTo>
                  <a:cubicBezTo>
                    <a:pt x="646089" y="188166"/>
                    <a:pt x="651344" y="184187"/>
                    <a:pt x="657225" y="182880"/>
                  </a:cubicBezTo>
                  <a:cubicBezTo>
                    <a:pt x="668537" y="180366"/>
                    <a:pt x="680203" y="179679"/>
                    <a:pt x="691515" y="177165"/>
                  </a:cubicBezTo>
                  <a:cubicBezTo>
                    <a:pt x="697396" y="175858"/>
                    <a:pt x="702816" y="172911"/>
                    <a:pt x="708660" y="171450"/>
                  </a:cubicBezTo>
                  <a:cubicBezTo>
                    <a:pt x="718084" y="169094"/>
                    <a:pt x="727753" y="167842"/>
                    <a:pt x="737235" y="165735"/>
                  </a:cubicBezTo>
                  <a:cubicBezTo>
                    <a:pt x="744902" y="164031"/>
                    <a:pt x="752428" y="161724"/>
                    <a:pt x="760095" y="160020"/>
                  </a:cubicBezTo>
                  <a:cubicBezTo>
                    <a:pt x="769577" y="157913"/>
                    <a:pt x="779188" y="156412"/>
                    <a:pt x="788670" y="154305"/>
                  </a:cubicBezTo>
                  <a:cubicBezTo>
                    <a:pt x="796337" y="152601"/>
                    <a:pt x="803828" y="150130"/>
                    <a:pt x="811530" y="148590"/>
                  </a:cubicBezTo>
                  <a:cubicBezTo>
                    <a:pt x="822893" y="146317"/>
                    <a:pt x="834578" y="145685"/>
                    <a:pt x="845820" y="142875"/>
                  </a:cubicBezTo>
                  <a:lnTo>
                    <a:pt x="897255" y="125730"/>
                  </a:lnTo>
                  <a:cubicBezTo>
                    <a:pt x="902970" y="123825"/>
                    <a:pt x="909388" y="123357"/>
                    <a:pt x="914400" y="120015"/>
                  </a:cubicBezTo>
                  <a:cubicBezTo>
                    <a:pt x="920115" y="116205"/>
                    <a:pt x="925268" y="111375"/>
                    <a:pt x="931545" y="108585"/>
                  </a:cubicBezTo>
                  <a:cubicBezTo>
                    <a:pt x="942555" y="103692"/>
                    <a:pt x="955810" y="103838"/>
                    <a:pt x="965835" y="97155"/>
                  </a:cubicBezTo>
                  <a:cubicBezTo>
                    <a:pt x="971550" y="93345"/>
                    <a:pt x="976703" y="88515"/>
                    <a:pt x="982980" y="85725"/>
                  </a:cubicBezTo>
                  <a:cubicBezTo>
                    <a:pt x="993990" y="80832"/>
                    <a:pt x="1005840" y="78105"/>
                    <a:pt x="1017270" y="74295"/>
                  </a:cubicBezTo>
                  <a:cubicBezTo>
                    <a:pt x="1036971" y="67728"/>
                    <a:pt x="1030155" y="72840"/>
                    <a:pt x="1040130" y="62865"/>
                  </a:cubicBezTo>
                </a:path>
              </a:pathLst>
            </a:cu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73" name="Straight Connector 72"/>
          <p:cNvCxnSpPr>
            <a:stCxn id="55" idx="7"/>
          </p:cNvCxnSpPr>
          <p:nvPr/>
        </p:nvCxnSpPr>
        <p:spPr>
          <a:xfrm rot="5400000" flipH="1" flipV="1">
            <a:off x="5665652" y="2177248"/>
            <a:ext cx="535311" cy="13136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16"/>
          <p:cNvCxnSpPr>
            <a:endCxn id="56" idx="3"/>
          </p:cNvCxnSpPr>
          <p:nvPr/>
        </p:nvCxnSpPr>
        <p:spPr>
          <a:xfrm rot="5400000" flipH="1" flipV="1">
            <a:off x="4915317" y="2093650"/>
            <a:ext cx="1244154" cy="6743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17"/>
          <p:cNvCxnSpPr>
            <a:endCxn id="54" idx="1"/>
          </p:cNvCxnSpPr>
          <p:nvPr/>
        </p:nvCxnSpPr>
        <p:spPr>
          <a:xfrm rot="16200000" flipH="1">
            <a:off x="6049466" y="1856184"/>
            <a:ext cx="643723" cy="5353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Subtitle 2"/>
          <p:cNvSpPr txBox="1">
            <a:spLocks/>
          </p:cNvSpPr>
          <p:nvPr/>
        </p:nvSpPr>
        <p:spPr>
          <a:xfrm>
            <a:off x="762000" y="381000"/>
            <a:ext cx="7848600" cy="5334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cs typeface="Arial" pitchFamily="34" charset="0"/>
              </a:rPr>
              <a:t>Mutual Context Model Representation</a:t>
            </a:r>
            <a:endParaRPr kumimoji="0" lang="en-US" sz="28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graphicFrame>
        <p:nvGraphicFramePr>
          <p:cNvPr id="117775" name="Object 15"/>
          <p:cNvGraphicFramePr>
            <a:graphicFrameLocks noChangeAspect="1"/>
          </p:cNvGraphicFramePr>
          <p:nvPr/>
        </p:nvGraphicFramePr>
        <p:xfrm>
          <a:off x="5289550" y="3263900"/>
          <a:ext cx="838200" cy="279400"/>
        </p:xfrm>
        <a:graphic>
          <a:graphicData uri="http://schemas.openxmlformats.org/presentationml/2006/ole">
            <p:oleObj spid="_x0000_s3101" name="Equation" r:id="rId5" imgW="837787" imgH="279446" progId="Equation.DSMT4">
              <p:embed/>
            </p:oleObj>
          </a:graphicData>
        </a:graphic>
      </p:graphicFrame>
      <p:graphicFrame>
        <p:nvGraphicFramePr>
          <p:cNvPr id="117776" name="Object 16"/>
          <p:cNvGraphicFramePr>
            <a:graphicFrameLocks noChangeAspect="1"/>
          </p:cNvGraphicFramePr>
          <p:nvPr/>
        </p:nvGraphicFramePr>
        <p:xfrm>
          <a:off x="6762750" y="3949700"/>
          <a:ext cx="901700" cy="279400"/>
        </p:xfrm>
        <a:graphic>
          <a:graphicData uri="http://schemas.openxmlformats.org/presentationml/2006/ole">
            <p:oleObj spid="_x0000_s3102" name="Equation" r:id="rId6" imgW="901180" imgH="279278" progId="Equation.DSMT4">
              <p:embed/>
            </p:oleObj>
          </a:graphicData>
        </a:graphic>
      </p:graphicFrame>
      <p:graphicFrame>
        <p:nvGraphicFramePr>
          <p:cNvPr id="58" name="Object 4"/>
          <p:cNvGraphicFramePr>
            <a:graphicFrameLocks noChangeAspect="1"/>
          </p:cNvGraphicFramePr>
          <p:nvPr/>
        </p:nvGraphicFramePr>
        <p:xfrm>
          <a:off x="7076593" y="4772863"/>
          <a:ext cx="347472" cy="156362"/>
        </p:xfrm>
        <a:graphic>
          <a:graphicData uri="http://schemas.openxmlformats.org/presentationml/2006/ole">
            <p:oleObj spid="_x0000_s3103" name="Equation" r:id="rId7" imgW="330154" imgH="164801" progId="Equation.DSMT4">
              <p:embed/>
            </p:oleObj>
          </a:graphicData>
        </a:graphic>
      </p:graphicFrame>
      <p:grpSp>
        <p:nvGrpSpPr>
          <p:cNvPr id="10" name="Group 182"/>
          <p:cNvGrpSpPr/>
          <p:nvPr/>
        </p:nvGrpSpPr>
        <p:grpSpPr>
          <a:xfrm>
            <a:off x="4991759" y="4260569"/>
            <a:ext cx="416966" cy="376780"/>
            <a:chOff x="4571998" y="4524624"/>
            <a:chExt cx="457200" cy="413136"/>
          </a:xfrm>
        </p:grpSpPr>
        <p:sp>
          <p:nvSpPr>
            <p:cNvPr id="95" name="TextBox 94"/>
            <p:cNvSpPr txBox="1"/>
            <p:nvPr/>
          </p:nvSpPr>
          <p:spPr>
            <a:xfrm>
              <a:off x="4571998" y="4524624"/>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i="1" baseline="-25000" dirty="0" smtClean="0">
                  <a:latin typeface="Times New Roman" pitchFamily="18" charset="0"/>
                  <a:cs typeface="Times New Roman" pitchFamily="18" charset="0"/>
                </a:rPr>
                <a:t>O</a:t>
              </a:r>
              <a:endParaRPr lang="en-US" sz="1600" i="1" baseline="-25000" dirty="0">
                <a:latin typeface="Times New Roman" pitchFamily="18" charset="0"/>
                <a:cs typeface="Times New Roman" pitchFamily="18" charset="0"/>
              </a:endParaRPr>
            </a:p>
          </p:txBody>
        </p:sp>
        <p:sp>
          <p:nvSpPr>
            <p:cNvPr id="96" name="Oval 95"/>
            <p:cNvSpPr>
              <a:spLocks noChangeAspect="1"/>
            </p:cNvSpPr>
            <p:nvPr/>
          </p:nvSpPr>
          <p:spPr>
            <a:xfrm>
              <a:off x="4572000" y="457200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schemeClr val="tx1"/>
                </a:solidFill>
                <a:latin typeface="Times New Roman" pitchFamily="18" charset="0"/>
                <a:cs typeface="Times New Roman" pitchFamily="18" charset="0"/>
              </a:endParaRPr>
            </a:p>
          </p:txBody>
        </p:sp>
      </p:grpSp>
      <p:graphicFrame>
        <p:nvGraphicFramePr>
          <p:cNvPr id="63" name="Object 4"/>
          <p:cNvGraphicFramePr>
            <a:graphicFrameLocks noChangeAspect="1"/>
          </p:cNvGraphicFramePr>
          <p:nvPr/>
        </p:nvGraphicFramePr>
        <p:xfrm>
          <a:off x="7007099" y="3747821"/>
          <a:ext cx="347472" cy="156362"/>
        </p:xfrm>
        <a:graphic>
          <a:graphicData uri="http://schemas.openxmlformats.org/presentationml/2006/ole">
            <p:oleObj spid="_x0000_s3104" name="Equation" r:id="rId8" imgW="330154" imgH="164801" progId="Equation.DSMT4">
              <p:embed/>
            </p:oleObj>
          </a:graphicData>
        </a:graphic>
      </p:graphicFrame>
      <p:grpSp>
        <p:nvGrpSpPr>
          <p:cNvPr id="11" name="Group 156"/>
          <p:cNvGrpSpPr/>
          <p:nvPr/>
        </p:nvGrpSpPr>
        <p:grpSpPr>
          <a:xfrm>
            <a:off x="5756199" y="3608832"/>
            <a:ext cx="416966" cy="347472"/>
            <a:chOff x="5410200" y="3790950"/>
            <a:chExt cx="457200" cy="381000"/>
          </a:xfrm>
        </p:grpSpPr>
        <p:sp>
          <p:nvSpPr>
            <p:cNvPr id="87" name="Oval 86"/>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88" name="TextBox 87"/>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grpSp>
        <p:nvGrpSpPr>
          <p:cNvPr id="12" name="Group 158"/>
          <p:cNvGrpSpPr/>
          <p:nvPr/>
        </p:nvGrpSpPr>
        <p:grpSpPr>
          <a:xfrm>
            <a:off x="7632549" y="3608832"/>
            <a:ext cx="416966" cy="347472"/>
            <a:chOff x="7467600" y="3810000"/>
            <a:chExt cx="457200" cy="381000"/>
          </a:xfrm>
        </p:grpSpPr>
        <p:sp>
          <p:nvSpPr>
            <p:cNvPr id="83" name="TextBox 82"/>
            <p:cNvSpPr txBox="1"/>
            <p:nvPr/>
          </p:nvSpPr>
          <p:spPr>
            <a:xfrm>
              <a:off x="7467600" y="38100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N</a:t>
              </a:r>
              <a:endParaRPr lang="en-US" sz="1600" i="1" baseline="-25000" dirty="0">
                <a:latin typeface="Times New Roman" pitchFamily="18" charset="0"/>
                <a:cs typeface="Times New Roman" pitchFamily="18" charset="0"/>
              </a:endParaRPr>
            </a:p>
          </p:txBody>
        </p:sp>
        <p:sp>
          <p:nvSpPr>
            <p:cNvPr id="84" name="Oval 83"/>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3" name="Group 157"/>
          <p:cNvGrpSpPr/>
          <p:nvPr/>
        </p:nvGrpSpPr>
        <p:grpSpPr>
          <a:xfrm>
            <a:off x="6451143" y="3608832"/>
            <a:ext cx="416966" cy="347472"/>
            <a:chOff x="6172200" y="3733800"/>
            <a:chExt cx="457200" cy="381000"/>
          </a:xfrm>
        </p:grpSpPr>
        <p:sp>
          <p:nvSpPr>
            <p:cNvPr id="85" name="TextBox 84"/>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86" name="Oval 85"/>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55" name="Oval 54"/>
          <p:cNvSpPr>
            <a:spLocks noChangeAspect="1"/>
          </p:cNvSpPr>
          <p:nvPr/>
        </p:nvSpPr>
        <p:spPr>
          <a:xfrm>
            <a:off x="4991761" y="305287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O</a:t>
            </a:r>
            <a:endParaRPr lang="en-US" sz="1600" i="1" dirty="0">
              <a:solidFill>
                <a:schemeClr val="tx1"/>
              </a:solidFill>
              <a:latin typeface="Times New Roman" pitchFamily="18" charset="0"/>
              <a:cs typeface="Times New Roman" pitchFamily="18" charset="0"/>
            </a:endParaRPr>
          </a:p>
        </p:txBody>
      </p:sp>
      <p:sp>
        <p:nvSpPr>
          <p:cNvPr id="54" name="Oval 53"/>
          <p:cNvSpPr>
            <a:spLocks noChangeAspect="1"/>
          </p:cNvSpPr>
          <p:nvPr/>
        </p:nvSpPr>
        <p:spPr>
          <a:xfrm>
            <a:off x="6590132" y="2396850"/>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101" name="Rectangle 100"/>
          <p:cNvSpPr/>
          <p:nvPr/>
        </p:nvSpPr>
        <p:spPr>
          <a:xfrm>
            <a:off x="533400" y="2286000"/>
            <a:ext cx="4267200" cy="12192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p:cNvSpPr txBox="1"/>
          <p:nvPr/>
        </p:nvSpPr>
        <p:spPr>
          <a:xfrm>
            <a:off x="609600" y="2283023"/>
            <a:ext cx="4267200" cy="615553"/>
          </a:xfrm>
          <a:prstGeom prst="rect">
            <a:avLst/>
          </a:prstGeom>
          <a:noFill/>
          <a:ln w="25400">
            <a:noFill/>
            <a:miter lim="800000"/>
          </a:ln>
        </p:spPr>
        <p:txBody>
          <a:bodyPr wrap="square" rtlCol="0">
            <a:spAutoFit/>
          </a:bodyPr>
          <a:lstStyle/>
          <a:p>
            <a:pPr>
              <a:buFont typeface="Arial" pitchFamily="34" charset="0"/>
              <a:buChar char="•"/>
            </a:pPr>
            <a:r>
              <a:rPr lang="en-US" sz="1500" dirty="0" smtClean="0">
                <a:latin typeface="Arial" pitchFamily="34" charset="0"/>
                <a:cs typeface="Arial" pitchFamily="34" charset="0"/>
              </a:rPr>
              <a:t>                 ,                 ,                  : </a:t>
            </a:r>
            <a:r>
              <a:rPr lang="en-US" sz="1700" dirty="0" smtClean="0">
                <a:solidFill>
                  <a:srgbClr val="FF0000"/>
                </a:solidFill>
                <a:latin typeface="Arial" pitchFamily="34" charset="0"/>
                <a:cs typeface="Arial" pitchFamily="34" charset="0"/>
              </a:rPr>
              <a:t>Spatial relationship</a:t>
            </a:r>
            <a:r>
              <a:rPr lang="en-US" sz="1700" dirty="0" smtClean="0">
                <a:latin typeface="Arial" pitchFamily="34" charset="0"/>
                <a:cs typeface="Arial" pitchFamily="34" charset="0"/>
              </a:rPr>
              <a:t> among object and body parts.</a:t>
            </a:r>
            <a:endParaRPr lang="en-US" sz="1700" dirty="0">
              <a:latin typeface="Arial" pitchFamily="34" charset="0"/>
              <a:cs typeface="Arial" pitchFamily="34" charset="0"/>
            </a:endParaRPr>
          </a:p>
        </p:txBody>
      </p:sp>
      <p:graphicFrame>
        <p:nvGraphicFramePr>
          <p:cNvPr id="112" name="Object 8"/>
          <p:cNvGraphicFramePr>
            <a:graphicFrameLocks noChangeAspect="1"/>
          </p:cNvGraphicFramePr>
          <p:nvPr/>
        </p:nvGraphicFramePr>
        <p:xfrm>
          <a:off x="812800" y="2308225"/>
          <a:ext cx="838200" cy="279400"/>
        </p:xfrm>
        <a:graphic>
          <a:graphicData uri="http://schemas.openxmlformats.org/presentationml/2006/ole">
            <p:oleObj spid="_x0000_s3105" name="Equation" r:id="rId9" imgW="837787" imgH="279446" progId="Equation.DSMT4">
              <p:embed/>
            </p:oleObj>
          </a:graphicData>
        </a:graphic>
      </p:graphicFrame>
      <p:graphicFrame>
        <p:nvGraphicFramePr>
          <p:cNvPr id="113" name="Object 10"/>
          <p:cNvGraphicFramePr>
            <a:graphicFrameLocks noChangeAspect="1"/>
          </p:cNvGraphicFramePr>
          <p:nvPr/>
        </p:nvGraphicFramePr>
        <p:xfrm>
          <a:off x="2667000" y="2308225"/>
          <a:ext cx="901700" cy="279400"/>
        </p:xfrm>
        <a:graphic>
          <a:graphicData uri="http://schemas.openxmlformats.org/presentationml/2006/ole">
            <p:oleObj spid="_x0000_s3106" name="Equation" r:id="rId10" imgW="901180" imgH="279278" progId="Equation.DSMT4">
              <p:embed/>
            </p:oleObj>
          </a:graphicData>
        </a:graphic>
      </p:graphicFrame>
      <p:graphicFrame>
        <p:nvGraphicFramePr>
          <p:cNvPr id="120" name="Object 10"/>
          <p:cNvGraphicFramePr>
            <a:graphicFrameLocks noChangeAspect="1"/>
          </p:cNvGraphicFramePr>
          <p:nvPr/>
        </p:nvGraphicFramePr>
        <p:xfrm>
          <a:off x="1714500" y="2308225"/>
          <a:ext cx="876300" cy="279400"/>
        </p:xfrm>
        <a:graphic>
          <a:graphicData uri="http://schemas.openxmlformats.org/presentationml/2006/ole">
            <p:oleObj spid="_x0000_s3107" name="Equation" r:id="rId11" imgW="876369" imgH="279446" progId="Equation.DSMT4">
              <p:embed/>
            </p:oleObj>
          </a:graphicData>
        </a:graphic>
      </p:graphicFrame>
      <p:graphicFrame>
        <p:nvGraphicFramePr>
          <p:cNvPr id="127" name="Object 9"/>
          <p:cNvGraphicFramePr>
            <a:graphicFrameLocks noChangeAspect="1"/>
          </p:cNvGraphicFramePr>
          <p:nvPr/>
        </p:nvGraphicFramePr>
        <p:xfrm>
          <a:off x="762000" y="2841625"/>
          <a:ext cx="3886200" cy="457200"/>
        </p:xfrm>
        <a:graphic>
          <a:graphicData uri="http://schemas.openxmlformats.org/presentationml/2006/ole">
            <p:oleObj spid="_x0000_s3108" name="Equation" r:id="rId12" imgW="3885235" imgH="456924" progId="Equation.DSMT4">
              <p:embed/>
            </p:oleObj>
          </a:graphicData>
        </a:graphic>
      </p:graphicFrame>
      <p:cxnSp>
        <p:nvCxnSpPr>
          <p:cNvPr id="128" name="Straight Connector 16"/>
          <p:cNvCxnSpPr/>
          <p:nvPr/>
        </p:nvCxnSpPr>
        <p:spPr>
          <a:xfrm>
            <a:off x="990600" y="3227832"/>
            <a:ext cx="990600"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9" name="Straight Connector 16"/>
          <p:cNvCxnSpPr/>
          <p:nvPr/>
        </p:nvCxnSpPr>
        <p:spPr>
          <a:xfrm>
            <a:off x="2286000" y="3227832"/>
            <a:ext cx="990600"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0" name="Straight Connector 16"/>
          <p:cNvCxnSpPr/>
          <p:nvPr/>
        </p:nvCxnSpPr>
        <p:spPr>
          <a:xfrm>
            <a:off x="3505200" y="3227832"/>
            <a:ext cx="838200"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990600" y="3200400"/>
            <a:ext cx="990600" cy="338554"/>
          </a:xfrm>
          <a:prstGeom prst="rect">
            <a:avLst/>
          </a:prstGeom>
          <a:noFill/>
        </p:spPr>
        <p:txBody>
          <a:bodyPr wrap="square" rtlCol="0">
            <a:spAutoFit/>
          </a:bodyPr>
          <a:lstStyle/>
          <a:p>
            <a:pPr algn="ctr"/>
            <a:r>
              <a:rPr lang="en-US" sz="1600" b="1" dirty="0" smtClean="0">
                <a:latin typeface="Arial" pitchFamily="34" charset="0"/>
                <a:cs typeface="Arial" pitchFamily="34" charset="0"/>
              </a:rPr>
              <a:t>location</a:t>
            </a:r>
            <a:endParaRPr lang="en-US" sz="1600" b="1" dirty="0">
              <a:latin typeface="Arial" pitchFamily="34" charset="0"/>
              <a:cs typeface="Arial" pitchFamily="34" charset="0"/>
            </a:endParaRPr>
          </a:p>
        </p:txBody>
      </p:sp>
      <p:sp>
        <p:nvSpPr>
          <p:cNvPr id="132" name="TextBox 131"/>
          <p:cNvSpPr txBox="1"/>
          <p:nvPr/>
        </p:nvSpPr>
        <p:spPr>
          <a:xfrm>
            <a:off x="2133600" y="3200400"/>
            <a:ext cx="1295400" cy="338554"/>
          </a:xfrm>
          <a:prstGeom prst="rect">
            <a:avLst/>
          </a:prstGeom>
          <a:noFill/>
        </p:spPr>
        <p:txBody>
          <a:bodyPr wrap="square" rtlCol="0">
            <a:spAutoFit/>
          </a:bodyPr>
          <a:lstStyle/>
          <a:p>
            <a:pPr algn="ctr"/>
            <a:r>
              <a:rPr lang="en-US" sz="1600" b="1" dirty="0" smtClean="0">
                <a:latin typeface="Arial" pitchFamily="34" charset="0"/>
                <a:cs typeface="Arial" pitchFamily="34" charset="0"/>
              </a:rPr>
              <a:t>orientation</a:t>
            </a:r>
            <a:endParaRPr lang="en-US" sz="1600" b="1" dirty="0">
              <a:latin typeface="Arial" pitchFamily="34" charset="0"/>
              <a:cs typeface="Arial" pitchFamily="34" charset="0"/>
            </a:endParaRPr>
          </a:p>
        </p:txBody>
      </p:sp>
      <p:sp>
        <p:nvSpPr>
          <p:cNvPr id="133" name="TextBox 132"/>
          <p:cNvSpPr txBox="1"/>
          <p:nvPr/>
        </p:nvSpPr>
        <p:spPr>
          <a:xfrm>
            <a:off x="3581400" y="3197423"/>
            <a:ext cx="609600" cy="338554"/>
          </a:xfrm>
          <a:prstGeom prst="rect">
            <a:avLst/>
          </a:prstGeom>
          <a:noFill/>
        </p:spPr>
        <p:txBody>
          <a:bodyPr wrap="square" rtlCol="0">
            <a:spAutoFit/>
          </a:bodyPr>
          <a:lstStyle/>
          <a:p>
            <a:pPr algn="ctr"/>
            <a:r>
              <a:rPr lang="en-US" sz="1600" b="1" dirty="0" smtClean="0">
                <a:latin typeface="Arial" pitchFamily="34" charset="0"/>
                <a:cs typeface="Arial" pitchFamily="34" charset="0"/>
              </a:rPr>
              <a:t>size</a:t>
            </a:r>
            <a:endParaRPr lang="en-US" sz="1600" b="1" dirty="0">
              <a:latin typeface="Arial" pitchFamily="34" charset="0"/>
              <a:cs typeface="Arial" pitchFamily="34" charset="0"/>
            </a:endParaRPr>
          </a:p>
        </p:txBody>
      </p:sp>
      <p:graphicFrame>
        <p:nvGraphicFramePr>
          <p:cNvPr id="117786" name="Object 26"/>
          <p:cNvGraphicFramePr>
            <a:graphicFrameLocks noChangeAspect="1"/>
          </p:cNvGraphicFramePr>
          <p:nvPr/>
        </p:nvGraphicFramePr>
        <p:xfrm>
          <a:off x="6337300" y="2933700"/>
          <a:ext cx="876300" cy="279400"/>
        </p:xfrm>
        <a:graphic>
          <a:graphicData uri="http://schemas.openxmlformats.org/presentationml/2006/ole">
            <p:oleObj spid="_x0000_s3109" name="Equation" r:id="rId13" imgW="876369" imgH="279446" progId="Equation.DSMT4">
              <p:embed/>
            </p:oleObj>
          </a:graphicData>
        </a:graphic>
      </p:graphicFrame>
      <p:graphicFrame>
        <p:nvGraphicFramePr>
          <p:cNvPr id="100" name="Object 99"/>
          <p:cNvGraphicFramePr>
            <a:graphicFrameLocks noChangeAspect="1"/>
          </p:cNvGraphicFramePr>
          <p:nvPr/>
        </p:nvGraphicFramePr>
        <p:xfrm>
          <a:off x="6959600" y="1549400"/>
          <a:ext cx="1308100" cy="533400"/>
        </p:xfrm>
        <a:graphic>
          <a:graphicData uri="http://schemas.openxmlformats.org/presentationml/2006/ole">
            <p:oleObj spid="_x0000_s3110" name="Equation" r:id="rId14" imgW="1307939" imgH="533538" progId="Equation.DSMT4">
              <p:embed/>
            </p:oleObj>
          </a:graphicData>
        </a:graphic>
      </p:graphicFrame>
      <p:sp>
        <p:nvSpPr>
          <p:cNvPr id="109" name="TextBox 108"/>
          <p:cNvSpPr txBox="1"/>
          <p:nvPr/>
        </p:nvSpPr>
        <p:spPr>
          <a:xfrm>
            <a:off x="6248400" y="1219200"/>
            <a:ext cx="2590800" cy="369332"/>
          </a:xfrm>
          <a:prstGeom prst="rect">
            <a:avLst/>
          </a:prstGeom>
          <a:noFill/>
          <a:ln w="25400">
            <a:noFill/>
            <a:miter lim="800000"/>
          </a:ln>
        </p:spPr>
        <p:txBody>
          <a:bodyPr wrap="square" rtlCol="0">
            <a:spAutoFit/>
          </a:bodyPr>
          <a:lstStyle/>
          <a:p>
            <a:r>
              <a:rPr lang="en-US" b="1" dirty="0" smtClean="0">
                <a:latin typeface="Arial" pitchFamily="34" charset="0"/>
                <a:cs typeface="Arial" pitchFamily="34" charset="0"/>
              </a:rPr>
              <a:t>Markov Random Field</a:t>
            </a:r>
            <a:endParaRPr lang="en-US" b="1" dirty="0">
              <a:latin typeface="Arial" pitchFamily="34" charset="0"/>
              <a:cs typeface="Arial" pitchFamily="34" charset="0"/>
            </a:endParaRPr>
          </a:p>
        </p:txBody>
      </p:sp>
      <p:sp>
        <p:nvSpPr>
          <p:cNvPr id="111" name="TextBox 110"/>
          <p:cNvSpPr txBox="1"/>
          <p:nvPr/>
        </p:nvSpPr>
        <p:spPr>
          <a:xfrm>
            <a:off x="7924800" y="2219980"/>
            <a:ext cx="990600" cy="584775"/>
          </a:xfrm>
          <a:prstGeom prst="rect">
            <a:avLst/>
          </a:prstGeom>
          <a:noFill/>
          <a:ln w="25400">
            <a:noFill/>
            <a:miter lim="800000"/>
          </a:ln>
        </p:spPr>
        <p:txBody>
          <a:bodyPr wrap="square" rtlCol="0">
            <a:spAutoFit/>
          </a:bodyPr>
          <a:lstStyle/>
          <a:p>
            <a:pPr algn="ctr"/>
            <a:r>
              <a:rPr lang="en-US" sz="1600" dirty="0" smtClean="0">
                <a:latin typeface="Arial" pitchFamily="34" charset="0"/>
                <a:cs typeface="Arial" pitchFamily="34" charset="0"/>
              </a:rPr>
              <a:t>Clique potential</a:t>
            </a:r>
            <a:endParaRPr lang="en-US" sz="1600" dirty="0">
              <a:latin typeface="Arial" pitchFamily="34" charset="0"/>
              <a:cs typeface="Arial" pitchFamily="34" charset="0"/>
            </a:endParaRPr>
          </a:p>
        </p:txBody>
      </p:sp>
      <p:sp>
        <p:nvSpPr>
          <p:cNvPr id="114" name="TextBox 113"/>
          <p:cNvSpPr txBox="1"/>
          <p:nvPr/>
        </p:nvSpPr>
        <p:spPr>
          <a:xfrm>
            <a:off x="7162800" y="2219980"/>
            <a:ext cx="914400" cy="584775"/>
          </a:xfrm>
          <a:prstGeom prst="rect">
            <a:avLst/>
          </a:prstGeom>
          <a:noFill/>
          <a:ln w="25400">
            <a:noFill/>
            <a:miter lim="800000"/>
          </a:ln>
        </p:spPr>
        <p:txBody>
          <a:bodyPr wrap="square" rtlCol="0">
            <a:spAutoFit/>
          </a:bodyPr>
          <a:lstStyle/>
          <a:p>
            <a:pPr algn="ctr"/>
            <a:r>
              <a:rPr lang="en-US" sz="1600" dirty="0" smtClean="0">
                <a:latin typeface="Arial" pitchFamily="34" charset="0"/>
                <a:cs typeface="Arial" pitchFamily="34" charset="0"/>
              </a:rPr>
              <a:t>Clique weight</a:t>
            </a:r>
            <a:endParaRPr lang="en-US" sz="1600" dirty="0">
              <a:latin typeface="Arial" pitchFamily="34" charset="0"/>
              <a:cs typeface="Arial" pitchFamily="34" charset="0"/>
            </a:endParaRPr>
          </a:p>
        </p:txBody>
      </p:sp>
      <p:cxnSp>
        <p:nvCxnSpPr>
          <p:cNvPr id="115" name="Straight Arrow Connector 114"/>
          <p:cNvCxnSpPr/>
          <p:nvPr/>
        </p:nvCxnSpPr>
        <p:spPr>
          <a:xfrm rot="5400000" flipH="1" flipV="1">
            <a:off x="7680960" y="2082820"/>
            <a:ext cx="228600" cy="4572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16200000" flipV="1">
            <a:off x="7947660" y="2014240"/>
            <a:ext cx="228600" cy="18288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18" name="Object 13"/>
          <p:cNvGraphicFramePr>
            <a:graphicFrameLocks noChangeAspect="1"/>
          </p:cNvGraphicFramePr>
          <p:nvPr/>
        </p:nvGraphicFramePr>
        <p:xfrm>
          <a:off x="819150" y="1531938"/>
          <a:ext cx="787400" cy="279400"/>
        </p:xfrm>
        <a:graphic>
          <a:graphicData uri="http://schemas.openxmlformats.org/presentationml/2006/ole">
            <p:oleObj spid="_x0000_s3111" name="Equation" r:id="rId15" imgW="787078" imgH="279446" progId="Equation.DSMT4">
              <p:embed/>
            </p:oleObj>
          </a:graphicData>
        </a:graphic>
      </p:graphicFrame>
      <p:graphicFrame>
        <p:nvGraphicFramePr>
          <p:cNvPr id="119" name="Object 14"/>
          <p:cNvGraphicFramePr>
            <a:graphicFrameLocks noChangeAspect="1"/>
          </p:cNvGraphicFramePr>
          <p:nvPr/>
        </p:nvGraphicFramePr>
        <p:xfrm>
          <a:off x="1689100" y="1531938"/>
          <a:ext cx="825500" cy="279400"/>
        </p:xfrm>
        <a:graphic>
          <a:graphicData uri="http://schemas.openxmlformats.org/presentationml/2006/ole">
            <p:oleObj spid="_x0000_s3112" name="Equation" r:id="rId16" imgW="825110" imgH="279446" progId="Equation.DSMT4">
              <p:embed/>
            </p:oleObj>
          </a:graphicData>
        </a:graphic>
      </p:graphicFrame>
      <p:graphicFrame>
        <p:nvGraphicFramePr>
          <p:cNvPr id="134" name="Object 15"/>
          <p:cNvGraphicFramePr>
            <a:graphicFrameLocks noChangeAspect="1"/>
          </p:cNvGraphicFramePr>
          <p:nvPr/>
        </p:nvGraphicFramePr>
        <p:xfrm>
          <a:off x="2590800" y="1531938"/>
          <a:ext cx="838200" cy="279400"/>
        </p:xfrm>
        <a:graphic>
          <a:graphicData uri="http://schemas.openxmlformats.org/presentationml/2006/ole">
            <p:oleObj spid="_x0000_s3113" name="Equation" r:id="rId17" imgW="837787" imgH="279446" progId="Equation.DSMT4">
              <p:embed/>
            </p:oleObj>
          </a:graphicData>
        </a:graphic>
      </p:graphicFrame>
      <p:sp>
        <p:nvSpPr>
          <p:cNvPr id="135" name="TextBox 134"/>
          <p:cNvSpPr txBox="1"/>
          <p:nvPr/>
        </p:nvSpPr>
        <p:spPr>
          <a:xfrm>
            <a:off x="609600" y="1524000"/>
            <a:ext cx="4191000" cy="615553"/>
          </a:xfrm>
          <a:prstGeom prst="rect">
            <a:avLst/>
          </a:prstGeom>
          <a:noFill/>
          <a:ln w="25400">
            <a:noFill/>
            <a:miter lim="800000"/>
          </a:ln>
        </p:spPr>
        <p:txBody>
          <a:bodyPr wrap="square" rtlCol="0">
            <a:spAutoFit/>
          </a:bodyPr>
          <a:lstStyle/>
          <a:p>
            <a:pPr>
              <a:buFont typeface="Arial" pitchFamily="34" charset="0"/>
              <a:buChar char="•"/>
            </a:pPr>
            <a:r>
              <a:rPr lang="en-US" sz="1500" dirty="0" smtClean="0">
                <a:latin typeface="Arial" pitchFamily="34" charset="0"/>
                <a:cs typeface="Arial" pitchFamily="34" charset="0"/>
              </a:rPr>
              <a:t>                ,                ,                 </a:t>
            </a:r>
            <a:r>
              <a:rPr lang="en-US" sz="1700" dirty="0" smtClean="0">
                <a:latin typeface="Arial" pitchFamily="34" charset="0"/>
                <a:cs typeface="Arial" pitchFamily="34" charset="0"/>
              </a:rPr>
              <a:t>: Frequency of </a:t>
            </a:r>
            <a:r>
              <a:rPr lang="en-US" sz="1700" dirty="0" smtClean="0">
                <a:solidFill>
                  <a:srgbClr val="FF0000"/>
                </a:solidFill>
                <a:latin typeface="Arial" pitchFamily="34" charset="0"/>
                <a:cs typeface="Arial" pitchFamily="34" charset="0"/>
              </a:rPr>
              <a:t>co-occurrence</a:t>
            </a:r>
            <a:r>
              <a:rPr lang="en-US" sz="1700" dirty="0" smtClean="0">
                <a:latin typeface="Arial" pitchFamily="34" charset="0"/>
                <a:cs typeface="Arial" pitchFamily="34" charset="0"/>
              </a:rPr>
              <a:t> between </a:t>
            </a:r>
            <a:r>
              <a:rPr lang="en-US" sz="1700" i="1" dirty="0" smtClean="0">
                <a:latin typeface="Times New Roman" pitchFamily="18" charset="0"/>
                <a:cs typeface="Times New Roman" pitchFamily="18" charset="0"/>
              </a:rPr>
              <a:t>A</a:t>
            </a:r>
            <a:r>
              <a:rPr lang="en-US" sz="1700" dirty="0" smtClean="0">
                <a:latin typeface="Arial" pitchFamily="34" charset="0"/>
                <a:cs typeface="Arial" pitchFamily="34" charset="0"/>
              </a:rPr>
              <a:t>, </a:t>
            </a:r>
            <a:r>
              <a:rPr lang="en-US" sz="1700" i="1" dirty="0" smtClean="0">
                <a:latin typeface="Times New Roman" pitchFamily="18" charset="0"/>
                <a:cs typeface="Times New Roman" pitchFamily="18" charset="0"/>
              </a:rPr>
              <a:t>O</a:t>
            </a:r>
            <a:r>
              <a:rPr lang="en-US" sz="1700" dirty="0" smtClean="0">
                <a:latin typeface="Arial" pitchFamily="34" charset="0"/>
                <a:cs typeface="Arial" pitchFamily="34" charset="0"/>
              </a:rPr>
              <a:t>, and </a:t>
            </a:r>
            <a:r>
              <a:rPr lang="en-US" sz="1700" i="1" dirty="0" smtClean="0">
                <a:latin typeface="Times New Roman" pitchFamily="18" charset="0"/>
                <a:cs typeface="Times New Roman" pitchFamily="18" charset="0"/>
              </a:rPr>
              <a:t>H</a:t>
            </a:r>
            <a:r>
              <a:rPr lang="en-US" sz="1700" dirty="0" smtClean="0">
                <a:latin typeface="Arial" pitchFamily="34" charset="0"/>
                <a:cs typeface="Arial" pitchFamily="34" charset="0"/>
              </a:rPr>
              <a:t>.</a:t>
            </a:r>
            <a:endParaRPr lang="en-US" sz="1700" dirty="0">
              <a:latin typeface="Arial" pitchFamily="34" charset="0"/>
              <a:cs typeface="Arial" pitchFamily="34" charset="0"/>
            </a:endParaRPr>
          </a:p>
        </p:txBody>
      </p:sp>
      <p:sp>
        <p:nvSpPr>
          <p:cNvPr id="102" name="TextBox 101"/>
          <p:cNvSpPr txBox="1"/>
          <p:nvPr/>
        </p:nvSpPr>
        <p:spPr>
          <a:xfrm>
            <a:off x="6096000" y="6096000"/>
            <a:ext cx="2438400" cy="369332"/>
          </a:xfrm>
          <a:prstGeom prst="rect">
            <a:avLst/>
          </a:prstGeom>
          <a:noFill/>
        </p:spPr>
        <p:txBody>
          <a:bodyPr wrap="square" rtlCol="0">
            <a:spAutoFit/>
          </a:bodyPr>
          <a:lstStyle/>
          <a:p>
            <a:pPr algn="ctr"/>
            <a:r>
              <a:rPr lang="en-US" dirty="0" smtClean="0">
                <a:latin typeface="Arial" pitchFamily="34" charset="0"/>
                <a:cs typeface="Arial" pitchFamily="34" charset="0"/>
              </a:rPr>
              <a:t>[Yao &amp; </a:t>
            </a:r>
            <a:r>
              <a:rPr lang="en-US" dirty="0" err="1" smtClean="0">
                <a:latin typeface="Arial" pitchFamily="34" charset="0"/>
                <a:cs typeface="Arial" pitchFamily="34" charset="0"/>
              </a:rPr>
              <a:t>Fei-Fei</a:t>
            </a:r>
            <a:r>
              <a:rPr lang="en-US" dirty="0" smtClean="0">
                <a:latin typeface="Arial" pitchFamily="34" charset="0"/>
                <a:cs typeface="Arial" pitchFamily="34" charset="0"/>
              </a:rPr>
              <a:t>, 2010]</a:t>
            </a:r>
            <a:endParaRPr lang="en-US"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17775"/>
                                        </p:tgtEl>
                                        <p:attrNameLst>
                                          <p:attrName>style.visibility</p:attrName>
                                        </p:attrNameLst>
                                      </p:cBhvr>
                                      <p:to>
                                        <p:strVal val="visible"/>
                                      </p:to>
                                    </p:set>
                                    <p:anim calcmode="lin" valueType="num">
                                      <p:cBhvr>
                                        <p:cTn id="7" dur="500" fill="hold"/>
                                        <p:tgtEl>
                                          <p:spTgt spid="117775"/>
                                        </p:tgtEl>
                                        <p:attrNameLst>
                                          <p:attrName>ppt_w</p:attrName>
                                        </p:attrNameLst>
                                      </p:cBhvr>
                                      <p:tavLst>
                                        <p:tav tm="0">
                                          <p:val>
                                            <p:fltVal val="0"/>
                                          </p:val>
                                        </p:tav>
                                        <p:tav tm="100000">
                                          <p:val>
                                            <p:strVal val="#ppt_w"/>
                                          </p:val>
                                        </p:tav>
                                      </p:tavLst>
                                    </p:anim>
                                    <p:anim calcmode="lin" valueType="num">
                                      <p:cBhvr>
                                        <p:cTn id="8" dur="500" fill="hold"/>
                                        <p:tgtEl>
                                          <p:spTgt spid="117775"/>
                                        </p:tgtEl>
                                        <p:attrNameLst>
                                          <p:attrName>ppt_h</p:attrName>
                                        </p:attrNameLst>
                                      </p:cBhvr>
                                      <p:tavLst>
                                        <p:tav tm="0">
                                          <p:val>
                                            <p:fltVal val="0"/>
                                          </p:val>
                                        </p:tav>
                                        <p:tav tm="100000">
                                          <p:val>
                                            <p:strVal val="#ppt_h"/>
                                          </p:val>
                                        </p:tav>
                                      </p:tavLst>
                                    </p:anim>
                                    <p:animEffect transition="in" filter="fade">
                                      <p:cBhvr>
                                        <p:cTn id="9" dur="500"/>
                                        <p:tgtEl>
                                          <p:spTgt spid="117775"/>
                                        </p:tgtEl>
                                      </p:cBhvr>
                                    </p:animEffect>
                                  </p:childTnLst>
                                </p:cTn>
                              </p:par>
                              <p:par>
                                <p:cTn id="10" presetID="53" presetClass="entr" presetSubtype="0" fill="hold" nodeType="withEffect">
                                  <p:stCondLst>
                                    <p:cond delay="0"/>
                                  </p:stCondLst>
                                  <p:childTnLst>
                                    <p:set>
                                      <p:cBhvr>
                                        <p:cTn id="11" dur="1" fill="hold">
                                          <p:stCondLst>
                                            <p:cond delay="0"/>
                                          </p:stCondLst>
                                        </p:cTn>
                                        <p:tgtEl>
                                          <p:spTgt spid="117776"/>
                                        </p:tgtEl>
                                        <p:attrNameLst>
                                          <p:attrName>style.visibility</p:attrName>
                                        </p:attrNameLst>
                                      </p:cBhvr>
                                      <p:to>
                                        <p:strVal val="visible"/>
                                      </p:to>
                                    </p:set>
                                    <p:anim calcmode="lin" valueType="num">
                                      <p:cBhvr>
                                        <p:cTn id="12" dur="500" fill="hold"/>
                                        <p:tgtEl>
                                          <p:spTgt spid="117776"/>
                                        </p:tgtEl>
                                        <p:attrNameLst>
                                          <p:attrName>ppt_w</p:attrName>
                                        </p:attrNameLst>
                                      </p:cBhvr>
                                      <p:tavLst>
                                        <p:tav tm="0">
                                          <p:val>
                                            <p:fltVal val="0"/>
                                          </p:val>
                                        </p:tav>
                                        <p:tav tm="100000">
                                          <p:val>
                                            <p:strVal val="#ppt_w"/>
                                          </p:val>
                                        </p:tav>
                                      </p:tavLst>
                                    </p:anim>
                                    <p:anim calcmode="lin" valueType="num">
                                      <p:cBhvr>
                                        <p:cTn id="13" dur="500" fill="hold"/>
                                        <p:tgtEl>
                                          <p:spTgt spid="117776"/>
                                        </p:tgtEl>
                                        <p:attrNameLst>
                                          <p:attrName>ppt_h</p:attrName>
                                        </p:attrNameLst>
                                      </p:cBhvr>
                                      <p:tavLst>
                                        <p:tav tm="0">
                                          <p:val>
                                            <p:fltVal val="0"/>
                                          </p:val>
                                        </p:tav>
                                        <p:tav tm="100000">
                                          <p:val>
                                            <p:strVal val="#ppt_h"/>
                                          </p:val>
                                        </p:tav>
                                      </p:tavLst>
                                    </p:anim>
                                    <p:animEffect transition="in" filter="fade">
                                      <p:cBhvr>
                                        <p:cTn id="14" dur="500"/>
                                        <p:tgtEl>
                                          <p:spTgt spid="117776"/>
                                        </p:tgtEl>
                                      </p:cBhvr>
                                    </p:animEffect>
                                  </p:childTnLst>
                                </p:cTn>
                              </p:par>
                              <p:par>
                                <p:cTn id="15" presetID="53" presetClass="entr" presetSubtype="0" fill="hold" nodeType="withEffect">
                                  <p:stCondLst>
                                    <p:cond delay="0"/>
                                  </p:stCondLst>
                                  <p:childTnLst>
                                    <p:set>
                                      <p:cBhvr>
                                        <p:cTn id="16" dur="1" fill="hold">
                                          <p:stCondLst>
                                            <p:cond delay="0"/>
                                          </p:stCondLst>
                                        </p:cTn>
                                        <p:tgtEl>
                                          <p:spTgt spid="117786"/>
                                        </p:tgtEl>
                                        <p:attrNameLst>
                                          <p:attrName>style.visibility</p:attrName>
                                        </p:attrNameLst>
                                      </p:cBhvr>
                                      <p:to>
                                        <p:strVal val="visible"/>
                                      </p:to>
                                    </p:set>
                                    <p:anim calcmode="lin" valueType="num">
                                      <p:cBhvr>
                                        <p:cTn id="17" dur="500" fill="hold"/>
                                        <p:tgtEl>
                                          <p:spTgt spid="117786"/>
                                        </p:tgtEl>
                                        <p:attrNameLst>
                                          <p:attrName>ppt_w</p:attrName>
                                        </p:attrNameLst>
                                      </p:cBhvr>
                                      <p:tavLst>
                                        <p:tav tm="0">
                                          <p:val>
                                            <p:fltVal val="0"/>
                                          </p:val>
                                        </p:tav>
                                        <p:tav tm="100000">
                                          <p:val>
                                            <p:strVal val="#ppt_w"/>
                                          </p:val>
                                        </p:tav>
                                      </p:tavLst>
                                    </p:anim>
                                    <p:anim calcmode="lin" valueType="num">
                                      <p:cBhvr>
                                        <p:cTn id="18" dur="500" fill="hold"/>
                                        <p:tgtEl>
                                          <p:spTgt spid="117786"/>
                                        </p:tgtEl>
                                        <p:attrNameLst>
                                          <p:attrName>ppt_h</p:attrName>
                                        </p:attrNameLst>
                                      </p:cBhvr>
                                      <p:tavLst>
                                        <p:tav tm="0">
                                          <p:val>
                                            <p:fltVal val="0"/>
                                          </p:val>
                                        </p:tav>
                                        <p:tav tm="100000">
                                          <p:val>
                                            <p:strVal val="#ppt_h"/>
                                          </p:val>
                                        </p:tav>
                                      </p:tavLst>
                                    </p:anim>
                                    <p:animEffect transition="in" filter="fade">
                                      <p:cBhvr>
                                        <p:cTn id="19" dur="500"/>
                                        <p:tgtEl>
                                          <p:spTgt spid="11778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128"/>
                                        </p:tgtEl>
                                        <p:attrNameLst>
                                          <p:attrName>style.visibility</p:attrName>
                                        </p:attrNameLst>
                                      </p:cBhvr>
                                      <p:to>
                                        <p:strVal val="visible"/>
                                      </p:to>
                                    </p:set>
                                    <p:anim calcmode="lin" valueType="num">
                                      <p:cBhvr>
                                        <p:cTn id="24" dur="500" fill="hold"/>
                                        <p:tgtEl>
                                          <p:spTgt spid="128"/>
                                        </p:tgtEl>
                                        <p:attrNameLst>
                                          <p:attrName>ppt_w</p:attrName>
                                        </p:attrNameLst>
                                      </p:cBhvr>
                                      <p:tavLst>
                                        <p:tav tm="0">
                                          <p:val>
                                            <p:fltVal val="0"/>
                                          </p:val>
                                        </p:tav>
                                        <p:tav tm="100000">
                                          <p:val>
                                            <p:strVal val="#ppt_w"/>
                                          </p:val>
                                        </p:tav>
                                      </p:tavLst>
                                    </p:anim>
                                    <p:anim calcmode="lin" valueType="num">
                                      <p:cBhvr>
                                        <p:cTn id="25" dur="500" fill="hold"/>
                                        <p:tgtEl>
                                          <p:spTgt spid="128"/>
                                        </p:tgtEl>
                                        <p:attrNameLst>
                                          <p:attrName>ppt_h</p:attrName>
                                        </p:attrNameLst>
                                      </p:cBhvr>
                                      <p:tavLst>
                                        <p:tav tm="0">
                                          <p:val>
                                            <p:fltVal val="0"/>
                                          </p:val>
                                        </p:tav>
                                        <p:tav tm="100000">
                                          <p:val>
                                            <p:strVal val="#ppt_h"/>
                                          </p:val>
                                        </p:tav>
                                      </p:tavLst>
                                    </p:anim>
                                    <p:animEffect transition="in" filter="fade">
                                      <p:cBhvr>
                                        <p:cTn id="26" dur="500"/>
                                        <p:tgtEl>
                                          <p:spTgt spid="128"/>
                                        </p:tgtEl>
                                      </p:cBhvr>
                                    </p:animEffect>
                                  </p:childTnLst>
                                </p:cTn>
                              </p:par>
                              <p:par>
                                <p:cTn id="27" presetID="53" presetClass="entr" presetSubtype="0" fill="hold" nodeType="withEffect">
                                  <p:stCondLst>
                                    <p:cond delay="0"/>
                                  </p:stCondLst>
                                  <p:childTnLst>
                                    <p:set>
                                      <p:cBhvr>
                                        <p:cTn id="28" dur="1" fill="hold">
                                          <p:stCondLst>
                                            <p:cond delay="0"/>
                                          </p:stCondLst>
                                        </p:cTn>
                                        <p:tgtEl>
                                          <p:spTgt spid="129"/>
                                        </p:tgtEl>
                                        <p:attrNameLst>
                                          <p:attrName>style.visibility</p:attrName>
                                        </p:attrNameLst>
                                      </p:cBhvr>
                                      <p:to>
                                        <p:strVal val="visible"/>
                                      </p:to>
                                    </p:set>
                                    <p:anim calcmode="lin" valueType="num">
                                      <p:cBhvr>
                                        <p:cTn id="29" dur="500" fill="hold"/>
                                        <p:tgtEl>
                                          <p:spTgt spid="129"/>
                                        </p:tgtEl>
                                        <p:attrNameLst>
                                          <p:attrName>ppt_w</p:attrName>
                                        </p:attrNameLst>
                                      </p:cBhvr>
                                      <p:tavLst>
                                        <p:tav tm="0">
                                          <p:val>
                                            <p:fltVal val="0"/>
                                          </p:val>
                                        </p:tav>
                                        <p:tav tm="100000">
                                          <p:val>
                                            <p:strVal val="#ppt_w"/>
                                          </p:val>
                                        </p:tav>
                                      </p:tavLst>
                                    </p:anim>
                                    <p:anim calcmode="lin" valueType="num">
                                      <p:cBhvr>
                                        <p:cTn id="30" dur="500" fill="hold"/>
                                        <p:tgtEl>
                                          <p:spTgt spid="129"/>
                                        </p:tgtEl>
                                        <p:attrNameLst>
                                          <p:attrName>ppt_h</p:attrName>
                                        </p:attrNameLst>
                                      </p:cBhvr>
                                      <p:tavLst>
                                        <p:tav tm="0">
                                          <p:val>
                                            <p:fltVal val="0"/>
                                          </p:val>
                                        </p:tav>
                                        <p:tav tm="100000">
                                          <p:val>
                                            <p:strVal val="#ppt_h"/>
                                          </p:val>
                                        </p:tav>
                                      </p:tavLst>
                                    </p:anim>
                                    <p:animEffect transition="in" filter="fade">
                                      <p:cBhvr>
                                        <p:cTn id="31" dur="500"/>
                                        <p:tgtEl>
                                          <p:spTgt spid="129"/>
                                        </p:tgtEl>
                                      </p:cBhvr>
                                    </p:animEffect>
                                  </p:childTnLst>
                                </p:cTn>
                              </p:par>
                              <p:par>
                                <p:cTn id="32" presetID="53" presetClass="entr" presetSubtype="0" fill="hold" nodeType="withEffect">
                                  <p:stCondLst>
                                    <p:cond delay="0"/>
                                  </p:stCondLst>
                                  <p:childTnLst>
                                    <p:set>
                                      <p:cBhvr>
                                        <p:cTn id="33" dur="1" fill="hold">
                                          <p:stCondLst>
                                            <p:cond delay="0"/>
                                          </p:stCondLst>
                                        </p:cTn>
                                        <p:tgtEl>
                                          <p:spTgt spid="130"/>
                                        </p:tgtEl>
                                        <p:attrNameLst>
                                          <p:attrName>style.visibility</p:attrName>
                                        </p:attrNameLst>
                                      </p:cBhvr>
                                      <p:to>
                                        <p:strVal val="visible"/>
                                      </p:to>
                                    </p:set>
                                    <p:anim calcmode="lin" valueType="num">
                                      <p:cBhvr>
                                        <p:cTn id="34" dur="500" fill="hold"/>
                                        <p:tgtEl>
                                          <p:spTgt spid="130"/>
                                        </p:tgtEl>
                                        <p:attrNameLst>
                                          <p:attrName>ppt_w</p:attrName>
                                        </p:attrNameLst>
                                      </p:cBhvr>
                                      <p:tavLst>
                                        <p:tav tm="0">
                                          <p:val>
                                            <p:fltVal val="0"/>
                                          </p:val>
                                        </p:tav>
                                        <p:tav tm="100000">
                                          <p:val>
                                            <p:strVal val="#ppt_w"/>
                                          </p:val>
                                        </p:tav>
                                      </p:tavLst>
                                    </p:anim>
                                    <p:anim calcmode="lin" valueType="num">
                                      <p:cBhvr>
                                        <p:cTn id="35" dur="500" fill="hold"/>
                                        <p:tgtEl>
                                          <p:spTgt spid="130"/>
                                        </p:tgtEl>
                                        <p:attrNameLst>
                                          <p:attrName>ppt_h</p:attrName>
                                        </p:attrNameLst>
                                      </p:cBhvr>
                                      <p:tavLst>
                                        <p:tav tm="0">
                                          <p:val>
                                            <p:fltVal val="0"/>
                                          </p:val>
                                        </p:tav>
                                        <p:tav tm="100000">
                                          <p:val>
                                            <p:strVal val="#ppt_h"/>
                                          </p:val>
                                        </p:tav>
                                      </p:tavLst>
                                    </p:anim>
                                    <p:animEffect transition="in" filter="fade">
                                      <p:cBhvr>
                                        <p:cTn id="36" dur="500"/>
                                        <p:tgtEl>
                                          <p:spTgt spid="130"/>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131"/>
                                        </p:tgtEl>
                                        <p:attrNameLst>
                                          <p:attrName>style.visibility</p:attrName>
                                        </p:attrNameLst>
                                      </p:cBhvr>
                                      <p:to>
                                        <p:strVal val="visible"/>
                                      </p:to>
                                    </p:set>
                                    <p:anim calcmode="lin" valueType="num">
                                      <p:cBhvr>
                                        <p:cTn id="39" dur="500" fill="hold"/>
                                        <p:tgtEl>
                                          <p:spTgt spid="131"/>
                                        </p:tgtEl>
                                        <p:attrNameLst>
                                          <p:attrName>ppt_w</p:attrName>
                                        </p:attrNameLst>
                                      </p:cBhvr>
                                      <p:tavLst>
                                        <p:tav tm="0">
                                          <p:val>
                                            <p:fltVal val="0"/>
                                          </p:val>
                                        </p:tav>
                                        <p:tav tm="100000">
                                          <p:val>
                                            <p:strVal val="#ppt_w"/>
                                          </p:val>
                                        </p:tav>
                                      </p:tavLst>
                                    </p:anim>
                                    <p:anim calcmode="lin" valueType="num">
                                      <p:cBhvr>
                                        <p:cTn id="40" dur="500" fill="hold"/>
                                        <p:tgtEl>
                                          <p:spTgt spid="131"/>
                                        </p:tgtEl>
                                        <p:attrNameLst>
                                          <p:attrName>ppt_h</p:attrName>
                                        </p:attrNameLst>
                                      </p:cBhvr>
                                      <p:tavLst>
                                        <p:tav tm="0">
                                          <p:val>
                                            <p:fltVal val="0"/>
                                          </p:val>
                                        </p:tav>
                                        <p:tav tm="100000">
                                          <p:val>
                                            <p:strVal val="#ppt_h"/>
                                          </p:val>
                                        </p:tav>
                                      </p:tavLst>
                                    </p:anim>
                                    <p:animEffect transition="in" filter="fade">
                                      <p:cBhvr>
                                        <p:cTn id="41" dur="500"/>
                                        <p:tgtEl>
                                          <p:spTgt spid="131"/>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132"/>
                                        </p:tgtEl>
                                        <p:attrNameLst>
                                          <p:attrName>style.visibility</p:attrName>
                                        </p:attrNameLst>
                                      </p:cBhvr>
                                      <p:to>
                                        <p:strVal val="visible"/>
                                      </p:to>
                                    </p:set>
                                    <p:anim calcmode="lin" valueType="num">
                                      <p:cBhvr>
                                        <p:cTn id="44" dur="500" fill="hold"/>
                                        <p:tgtEl>
                                          <p:spTgt spid="132"/>
                                        </p:tgtEl>
                                        <p:attrNameLst>
                                          <p:attrName>ppt_w</p:attrName>
                                        </p:attrNameLst>
                                      </p:cBhvr>
                                      <p:tavLst>
                                        <p:tav tm="0">
                                          <p:val>
                                            <p:fltVal val="0"/>
                                          </p:val>
                                        </p:tav>
                                        <p:tav tm="100000">
                                          <p:val>
                                            <p:strVal val="#ppt_w"/>
                                          </p:val>
                                        </p:tav>
                                      </p:tavLst>
                                    </p:anim>
                                    <p:anim calcmode="lin" valueType="num">
                                      <p:cBhvr>
                                        <p:cTn id="45" dur="500" fill="hold"/>
                                        <p:tgtEl>
                                          <p:spTgt spid="132"/>
                                        </p:tgtEl>
                                        <p:attrNameLst>
                                          <p:attrName>ppt_h</p:attrName>
                                        </p:attrNameLst>
                                      </p:cBhvr>
                                      <p:tavLst>
                                        <p:tav tm="0">
                                          <p:val>
                                            <p:fltVal val="0"/>
                                          </p:val>
                                        </p:tav>
                                        <p:tav tm="100000">
                                          <p:val>
                                            <p:strVal val="#ppt_h"/>
                                          </p:val>
                                        </p:tav>
                                      </p:tavLst>
                                    </p:anim>
                                    <p:animEffect transition="in" filter="fade">
                                      <p:cBhvr>
                                        <p:cTn id="46" dur="500"/>
                                        <p:tgtEl>
                                          <p:spTgt spid="132"/>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133"/>
                                        </p:tgtEl>
                                        <p:attrNameLst>
                                          <p:attrName>style.visibility</p:attrName>
                                        </p:attrNameLst>
                                      </p:cBhvr>
                                      <p:to>
                                        <p:strVal val="visible"/>
                                      </p:to>
                                    </p:set>
                                    <p:anim calcmode="lin" valueType="num">
                                      <p:cBhvr>
                                        <p:cTn id="49" dur="500" fill="hold"/>
                                        <p:tgtEl>
                                          <p:spTgt spid="133"/>
                                        </p:tgtEl>
                                        <p:attrNameLst>
                                          <p:attrName>ppt_w</p:attrName>
                                        </p:attrNameLst>
                                      </p:cBhvr>
                                      <p:tavLst>
                                        <p:tav tm="0">
                                          <p:val>
                                            <p:fltVal val="0"/>
                                          </p:val>
                                        </p:tav>
                                        <p:tav tm="100000">
                                          <p:val>
                                            <p:strVal val="#ppt_w"/>
                                          </p:val>
                                        </p:tav>
                                      </p:tavLst>
                                    </p:anim>
                                    <p:anim calcmode="lin" valueType="num">
                                      <p:cBhvr>
                                        <p:cTn id="50" dur="500" fill="hold"/>
                                        <p:tgtEl>
                                          <p:spTgt spid="133"/>
                                        </p:tgtEl>
                                        <p:attrNameLst>
                                          <p:attrName>ppt_h</p:attrName>
                                        </p:attrNameLst>
                                      </p:cBhvr>
                                      <p:tavLst>
                                        <p:tav tm="0">
                                          <p:val>
                                            <p:fltVal val="0"/>
                                          </p:val>
                                        </p:tav>
                                        <p:tav tm="100000">
                                          <p:val>
                                            <p:strVal val="#ppt_h"/>
                                          </p:val>
                                        </p:tav>
                                      </p:tavLst>
                                    </p:anim>
                                    <p:animEffect transition="in" filter="fade">
                                      <p:cBhvr>
                                        <p:cTn id="51"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132" grpId="0"/>
      <p:bldP spid="1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descr="tennis_player_0_new.jpg"/>
          <p:cNvPicPr>
            <a:picLocks noChangeAspect="1"/>
          </p:cNvPicPr>
          <p:nvPr/>
        </p:nvPicPr>
        <p:blipFill>
          <a:blip r:embed="rId4" cstate="print"/>
          <a:stretch>
            <a:fillRect/>
          </a:stretch>
        </p:blipFill>
        <p:spPr>
          <a:xfrm>
            <a:off x="4735285" y="4267200"/>
            <a:ext cx="4180115" cy="1371600"/>
          </a:xfrm>
          <a:prstGeom prst="rect">
            <a:avLst/>
          </a:prstGeom>
        </p:spPr>
      </p:pic>
      <p:sp>
        <p:nvSpPr>
          <p:cNvPr id="106" name="Rectangle 105"/>
          <p:cNvSpPr/>
          <p:nvPr/>
        </p:nvSpPr>
        <p:spPr>
          <a:xfrm>
            <a:off x="4724400" y="4267200"/>
            <a:ext cx="4191000" cy="14478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E0BB3CA0-32E3-4CDE-8D18-1C80C234AB4A}" type="slidenum">
              <a:rPr lang="en-US" smtClean="0"/>
              <a:pPr/>
              <a:t>17</a:t>
            </a:fld>
            <a:endParaRPr lang="en-US"/>
          </a:p>
        </p:txBody>
      </p:sp>
      <p:sp>
        <p:nvSpPr>
          <p:cNvPr id="54" name="Oval 53"/>
          <p:cNvSpPr>
            <a:spLocks noChangeAspect="1"/>
          </p:cNvSpPr>
          <p:nvPr/>
        </p:nvSpPr>
        <p:spPr>
          <a:xfrm>
            <a:off x="6590132" y="2396850"/>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56" name="Oval 55"/>
          <p:cNvSpPr>
            <a:spLocks noChangeAspect="1"/>
          </p:cNvSpPr>
          <p:nvPr/>
        </p:nvSpPr>
        <p:spPr>
          <a:xfrm>
            <a:off x="5825694" y="1524000"/>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pSp>
        <p:nvGrpSpPr>
          <p:cNvPr id="2" name="Group 177"/>
          <p:cNvGrpSpPr/>
          <p:nvPr/>
        </p:nvGrpSpPr>
        <p:grpSpPr>
          <a:xfrm>
            <a:off x="5964681" y="2681572"/>
            <a:ext cx="1730619" cy="990010"/>
            <a:chOff x="5638797" y="2793268"/>
            <a:chExt cx="1897608" cy="1085537"/>
          </a:xfrm>
        </p:grpSpPr>
        <p:cxnSp>
          <p:nvCxnSpPr>
            <p:cNvPr id="97" name="Straight Connector 96"/>
            <p:cNvCxnSpPr>
              <a:stCxn id="88" idx="0"/>
              <a:endCxn id="54" idx="3"/>
            </p:cNvCxnSpPr>
            <p:nvPr/>
          </p:nvCxnSpPr>
          <p:spPr>
            <a:xfrm rot="5400000" flipH="1" flipV="1">
              <a:off x="5500114" y="2931952"/>
              <a:ext cx="1016732" cy="739365"/>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85" idx="0"/>
              <a:endCxn id="54" idx="4"/>
            </p:cNvCxnSpPr>
            <p:nvPr/>
          </p:nvCxnSpPr>
          <p:spPr>
            <a:xfrm rot="5400000" flipH="1" flipV="1">
              <a:off x="5972555" y="3275077"/>
              <a:ext cx="963168" cy="106681"/>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84" idx="1"/>
              <a:endCxn id="54" idx="5"/>
            </p:cNvCxnSpPr>
            <p:nvPr/>
          </p:nvCxnSpPr>
          <p:spPr>
            <a:xfrm rot="16200000" flipV="1">
              <a:off x="6543831" y="2886231"/>
              <a:ext cx="1085537" cy="899611"/>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grpSp>
      <p:grpSp>
        <p:nvGrpSpPr>
          <p:cNvPr id="3" name="Group 183"/>
          <p:cNvGrpSpPr/>
          <p:nvPr/>
        </p:nvGrpSpPr>
        <p:grpSpPr>
          <a:xfrm>
            <a:off x="5756199" y="4651248"/>
            <a:ext cx="416966" cy="347472"/>
            <a:chOff x="5410200" y="5010150"/>
            <a:chExt cx="457200" cy="381000"/>
          </a:xfrm>
        </p:grpSpPr>
        <p:sp>
          <p:nvSpPr>
            <p:cNvPr id="93" name="TextBox 92"/>
            <p:cNvSpPr txBox="1"/>
            <p:nvPr/>
          </p:nvSpPr>
          <p:spPr>
            <a:xfrm>
              <a:off x="5410200" y="501015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sp>
          <p:nvSpPr>
            <p:cNvPr id="94" name="Oval 93"/>
            <p:cNvSpPr>
              <a:spLocks noChangeAspect="1"/>
            </p:cNvSpPr>
            <p:nvPr/>
          </p:nvSpPr>
          <p:spPr>
            <a:xfrm>
              <a:off x="5425440" y="50253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5" name="Group 184"/>
          <p:cNvGrpSpPr/>
          <p:nvPr/>
        </p:nvGrpSpPr>
        <p:grpSpPr>
          <a:xfrm>
            <a:off x="6451143" y="4651248"/>
            <a:ext cx="416966" cy="347472"/>
            <a:chOff x="6172200" y="4953000"/>
            <a:chExt cx="457200" cy="381000"/>
          </a:xfrm>
        </p:grpSpPr>
        <p:sp>
          <p:nvSpPr>
            <p:cNvPr id="91" name="TextBox 90"/>
            <p:cNvSpPr txBox="1"/>
            <p:nvPr/>
          </p:nvSpPr>
          <p:spPr>
            <a:xfrm>
              <a:off x="6172200" y="49530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92" name="Oval 91"/>
            <p:cNvSpPr>
              <a:spLocks noChangeAspect="1"/>
            </p:cNvSpPr>
            <p:nvPr/>
          </p:nvSpPr>
          <p:spPr>
            <a:xfrm>
              <a:off x="6187440" y="4968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6" name="Group 185"/>
          <p:cNvGrpSpPr/>
          <p:nvPr/>
        </p:nvGrpSpPr>
        <p:grpSpPr>
          <a:xfrm>
            <a:off x="7632549" y="4651248"/>
            <a:ext cx="416966" cy="347472"/>
            <a:chOff x="7467600" y="5029200"/>
            <a:chExt cx="457200" cy="381000"/>
          </a:xfrm>
        </p:grpSpPr>
        <p:sp>
          <p:nvSpPr>
            <p:cNvPr id="89" name="TextBox 88"/>
            <p:cNvSpPr txBox="1"/>
            <p:nvPr/>
          </p:nvSpPr>
          <p:spPr>
            <a:xfrm>
              <a:off x="7467600" y="50292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i="1" baseline="-25000" dirty="0" smtClean="0">
                  <a:latin typeface="Times New Roman" pitchFamily="18" charset="0"/>
                  <a:cs typeface="Times New Roman" pitchFamily="18" charset="0"/>
                </a:rPr>
                <a:t>N</a:t>
              </a:r>
              <a:endParaRPr lang="en-US" sz="1600" i="1" baseline="-25000" dirty="0">
                <a:latin typeface="Times New Roman" pitchFamily="18" charset="0"/>
                <a:cs typeface="Times New Roman" pitchFamily="18" charset="0"/>
              </a:endParaRPr>
            </a:p>
          </p:txBody>
        </p:sp>
        <p:sp>
          <p:nvSpPr>
            <p:cNvPr id="90" name="Oval 89"/>
            <p:cNvSpPr>
              <a:spLocks noChangeAspect="1"/>
            </p:cNvSpPr>
            <p:nvPr/>
          </p:nvSpPr>
          <p:spPr>
            <a:xfrm>
              <a:off x="7482840" y="50444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7" name="Group 180"/>
          <p:cNvGrpSpPr/>
          <p:nvPr/>
        </p:nvGrpSpPr>
        <p:grpSpPr>
          <a:xfrm>
            <a:off x="5181600" y="3386450"/>
            <a:ext cx="2654688" cy="1278697"/>
            <a:chOff x="4671329" y="3566160"/>
            <a:chExt cx="2910841" cy="1402080"/>
          </a:xfrm>
        </p:grpSpPr>
        <p:cxnSp>
          <p:nvCxnSpPr>
            <p:cNvPr id="79" name="Straight Connector 24"/>
            <p:cNvCxnSpPr>
              <a:stCxn id="96" idx="0"/>
              <a:endCxn id="55" idx="4"/>
            </p:cNvCxnSpPr>
            <p:nvPr/>
          </p:nvCxnSpPr>
          <p:spPr>
            <a:xfrm rot="5400000" flipH="1" flipV="1">
              <a:off x="4168409" y="4069080"/>
              <a:ext cx="100584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94" idx="0"/>
              <a:endCxn id="87" idx="4"/>
            </p:cNvCxnSpPr>
            <p:nvPr/>
          </p:nvCxnSpPr>
          <p:spPr>
            <a:xfrm rot="5400000" flipH="1" flipV="1">
              <a:off x="5136149" y="4579620"/>
              <a:ext cx="77724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92" idx="0"/>
              <a:endCxn id="86" idx="4"/>
            </p:cNvCxnSpPr>
            <p:nvPr/>
          </p:nvCxnSpPr>
          <p:spPr>
            <a:xfrm rot="5400000" flipH="1" flipV="1">
              <a:off x="5898149" y="4579620"/>
              <a:ext cx="77724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90" idx="0"/>
              <a:endCxn id="84" idx="4"/>
            </p:cNvCxnSpPr>
            <p:nvPr/>
          </p:nvCxnSpPr>
          <p:spPr>
            <a:xfrm rot="5400000" flipH="1" flipV="1">
              <a:off x="7193550" y="4579620"/>
              <a:ext cx="77724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178"/>
          <p:cNvGrpSpPr/>
          <p:nvPr/>
        </p:nvGrpSpPr>
        <p:grpSpPr>
          <a:xfrm>
            <a:off x="5257800" y="3219664"/>
            <a:ext cx="2312450" cy="569854"/>
            <a:chOff x="4800644" y="3383281"/>
            <a:chExt cx="2598645" cy="624840"/>
          </a:xfrm>
        </p:grpSpPr>
        <p:cxnSp>
          <p:nvCxnSpPr>
            <p:cNvPr id="76" name="Straight Connector 75"/>
            <p:cNvCxnSpPr>
              <a:stCxn id="55" idx="5"/>
              <a:endCxn id="88" idx="1"/>
            </p:cNvCxnSpPr>
            <p:nvPr/>
          </p:nvCxnSpPr>
          <p:spPr>
            <a:xfrm rot="16200000" flipH="1">
              <a:off x="4822138" y="3491101"/>
              <a:ext cx="483015" cy="526004"/>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953000" y="3474720"/>
              <a:ext cx="1234440" cy="438912"/>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84" idx="2"/>
              <a:endCxn id="55" idx="6"/>
            </p:cNvCxnSpPr>
            <p:nvPr/>
          </p:nvCxnSpPr>
          <p:spPr>
            <a:xfrm rot="10800000">
              <a:off x="4854208" y="3383281"/>
              <a:ext cx="2545081" cy="624840"/>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Group 103"/>
          <p:cNvGrpSpPr/>
          <p:nvPr/>
        </p:nvGrpSpPr>
        <p:grpSpPr>
          <a:xfrm>
            <a:off x="6096000" y="3789518"/>
            <a:ext cx="1621678" cy="375269"/>
            <a:chOff x="6103671" y="3789518"/>
            <a:chExt cx="1690208" cy="375269"/>
          </a:xfrm>
        </p:grpSpPr>
        <p:cxnSp>
          <p:nvCxnSpPr>
            <p:cNvPr id="69" name="Straight Connector 18"/>
            <p:cNvCxnSpPr>
              <a:stCxn id="87" idx="6"/>
              <a:endCxn id="86" idx="2"/>
            </p:cNvCxnSpPr>
            <p:nvPr/>
          </p:nvCxnSpPr>
          <p:spPr>
            <a:xfrm>
              <a:off x="6103671" y="3789518"/>
              <a:ext cx="361371" cy="0"/>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70" name="Freeform 19"/>
            <p:cNvSpPr/>
            <p:nvPr/>
          </p:nvSpPr>
          <p:spPr>
            <a:xfrm>
              <a:off x="6110377" y="3956304"/>
              <a:ext cx="1683502" cy="208483"/>
            </a:xfrm>
            <a:custGeom>
              <a:avLst/>
              <a:gdLst>
                <a:gd name="connsiteX0" fmla="*/ 0 w 1857375"/>
                <a:gd name="connsiteY0" fmla="*/ 0 h 257175"/>
                <a:gd name="connsiteX1" fmla="*/ 17145 w 1857375"/>
                <a:gd name="connsiteY1" fmla="*/ 5715 h 257175"/>
                <a:gd name="connsiteX2" fmla="*/ 28575 w 1857375"/>
                <a:gd name="connsiteY2" fmla="*/ 34290 h 257175"/>
                <a:gd name="connsiteX3" fmla="*/ 34290 w 1857375"/>
                <a:gd name="connsiteY3" fmla="*/ 51435 h 257175"/>
                <a:gd name="connsiteX4" fmla="*/ 68580 w 1857375"/>
                <a:gd name="connsiteY4" fmla="*/ 85725 h 257175"/>
                <a:gd name="connsiteX5" fmla="*/ 108585 w 1857375"/>
                <a:gd name="connsiteY5" fmla="*/ 125730 h 257175"/>
                <a:gd name="connsiteX6" fmla="*/ 142875 w 1857375"/>
                <a:gd name="connsiteY6" fmla="*/ 154305 h 257175"/>
                <a:gd name="connsiteX7" fmla="*/ 160020 w 1857375"/>
                <a:gd name="connsiteY7" fmla="*/ 160020 h 257175"/>
                <a:gd name="connsiteX8" fmla="*/ 194310 w 1857375"/>
                <a:gd name="connsiteY8" fmla="*/ 182880 h 257175"/>
                <a:gd name="connsiteX9" fmla="*/ 234315 w 1857375"/>
                <a:gd name="connsiteY9" fmla="*/ 194310 h 257175"/>
                <a:gd name="connsiteX10" fmla="*/ 251460 w 1857375"/>
                <a:gd name="connsiteY10" fmla="*/ 205740 h 257175"/>
                <a:gd name="connsiteX11" fmla="*/ 274320 w 1857375"/>
                <a:gd name="connsiteY11" fmla="*/ 211455 h 257175"/>
                <a:gd name="connsiteX12" fmla="*/ 314325 w 1857375"/>
                <a:gd name="connsiteY12" fmla="*/ 222885 h 257175"/>
                <a:gd name="connsiteX13" fmla="*/ 348615 w 1857375"/>
                <a:gd name="connsiteY13" fmla="*/ 228600 h 257175"/>
                <a:gd name="connsiteX14" fmla="*/ 377190 w 1857375"/>
                <a:gd name="connsiteY14" fmla="*/ 234315 h 257175"/>
                <a:gd name="connsiteX15" fmla="*/ 440055 w 1857375"/>
                <a:gd name="connsiteY15" fmla="*/ 245745 h 257175"/>
                <a:gd name="connsiteX16" fmla="*/ 462915 w 1857375"/>
                <a:gd name="connsiteY16" fmla="*/ 251460 h 257175"/>
                <a:gd name="connsiteX17" fmla="*/ 834390 w 1857375"/>
                <a:gd name="connsiteY17" fmla="*/ 257175 h 257175"/>
                <a:gd name="connsiteX18" fmla="*/ 1148715 w 1857375"/>
                <a:gd name="connsiteY18" fmla="*/ 251460 h 257175"/>
                <a:gd name="connsiteX19" fmla="*/ 1388745 w 1857375"/>
                <a:gd name="connsiteY19" fmla="*/ 240030 h 257175"/>
                <a:gd name="connsiteX20" fmla="*/ 1428750 w 1857375"/>
                <a:gd name="connsiteY20" fmla="*/ 234315 h 257175"/>
                <a:gd name="connsiteX21" fmla="*/ 1480185 w 1857375"/>
                <a:gd name="connsiteY21" fmla="*/ 222885 h 257175"/>
                <a:gd name="connsiteX22" fmla="*/ 1508760 w 1857375"/>
                <a:gd name="connsiteY22" fmla="*/ 217170 h 257175"/>
                <a:gd name="connsiteX23" fmla="*/ 1531620 w 1857375"/>
                <a:gd name="connsiteY23" fmla="*/ 205740 h 257175"/>
                <a:gd name="connsiteX24" fmla="*/ 1571625 w 1857375"/>
                <a:gd name="connsiteY24" fmla="*/ 194310 h 257175"/>
                <a:gd name="connsiteX25" fmla="*/ 1588770 w 1857375"/>
                <a:gd name="connsiteY25" fmla="*/ 188595 h 257175"/>
                <a:gd name="connsiteX26" fmla="*/ 1628775 w 1857375"/>
                <a:gd name="connsiteY26" fmla="*/ 182880 h 257175"/>
                <a:gd name="connsiteX27" fmla="*/ 1663065 w 1857375"/>
                <a:gd name="connsiteY27" fmla="*/ 165735 h 257175"/>
                <a:gd name="connsiteX28" fmla="*/ 1680210 w 1857375"/>
                <a:gd name="connsiteY28" fmla="*/ 160020 h 257175"/>
                <a:gd name="connsiteX29" fmla="*/ 1697355 w 1857375"/>
                <a:gd name="connsiteY29" fmla="*/ 148590 h 257175"/>
                <a:gd name="connsiteX30" fmla="*/ 1731645 w 1857375"/>
                <a:gd name="connsiteY30" fmla="*/ 137160 h 257175"/>
                <a:gd name="connsiteX31" fmla="*/ 1765935 w 1857375"/>
                <a:gd name="connsiteY31" fmla="*/ 120015 h 257175"/>
                <a:gd name="connsiteX32" fmla="*/ 1823085 w 1857375"/>
                <a:gd name="connsiteY32" fmla="*/ 80010 h 257175"/>
                <a:gd name="connsiteX33" fmla="*/ 1840230 w 1857375"/>
                <a:gd name="connsiteY33" fmla="*/ 68580 h 257175"/>
                <a:gd name="connsiteX34" fmla="*/ 1845945 w 1857375"/>
                <a:gd name="connsiteY34" fmla="*/ 51435 h 257175"/>
                <a:gd name="connsiteX35" fmla="*/ 1857375 w 1857375"/>
                <a:gd name="connsiteY35" fmla="*/ 3429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57375" h="257175">
                  <a:moveTo>
                    <a:pt x="0" y="0"/>
                  </a:moveTo>
                  <a:cubicBezTo>
                    <a:pt x="5715" y="1905"/>
                    <a:pt x="13288" y="1087"/>
                    <a:pt x="17145" y="5715"/>
                  </a:cubicBezTo>
                  <a:cubicBezTo>
                    <a:pt x="23712" y="13596"/>
                    <a:pt x="24973" y="24684"/>
                    <a:pt x="28575" y="34290"/>
                  </a:cubicBezTo>
                  <a:cubicBezTo>
                    <a:pt x="30690" y="39931"/>
                    <a:pt x="30592" y="46680"/>
                    <a:pt x="34290" y="51435"/>
                  </a:cubicBezTo>
                  <a:cubicBezTo>
                    <a:pt x="44214" y="64194"/>
                    <a:pt x="59614" y="72275"/>
                    <a:pt x="68580" y="85725"/>
                  </a:cubicBezTo>
                  <a:cubicBezTo>
                    <a:pt x="94782" y="125027"/>
                    <a:pt x="78408" y="115671"/>
                    <a:pt x="108585" y="125730"/>
                  </a:cubicBezTo>
                  <a:cubicBezTo>
                    <a:pt x="121224" y="138369"/>
                    <a:pt x="126962" y="146348"/>
                    <a:pt x="142875" y="154305"/>
                  </a:cubicBezTo>
                  <a:cubicBezTo>
                    <a:pt x="148263" y="156999"/>
                    <a:pt x="154754" y="157094"/>
                    <a:pt x="160020" y="160020"/>
                  </a:cubicBezTo>
                  <a:cubicBezTo>
                    <a:pt x="172028" y="166691"/>
                    <a:pt x="180983" y="179548"/>
                    <a:pt x="194310" y="182880"/>
                  </a:cubicBezTo>
                  <a:cubicBezTo>
                    <a:pt x="201634" y="184711"/>
                    <a:pt x="226116" y="190211"/>
                    <a:pt x="234315" y="194310"/>
                  </a:cubicBezTo>
                  <a:cubicBezTo>
                    <a:pt x="240458" y="197382"/>
                    <a:pt x="245147" y="203034"/>
                    <a:pt x="251460" y="205740"/>
                  </a:cubicBezTo>
                  <a:cubicBezTo>
                    <a:pt x="258679" y="208834"/>
                    <a:pt x="266768" y="209297"/>
                    <a:pt x="274320" y="211455"/>
                  </a:cubicBezTo>
                  <a:cubicBezTo>
                    <a:pt x="299739" y="218718"/>
                    <a:pt x="284548" y="216930"/>
                    <a:pt x="314325" y="222885"/>
                  </a:cubicBezTo>
                  <a:cubicBezTo>
                    <a:pt x="325688" y="225158"/>
                    <a:pt x="337214" y="226527"/>
                    <a:pt x="348615" y="228600"/>
                  </a:cubicBezTo>
                  <a:cubicBezTo>
                    <a:pt x="358172" y="230338"/>
                    <a:pt x="367633" y="232577"/>
                    <a:pt x="377190" y="234315"/>
                  </a:cubicBezTo>
                  <a:cubicBezTo>
                    <a:pt x="411310" y="240519"/>
                    <a:pt x="408292" y="238687"/>
                    <a:pt x="440055" y="245745"/>
                  </a:cubicBezTo>
                  <a:cubicBezTo>
                    <a:pt x="447722" y="247449"/>
                    <a:pt x="455064" y="251232"/>
                    <a:pt x="462915" y="251460"/>
                  </a:cubicBezTo>
                  <a:cubicBezTo>
                    <a:pt x="586703" y="255048"/>
                    <a:pt x="710565" y="255270"/>
                    <a:pt x="834390" y="257175"/>
                  </a:cubicBezTo>
                  <a:lnTo>
                    <a:pt x="1148715" y="251460"/>
                  </a:lnTo>
                  <a:cubicBezTo>
                    <a:pt x="1228777" y="248984"/>
                    <a:pt x="1388745" y="240030"/>
                    <a:pt x="1388745" y="240030"/>
                  </a:cubicBezTo>
                  <a:cubicBezTo>
                    <a:pt x="1402080" y="238125"/>
                    <a:pt x="1415463" y="236530"/>
                    <a:pt x="1428750" y="234315"/>
                  </a:cubicBezTo>
                  <a:cubicBezTo>
                    <a:pt x="1463223" y="228569"/>
                    <a:pt x="1449360" y="229735"/>
                    <a:pt x="1480185" y="222885"/>
                  </a:cubicBezTo>
                  <a:cubicBezTo>
                    <a:pt x="1489667" y="220778"/>
                    <a:pt x="1499235" y="219075"/>
                    <a:pt x="1508760" y="217170"/>
                  </a:cubicBezTo>
                  <a:cubicBezTo>
                    <a:pt x="1516380" y="213360"/>
                    <a:pt x="1523789" y="209096"/>
                    <a:pt x="1531620" y="205740"/>
                  </a:cubicBezTo>
                  <a:cubicBezTo>
                    <a:pt x="1545323" y="199867"/>
                    <a:pt x="1557125" y="198453"/>
                    <a:pt x="1571625" y="194310"/>
                  </a:cubicBezTo>
                  <a:cubicBezTo>
                    <a:pt x="1577417" y="192655"/>
                    <a:pt x="1582863" y="189776"/>
                    <a:pt x="1588770" y="188595"/>
                  </a:cubicBezTo>
                  <a:cubicBezTo>
                    <a:pt x="1601979" y="185953"/>
                    <a:pt x="1615440" y="184785"/>
                    <a:pt x="1628775" y="182880"/>
                  </a:cubicBezTo>
                  <a:cubicBezTo>
                    <a:pt x="1671869" y="168515"/>
                    <a:pt x="1618750" y="187892"/>
                    <a:pt x="1663065" y="165735"/>
                  </a:cubicBezTo>
                  <a:cubicBezTo>
                    <a:pt x="1668453" y="163041"/>
                    <a:pt x="1674822" y="162714"/>
                    <a:pt x="1680210" y="160020"/>
                  </a:cubicBezTo>
                  <a:cubicBezTo>
                    <a:pt x="1686353" y="156948"/>
                    <a:pt x="1691078" y="151380"/>
                    <a:pt x="1697355" y="148590"/>
                  </a:cubicBezTo>
                  <a:cubicBezTo>
                    <a:pt x="1708365" y="143697"/>
                    <a:pt x="1721620" y="143843"/>
                    <a:pt x="1731645" y="137160"/>
                  </a:cubicBezTo>
                  <a:cubicBezTo>
                    <a:pt x="1753802" y="122388"/>
                    <a:pt x="1742274" y="127902"/>
                    <a:pt x="1765935" y="120015"/>
                  </a:cubicBezTo>
                  <a:cubicBezTo>
                    <a:pt x="1799785" y="94628"/>
                    <a:pt x="1780870" y="108154"/>
                    <a:pt x="1823085" y="80010"/>
                  </a:cubicBezTo>
                  <a:lnTo>
                    <a:pt x="1840230" y="68580"/>
                  </a:lnTo>
                  <a:cubicBezTo>
                    <a:pt x="1842135" y="62865"/>
                    <a:pt x="1843251" y="56823"/>
                    <a:pt x="1845945" y="51435"/>
                  </a:cubicBezTo>
                  <a:cubicBezTo>
                    <a:pt x="1849017" y="45292"/>
                    <a:pt x="1857375" y="34290"/>
                    <a:pt x="1857375" y="34290"/>
                  </a:cubicBezTo>
                </a:path>
              </a:pathLst>
            </a:cu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20"/>
            <p:cNvSpPr/>
            <p:nvPr/>
          </p:nvSpPr>
          <p:spPr>
            <a:xfrm>
              <a:off x="6874816" y="3886810"/>
              <a:ext cx="903427" cy="159018"/>
            </a:xfrm>
            <a:custGeom>
              <a:avLst/>
              <a:gdLst>
                <a:gd name="connsiteX0" fmla="*/ 0 w 1040130"/>
                <a:gd name="connsiteY0" fmla="*/ 0 h 202937"/>
                <a:gd name="connsiteX1" fmla="*/ 51435 w 1040130"/>
                <a:gd name="connsiteY1" fmla="*/ 74295 h 202937"/>
                <a:gd name="connsiteX2" fmla="*/ 74295 w 1040130"/>
                <a:gd name="connsiteY2" fmla="*/ 108585 h 202937"/>
                <a:gd name="connsiteX3" fmla="*/ 85725 w 1040130"/>
                <a:gd name="connsiteY3" fmla="*/ 125730 h 202937"/>
                <a:gd name="connsiteX4" fmla="*/ 102870 w 1040130"/>
                <a:gd name="connsiteY4" fmla="*/ 137160 h 202937"/>
                <a:gd name="connsiteX5" fmla="*/ 137160 w 1040130"/>
                <a:gd name="connsiteY5" fmla="*/ 148590 h 202937"/>
                <a:gd name="connsiteX6" fmla="*/ 205740 w 1040130"/>
                <a:gd name="connsiteY6" fmla="*/ 160020 h 202937"/>
                <a:gd name="connsiteX7" fmla="*/ 280035 w 1040130"/>
                <a:gd name="connsiteY7" fmla="*/ 165735 h 202937"/>
                <a:gd name="connsiteX8" fmla="*/ 314325 w 1040130"/>
                <a:gd name="connsiteY8" fmla="*/ 171450 h 202937"/>
                <a:gd name="connsiteX9" fmla="*/ 365760 w 1040130"/>
                <a:gd name="connsiteY9" fmla="*/ 177165 h 202937"/>
                <a:gd name="connsiteX10" fmla="*/ 388620 w 1040130"/>
                <a:gd name="connsiteY10" fmla="*/ 182880 h 202937"/>
                <a:gd name="connsiteX11" fmla="*/ 468630 w 1040130"/>
                <a:gd name="connsiteY11" fmla="*/ 188595 h 202937"/>
                <a:gd name="connsiteX12" fmla="*/ 640080 w 1040130"/>
                <a:gd name="connsiteY12" fmla="*/ 188595 h 202937"/>
                <a:gd name="connsiteX13" fmla="*/ 657225 w 1040130"/>
                <a:gd name="connsiteY13" fmla="*/ 182880 h 202937"/>
                <a:gd name="connsiteX14" fmla="*/ 691515 w 1040130"/>
                <a:gd name="connsiteY14" fmla="*/ 177165 h 202937"/>
                <a:gd name="connsiteX15" fmla="*/ 708660 w 1040130"/>
                <a:gd name="connsiteY15" fmla="*/ 171450 h 202937"/>
                <a:gd name="connsiteX16" fmla="*/ 737235 w 1040130"/>
                <a:gd name="connsiteY16" fmla="*/ 165735 h 202937"/>
                <a:gd name="connsiteX17" fmla="*/ 760095 w 1040130"/>
                <a:gd name="connsiteY17" fmla="*/ 160020 h 202937"/>
                <a:gd name="connsiteX18" fmla="*/ 788670 w 1040130"/>
                <a:gd name="connsiteY18" fmla="*/ 154305 h 202937"/>
                <a:gd name="connsiteX19" fmla="*/ 811530 w 1040130"/>
                <a:gd name="connsiteY19" fmla="*/ 148590 h 202937"/>
                <a:gd name="connsiteX20" fmla="*/ 845820 w 1040130"/>
                <a:gd name="connsiteY20" fmla="*/ 142875 h 202937"/>
                <a:gd name="connsiteX21" fmla="*/ 897255 w 1040130"/>
                <a:gd name="connsiteY21" fmla="*/ 125730 h 202937"/>
                <a:gd name="connsiteX22" fmla="*/ 914400 w 1040130"/>
                <a:gd name="connsiteY22" fmla="*/ 120015 h 202937"/>
                <a:gd name="connsiteX23" fmla="*/ 931545 w 1040130"/>
                <a:gd name="connsiteY23" fmla="*/ 108585 h 202937"/>
                <a:gd name="connsiteX24" fmla="*/ 965835 w 1040130"/>
                <a:gd name="connsiteY24" fmla="*/ 97155 h 202937"/>
                <a:gd name="connsiteX25" fmla="*/ 982980 w 1040130"/>
                <a:gd name="connsiteY25" fmla="*/ 85725 h 202937"/>
                <a:gd name="connsiteX26" fmla="*/ 1017270 w 1040130"/>
                <a:gd name="connsiteY26" fmla="*/ 74295 h 202937"/>
                <a:gd name="connsiteX27" fmla="*/ 1040130 w 1040130"/>
                <a:gd name="connsiteY27" fmla="*/ 62865 h 20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40130" h="202937">
                  <a:moveTo>
                    <a:pt x="0" y="0"/>
                  </a:moveTo>
                  <a:cubicBezTo>
                    <a:pt x="34408" y="34408"/>
                    <a:pt x="8715" y="5943"/>
                    <a:pt x="51435" y="74295"/>
                  </a:cubicBezTo>
                  <a:cubicBezTo>
                    <a:pt x="58716" y="85944"/>
                    <a:pt x="66675" y="97155"/>
                    <a:pt x="74295" y="108585"/>
                  </a:cubicBezTo>
                  <a:cubicBezTo>
                    <a:pt x="78105" y="114300"/>
                    <a:pt x="80010" y="121920"/>
                    <a:pt x="85725" y="125730"/>
                  </a:cubicBezTo>
                  <a:cubicBezTo>
                    <a:pt x="91440" y="129540"/>
                    <a:pt x="96593" y="134370"/>
                    <a:pt x="102870" y="137160"/>
                  </a:cubicBezTo>
                  <a:cubicBezTo>
                    <a:pt x="113880" y="142053"/>
                    <a:pt x="125730" y="144780"/>
                    <a:pt x="137160" y="148590"/>
                  </a:cubicBezTo>
                  <a:cubicBezTo>
                    <a:pt x="168999" y="159203"/>
                    <a:pt x="153103" y="155235"/>
                    <a:pt x="205740" y="160020"/>
                  </a:cubicBezTo>
                  <a:cubicBezTo>
                    <a:pt x="230476" y="162269"/>
                    <a:pt x="255270" y="163830"/>
                    <a:pt x="280035" y="165735"/>
                  </a:cubicBezTo>
                  <a:cubicBezTo>
                    <a:pt x="291465" y="167640"/>
                    <a:pt x="302839" y="169919"/>
                    <a:pt x="314325" y="171450"/>
                  </a:cubicBezTo>
                  <a:cubicBezTo>
                    <a:pt x="331424" y="173730"/>
                    <a:pt x="348710" y="174542"/>
                    <a:pt x="365760" y="177165"/>
                  </a:cubicBezTo>
                  <a:cubicBezTo>
                    <a:pt x="373523" y="178359"/>
                    <a:pt x="380814" y="182013"/>
                    <a:pt x="388620" y="182880"/>
                  </a:cubicBezTo>
                  <a:cubicBezTo>
                    <a:pt x="415194" y="185833"/>
                    <a:pt x="441960" y="186690"/>
                    <a:pt x="468630" y="188595"/>
                  </a:cubicBezTo>
                  <a:cubicBezTo>
                    <a:pt x="540342" y="202937"/>
                    <a:pt x="505166" y="198232"/>
                    <a:pt x="640080" y="188595"/>
                  </a:cubicBezTo>
                  <a:cubicBezTo>
                    <a:pt x="646089" y="188166"/>
                    <a:pt x="651344" y="184187"/>
                    <a:pt x="657225" y="182880"/>
                  </a:cubicBezTo>
                  <a:cubicBezTo>
                    <a:pt x="668537" y="180366"/>
                    <a:pt x="680203" y="179679"/>
                    <a:pt x="691515" y="177165"/>
                  </a:cubicBezTo>
                  <a:cubicBezTo>
                    <a:pt x="697396" y="175858"/>
                    <a:pt x="702816" y="172911"/>
                    <a:pt x="708660" y="171450"/>
                  </a:cubicBezTo>
                  <a:cubicBezTo>
                    <a:pt x="718084" y="169094"/>
                    <a:pt x="727753" y="167842"/>
                    <a:pt x="737235" y="165735"/>
                  </a:cubicBezTo>
                  <a:cubicBezTo>
                    <a:pt x="744902" y="164031"/>
                    <a:pt x="752428" y="161724"/>
                    <a:pt x="760095" y="160020"/>
                  </a:cubicBezTo>
                  <a:cubicBezTo>
                    <a:pt x="769577" y="157913"/>
                    <a:pt x="779188" y="156412"/>
                    <a:pt x="788670" y="154305"/>
                  </a:cubicBezTo>
                  <a:cubicBezTo>
                    <a:pt x="796337" y="152601"/>
                    <a:pt x="803828" y="150130"/>
                    <a:pt x="811530" y="148590"/>
                  </a:cubicBezTo>
                  <a:cubicBezTo>
                    <a:pt x="822893" y="146317"/>
                    <a:pt x="834578" y="145685"/>
                    <a:pt x="845820" y="142875"/>
                  </a:cubicBezTo>
                  <a:lnTo>
                    <a:pt x="897255" y="125730"/>
                  </a:lnTo>
                  <a:cubicBezTo>
                    <a:pt x="902970" y="123825"/>
                    <a:pt x="909388" y="123357"/>
                    <a:pt x="914400" y="120015"/>
                  </a:cubicBezTo>
                  <a:cubicBezTo>
                    <a:pt x="920115" y="116205"/>
                    <a:pt x="925268" y="111375"/>
                    <a:pt x="931545" y="108585"/>
                  </a:cubicBezTo>
                  <a:cubicBezTo>
                    <a:pt x="942555" y="103692"/>
                    <a:pt x="955810" y="103838"/>
                    <a:pt x="965835" y="97155"/>
                  </a:cubicBezTo>
                  <a:cubicBezTo>
                    <a:pt x="971550" y="93345"/>
                    <a:pt x="976703" y="88515"/>
                    <a:pt x="982980" y="85725"/>
                  </a:cubicBezTo>
                  <a:cubicBezTo>
                    <a:pt x="993990" y="80832"/>
                    <a:pt x="1005840" y="78105"/>
                    <a:pt x="1017270" y="74295"/>
                  </a:cubicBezTo>
                  <a:cubicBezTo>
                    <a:pt x="1036971" y="67728"/>
                    <a:pt x="1030155" y="72840"/>
                    <a:pt x="1040130" y="62865"/>
                  </a:cubicBezTo>
                </a:path>
              </a:pathLst>
            </a:cu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73" name="Straight Connector 72"/>
          <p:cNvCxnSpPr>
            <a:stCxn id="55" idx="7"/>
          </p:cNvCxnSpPr>
          <p:nvPr/>
        </p:nvCxnSpPr>
        <p:spPr>
          <a:xfrm rot="5400000" flipH="1" flipV="1">
            <a:off x="5665652" y="2177248"/>
            <a:ext cx="535311" cy="13136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16"/>
          <p:cNvCxnSpPr>
            <a:endCxn id="56" idx="3"/>
          </p:cNvCxnSpPr>
          <p:nvPr/>
        </p:nvCxnSpPr>
        <p:spPr>
          <a:xfrm rot="5400000" flipH="1" flipV="1">
            <a:off x="4915317" y="2093650"/>
            <a:ext cx="1244154" cy="6743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17"/>
          <p:cNvCxnSpPr>
            <a:endCxn id="54" idx="1"/>
          </p:cNvCxnSpPr>
          <p:nvPr/>
        </p:nvCxnSpPr>
        <p:spPr>
          <a:xfrm rot="16200000" flipH="1">
            <a:off x="6049466" y="1856184"/>
            <a:ext cx="643723" cy="5353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Subtitle 2"/>
          <p:cNvSpPr txBox="1">
            <a:spLocks/>
          </p:cNvSpPr>
          <p:nvPr/>
        </p:nvSpPr>
        <p:spPr>
          <a:xfrm>
            <a:off x="762000" y="381000"/>
            <a:ext cx="7848600" cy="5334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cs typeface="Arial" pitchFamily="34" charset="0"/>
              </a:rPr>
              <a:t>Mutual Context Model Representation</a:t>
            </a:r>
            <a:endParaRPr kumimoji="0" lang="en-US" sz="28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104" name="TextBox 103"/>
          <p:cNvSpPr txBox="1"/>
          <p:nvPr/>
        </p:nvSpPr>
        <p:spPr>
          <a:xfrm>
            <a:off x="6781800" y="3179802"/>
            <a:ext cx="1828800" cy="553998"/>
          </a:xfrm>
          <a:prstGeom prst="rect">
            <a:avLst/>
          </a:prstGeom>
          <a:solidFill>
            <a:schemeClr val="accent2">
              <a:lumMod val="40000"/>
              <a:lumOff val="60000"/>
              <a:alpha val="72000"/>
            </a:schemeClr>
          </a:solidFill>
          <a:ln w="25400">
            <a:noFill/>
            <a:miter lim="800000"/>
          </a:ln>
        </p:spPr>
        <p:txBody>
          <a:bodyPr wrap="square" rtlCol="0">
            <a:spAutoFit/>
          </a:bodyPr>
          <a:lstStyle/>
          <a:p>
            <a:pPr algn="ctr"/>
            <a:r>
              <a:rPr lang="en-US" sz="1500" b="1" dirty="0" smtClean="0">
                <a:solidFill>
                  <a:srgbClr val="C00000"/>
                </a:solidFill>
                <a:latin typeface="Arial" pitchFamily="34" charset="0"/>
                <a:cs typeface="Arial" pitchFamily="34" charset="0"/>
              </a:rPr>
              <a:t>Obtained by structure learning</a:t>
            </a:r>
            <a:endParaRPr lang="en-US" sz="1500" b="1" dirty="0">
              <a:solidFill>
                <a:srgbClr val="C00000"/>
              </a:solidFill>
              <a:latin typeface="Arial" pitchFamily="34" charset="0"/>
              <a:cs typeface="Arial" pitchFamily="34" charset="0"/>
            </a:endParaRPr>
          </a:p>
        </p:txBody>
      </p:sp>
      <p:graphicFrame>
        <p:nvGraphicFramePr>
          <p:cNvPr id="58" name="Object 4"/>
          <p:cNvGraphicFramePr>
            <a:graphicFrameLocks noChangeAspect="1"/>
          </p:cNvGraphicFramePr>
          <p:nvPr/>
        </p:nvGraphicFramePr>
        <p:xfrm>
          <a:off x="7076593" y="4772863"/>
          <a:ext cx="347472" cy="156362"/>
        </p:xfrm>
        <a:graphic>
          <a:graphicData uri="http://schemas.openxmlformats.org/presentationml/2006/ole">
            <p:oleObj spid="_x0000_s4125" name="Equation" r:id="rId5" imgW="330154" imgH="164801" progId="Equation.DSMT4">
              <p:embed/>
            </p:oleObj>
          </a:graphicData>
        </a:graphic>
      </p:graphicFrame>
      <p:grpSp>
        <p:nvGrpSpPr>
          <p:cNvPr id="10" name="Group 182"/>
          <p:cNvGrpSpPr/>
          <p:nvPr/>
        </p:nvGrpSpPr>
        <p:grpSpPr>
          <a:xfrm>
            <a:off x="4991759" y="4260569"/>
            <a:ext cx="416966" cy="376780"/>
            <a:chOff x="4571998" y="4524624"/>
            <a:chExt cx="457200" cy="413136"/>
          </a:xfrm>
        </p:grpSpPr>
        <p:sp>
          <p:nvSpPr>
            <p:cNvPr id="95" name="TextBox 94"/>
            <p:cNvSpPr txBox="1"/>
            <p:nvPr/>
          </p:nvSpPr>
          <p:spPr>
            <a:xfrm>
              <a:off x="4571998" y="4524624"/>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i="1" baseline="-25000" dirty="0" smtClean="0">
                  <a:latin typeface="Times New Roman" pitchFamily="18" charset="0"/>
                  <a:cs typeface="Times New Roman" pitchFamily="18" charset="0"/>
                </a:rPr>
                <a:t>O</a:t>
              </a:r>
              <a:endParaRPr lang="en-US" sz="1600" i="1" baseline="-25000" dirty="0">
                <a:latin typeface="Times New Roman" pitchFamily="18" charset="0"/>
                <a:cs typeface="Times New Roman" pitchFamily="18" charset="0"/>
              </a:endParaRPr>
            </a:p>
          </p:txBody>
        </p:sp>
        <p:sp>
          <p:nvSpPr>
            <p:cNvPr id="96" name="Oval 95"/>
            <p:cNvSpPr>
              <a:spLocks noChangeAspect="1"/>
            </p:cNvSpPr>
            <p:nvPr/>
          </p:nvSpPr>
          <p:spPr>
            <a:xfrm>
              <a:off x="4572000" y="457200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schemeClr val="tx1"/>
                </a:solidFill>
                <a:latin typeface="Times New Roman" pitchFamily="18" charset="0"/>
                <a:cs typeface="Times New Roman" pitchFamily="18" charset="0"/>
              </a:endParaRPr>
            </a:p>
          </p:txBody>
        </p:sp>
      </p:grpSp>
      <p:grpSp>
        <p:nvGrpSpPr>
          <p:cNvPr id="11" name="Group 158"/>
          <p:cNvGrpSpPr/>
          <p:nvPr/>
        </p:nvGrpSpPr>
        <p:grpSpPr>
          <a:xfrm>
            <a:off x="7632549" y="3608832"/>
            <a:ext cx="416966" cy="347472"/>
            <a:chOff x="7467600" y="3810000"/>
            <a:chExt cx="457200" cy="381000"/>
          </a:xfrm>
        </p:grpSpPr>
        <p:sp>
          <p:nvSpPr>
            <p:cNvPr id="83" name="TextBox 82"/>
            <p:cNvSpPr txBox="1"/>
            <p:nvPr/>
          </p:nvSpPr>
          <p:spPr>
            <a:xfrm>
              <a:off x="7467600" y="38100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N</a:t>
              </a:r>
              <a:endParaRPr lang="en-US" sz="1600" i="1" baseline="-25000" dirty="0">
                <a:latin typeface="Times New Roman" pitchFamily="18" charset="0"/>
                <a:cs typeface="Times New Roman" pitchFamily="18" charset="0"/>
              </a:endParaRPr>
            </a:p>
          </p:txBody>
        </p:sp>
        <p:sp>
          <p:nvSpPr>
            <p:cNvPr id="84" name="Oval 83"/>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2" name="Group 156"/>
          <p:cNvGrpSpPr/>
          <p:nvPr/>
        </p:nvGrpSpPr>
        <p:grpSpPr>
          <a:xfrm>
            <a:off x="5756199" y="3608832"/>
            <a:ext cx="416966" cy="347472"/>
            <a:chOff x="5410200" y="3790950"/>
            <a:chExt cx="457200" cy="381000"/>
          </a:xfrm>
        </p:grpSpPr>
        <p:sp>
          <p:nvSpPr>
            <p:cNvPr id="87" name="Oval 86"/>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88" name="TextBox 87"/>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graphicFrame>
        <p:nvGraphicFramePr>
          <p:cNvPr id="63" name="Object 4"/>
          <p:cNvGraphicFramePr>
            <a:graphicFrameLocks noChangeAspect="1"/>
          </p:cNvGraphicFramePr>
          <p:nvPr/>
        </p:nvGraphicFramePr>
        <p:xfrm>
          <a:off x="7007099" y="3747821"/>
          <a:ext cx="347472" cy="156362"/>
        </p:xfrm>
        <a:graphic>
          <a:graphicData uri="http://schemas.openxmlformats.org/presentationml/2006/ole">
            <p:oleObj spid="_x0000_s4126" name="Equation" r:id="rId6" imgW="330154" imgH="164801" progId="Equation.DSMT4">
              <p:embed/>
            </p:oleObj>
          </a:graphicData>
        </a:graphic>
      </p:graphicFrame>
      <p:grpSp>
        <p:nvGrpSpPr>
          <p:cNvPr id="13" name="Group 157"/>
          <p:cNvGrpSpPr/>
          <p:nvPr/>
        </p:nvGrpSpPr>
        <p:grpSpPr>
          <a:xfrm>
            <a:off x="6451143" y="3608832"/>
            <a:ext cx="416966" cy="347472"/>
            <a:chOff x="6172200" y="3733800"/>
            <a:chExt cx="457200" cy="381000"/>
          </a:xfrm>
        </p:grpSpPr>
        <p:sp>
          <p:nvSpPr>
            <p:cNvPr id="85" name="TextBox 84"/>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86" name="Oval 85"/>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sp>
        <p:nvSpPr>
          <p:cNvPr id="55" name="Oval 54"/>
          <p:cNvSpPr>
            <a:spLocks noChangeAspect="1"/>
          </p:cNvSpPr>
          <p:nvPr/>
        </p:nvSpPr>
        <p:spPr>
          <a:xfrm>
            <a:off x="4991761" y="305287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O</a:t>
            </a:r>
            <a:endParaRPr lang="en-US" sz="1600" i="1" dirty="0">
              <a:solidFill>
                <a:schemeClr val="tx1"/>
              </a:solidFill>
              <a:latin typeface="Times New Roman" pitchFamily="18" charset="0"/>
              <a:cs typeface="Times New Roman" pitchFamily="18" charset="0"/>
            </a:endParaRPr>
          </a:p>
        </p:txBody>
      </p:sp>
      <p:sp>
        <p:nvSpPr>
          <p:cNvPr id="101" name="Rectangle 100"/>
          <p:cNvSpPr/>
          <p:nvPr/>
        </p:nvSpPr>
        <p:spPr>
          <a:xfrm>
            <a:off x="533400" y="3581400"/>
            <a:ext cx="3886200" cy="6858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p:cNvSpPr txBox="1"/>
          <p:nvPr/>
        </p:nvSpPr>
        <p:spPr>
          <a:xfrm>
            <a:off x="609600" y="3637002"/>
            <a:ext cx="3886200" cy="615553"/>
          </a:xfrm>
          <a:prstGeom prst="rect">
            <a:avLst/>
          </a:prstGeom>
          <a:noFill/>
          <a:ln w="25400">
            <a:noFill/>
            <a:miter lim="800000"/>
          </a:ln>
        </p:spPr>
        <p:txBody>
          <a:bodyPr wrap="square" rtlCol="0">
            <a:spAutoFit/>
          </a:bodyPr>
          <a:lstStyle/>
          <a:p>
            <a:pPr>
              <a:buFont typeface="Arial" pitchFamily="34" charset="0"/>
              <a:buChar char="•"/>
            </a:pPr>
            <a:r>
              <a:rPr lang="en-US" sz="1700" dirty="0" smtClean="0">
                <a:latin typeface="Arial" pitchFamily="34" charset="0"/>
                <a:cs typeface="Arial" pitchFamily="34" charset="0"/>
              </a:rPr>
              <a:t>  </a:t>
            </a:r>
            <a:r>
              <a:rPr lang="en-US" sz="1700" dirty="0" smtClean="0">
                <a:solidFill>
                  <a:srgbClr val="FF0000"/>
                </a:solidFill>
                <a:latin typeface="Arial" pitchFamily="34" charset="0"/>
                <a:cs typeface="Arial" pitchFamily="34" charset="0"/>
              </a:rPr>
              <a:t>Learn structural connectivity</a:t>
            </a:r>
            <a:r>
              <a:rPr lang="en-US" sz="1700" dirty="0" smtClean="0">
                <a:latin typeface="Arial" pitchFamily="34" charset="0"/>
                <a:cs typeface="Arial" pitchFamily="34" charset="0"/>
              </a:rPr>
              <a:t> among the body parts and the object.</a:t>
            </a:r>
            <a:endParaRPr lang="en-US" sz="1700" dirty="0">
              <a:latin typeface="Arial" pitchFamily="34" charset="0"/>
              <a:cs typeface="Arial" pitchFamily="34" charset="0"/>
            </a:endParaRPr>
          </a:p>
        </p:txBody>
      </p:sp>
      <p:graphicFrame>
        <p:nvGraphicFramePr>
          <p:cNvPr id="116" name="Object 13"/>
          <p:cNvGraphicFramePr>
            <a:graphicFrameLocks noChangeAspect="1"/>
          </p:cNvGraphicFramePr>
          <p:nvPr/>
        </p:nvGraphicFramePr>
        <p:xfrm>
          <a:off x="819150" y="1531938"/>
          <a:ext cx="787400" cy="279400"/>
        </p:xfrm>
        <a:graphic>
          <a:graphicData uri="http://schemas.openxmlformats.org/presentationml/2006/ole">
            <p:oleObj spid="_x0000_s4127" name="Equation" r:id="rId7" imgW="787078" imgH="279446" progId="Equation.DSMT4">
              <p:embed/>
            </p:oleObj>
          </a:graphicData>
        </a:graphic>
      </p:graphicFrame>
      <p:graphicFrame>
        <p:nvGraphicFramePr>
          <p:cNvPr id="117" name="Object 14"/>
          <p:cNvGraphicFramePr>
            <a:graphicFrameLocks noChangeAspect="1"/>
          </p:cNvGraphicFramePr>
          <p:nvPr/>
        </p:nvGraphicFramePr>
        <p:xfrm>
          <a:off x="1689100" y="1531938"/>
          <a:ext cx="825500" cy="279400"/>
        </p:xfrm>
        <a:graphic>
          <a:graphicData uri="http://schemas.openxmlformats.org/presentationml/2006/ole">
            <p:oleObj spid="_x0000_s4128" name="Equation" r:id="rId8" imgW="825110" imgH="279446" progId="Equation.DSMT4">
              <p:embed/>
            </p:oleObj>
          </a:graphicData>
        </a:graphic>
      </p:graphicFrame>
      <p:graphicFrame>
        <p:nvGraphicFramePr>
          <p:cNvPr id="118" name="Object 15"/>
          <p:cNvGraphicFramePr>
            <a:graphicFrameLocks noChangeAspect="1"/>
          </p:cNvGraphicFramePr>
          <p:nvPr/>
        </p:nvGraphicFramePr>
        <p:xfrm>
          <a:off x="2590800" y="1531938"/>
          <a:ext cx="838200" cy="279400"/>
        </p:xfrm>
        <a:graphic>
          <a:graphicData uri="http://schemas.openxmlformats.org/presentationml/2006/ole">
            <p:oleObj spid="_x0000_s4129" name="Equation" r:id="rId9" imgW="837787" imgH="279446" progId="Equation.DSMT4">
              <p:embed/>
            </p:oleObj>
          </a:graphicData>
        </a:graphic>
      </p:graphicFrame>
      <p:sp>
        <p:nvSpPr>
          <p:cNvPr id="119" name="TextBox 118"/>
          <p:cNvSpPr txBox="1"/>
          <p:nvPr/>
        </p:nvSpPr>
        <p:spPr>
          <a:xfrm>
            <a:off x="609600" y="1524000"/>
            <a:ext cx="4191000" cy="615553"/>
          </a:xfrm>
          <a:prstGeom prst="rect">
            <a:avLst/>
          </a:prstGeom>
          <a:noFill/>
          <a:ln w="25400">
            <a:noFill/>
            <a:miter lim="800000"/>
          </a:ln>
        </p:spPr>
        <p:txBody>
          <a:bodyPr wrap="square" rtlCol="0">
            <a:spAutoFit/>
          </a:bodyPr>
          <a:lstStyle/>
          <a:p>
            <a:pPr>
              <a:buFont typeface="Arial" pitchFamily="34" charset="0"/>
              <a:buChar char="•"/>
            </a:pPr>
            <a:r>
              <a:rPr lang="en-US" sz="1500" dirty="0" smtClean="0">
                <a:latin typeface="Arial" pitchFamily="34" charset="0"/>
                <a:cs typeface="Arial" pitchFamily="34" charset="0"/>
              </a:rPr>
              <a:t>                ,                ,                 </a:t>
            </a:r>
            <a:r>
              <a:rPr lang="en-US" sz="1700" dirty="0" smtClean="0">
                <a:latin typeface="Arial" pitchFamily="34" charset="0"/>
                <a:cs typeface="Arial" pitchFamily="34" charset="0"/>
              </a:rPr>
              <a:t>: Frequency of </a:t>
            </a:r>
            <a:r>
              <a:rPr lang="en-US" sz="1700" dirty="0" smtClean="0">
                <a:solidFill>
                  <a:srgbClr val="FF0000"/>
                </a:solidFill>
                <a:latin typeface="Arial" pitchFamily="34" charset="0"/>
                <a:cs typeface="Arial" pitchFamily="34" charset="0"/>
              </a:rPr>
              <a:t>co-occurrence</a:t>
            </a:r>
            <a:r>
              <a:rPr lang="en-US" sz="1700" dirty="0" smtClean="0">
                <a:latin typeface="Arial" pitchFamily="34" charset="0"/>
                <a:cs typeface="Arial" pitchFamily="34" charset="0"/>
              </a:rPr>
              <a:t> between </a:t>
            </a:r>
            <a:r>
              <a:rPr lang="en-US" sz="1700" i="1" dirty="0" smtClean="0">
                <a:latin typeface="Times New Roman" pitchFamily="18" charset="0"/>
                <a:cs typeface="Times New Roman" pitchFamily="18" charset="0"/>
              </a:rPr>
              <a:t>A</a:t>
            </a:r>
            <a:r>
              <a:rPr lang="en-US" sz="1700" dirty="0" smtClean="0">
                <a:latin typeface="Arial" pitchFamily="34" charset="0"/>
                <a:cs typeface="Arial" pitchFamily="34" charset="0"/>
              </a:rPr>
              <a:t>, </a:t>
            </a:r>
            <a:r>
              <a:rPr lang="en-US" sz="1700" i="1" dirty="0" smtClean="0">
                <a:latin typeface="Times New Roman" pitchFamily="18" charset="0"/>
                <a:cs typeface="Times New Roman" pitchFamily="18" charset="0"/>
              </a:rPr>
              <a:t>O</a:t>
            </a:r>
            <a:r>
              <a:rPr lang="en-US" sz="1700" dirty="0" smtClean="0">
                <a:latin typeface="Arial" pitchFamily="34" charset="0"/>
                <a:cs typeface="Arial" pitchFamily="34" charset="0"/>
              </a:rPr>
              <a:t>, and </a:t>
            </a:r>
            <a:r>
              <a:rPr lang="en-US" sz="1700" i="1" dirty="0" smtClean="0">
                <a:latin typeface="Times New Roman" pitchFamily="18" charset="0"/>
                <a:cs typeface="Times New Roman" pitchFamily="18" charset="0"/>
              </a:rPr>
              <a:t>H</a:t>
            </a:r>
            <a:r>
              <a:rPr lang="en-US" sz="1700" dirty="0" smtClean="0">
                <a:latin typeface="Arial" pitchFamily="34" charset="0"/>
                <a:cs typeface="Arial" pitchFamily="34" charset="0"/>
              </a:rPr>
              <a:t>.</a:t>
            </a:r>
            <a:endParaRPr lang="en-US" sz="1700" dirty="0">
              <a:latin typeface="Arial" pitchFamily="34" charset="0"/>
              <a:cs typeface="Arial" pitchFamily="34" charset="0"/>
            </a:endParaRPr>
          </a:p>
        </p:txBody>
      </p:sp>
      <p:sp>
        <p:nvSpPr>
          <p:cNvPr id="150" name="TextBox 149"/>
          <p:cNvSpPr txBox="1"/>
          <p:nvPr/>
        </p:nvSpPr>
        <p:spPr>
          <a:xfrm>
            <a:off x="609600" y="2283023"/>
            <a:ext cx="4267200" cy="615553"/>
          </a:xfrm>
          <a:prstGeom prst="rect">
            <a:avLst/>
          </a:prstGeom>
          <a:noFill/>
          <a:ln w="25400">
            <a:noFill/>
            <a:miter lim="800000"/>
          </a:ln>
        </p:spPr>
        <p:txBody>
          <a:bodyPr wrap="square" rtlCol="0">
            <a:spAutoFit/>
          </a:bodyPr>
          <a:lstStyle/>
          <a:p>
            <a:pPr>
              <a:buFont typeface="Arial" pitchFamily="34" charset="0"/>
              <a:buChar char="•"/>
            </a:pPr>
            <a:r>
              <a:rPr lang="en-US" sz="1500" dirty="0" smtClean="0">
                <a:latin typeface="Arial" pitchFamily="34" charset="0"/>
                <a:cs typeface="Arial" pitchFamily="34" charset="0"/>
              </a:rPr>
              <a:t>                 ,                 ,                  : </a:t>
            </a:r>
            <a:r>
              <a:rPr lang="en-US" sz="1700" dirty="0" smtClean="0">
                <a:solidFill>
                  <a:srgbClr val="FF0000"/>
                </a:solidFill>
                <a:latin typeface="Arial" pitchFamily="34" charset="0"/>
                <a:cs typeface="Arial" pitchFamily="34" charset="0"/>
              </a:rPr>
              <a:t>Spatial relationship</a:t>
            </a:r>
            <a:r>
              <a:rPr lang="en-US" sz="1700" dirty="0" smtClean="0">
                <a:latin typeface="Arial" pitchFamily="34" charset="0"/>
                <a:cs typeface="Arial" pitchFamily="34" charset="0"/>
              </a:rPr>
              <a:t> among object and body parts.</a:t>
            </a:r>
            <a:endParaRPr lang="en-US" sz="1700" dirty="0">
              <a:latin typeface="Arial" pitchFamily="34" charset="0"/>
              <a:cs typeface="Arial" pitchFamily="34" charset="0"/>
            </a:endParaRPr>
          </a:p>
        </p:txBody>
      </p:sp>
      <p:graphicFrame>
        <p:nvGraphicFramePr>
          <p:cNvPr id="151" name="Object 8"/>
          <p:cNvGraphicFramePr>
            <a:graphicFrameLocks noChangeAspect="1"/>
          </p:cNvGraphicFramePr>
          <p:nvPr/>
        </p:nvGraphicFramePr>
        <p:xfrm>
          <a:off x="812800" y="2308225"/>
          <a:ext cx="838200" cy="279400"/>
        </p:xfrm>
        <a:graphic>
          <a:graphicData uri="http://schemas.openxmlformats.org/presentationml/2006/ole">
            <p:oleObj spid="_x0000_s4130" name="Equation" r:id="rId10" imgW="837787" imgH="279446" progId="Equation.DSMT4">
              <p:embed/>
            </p:oleObj>
          </a:graphicData>
        </a:graphic>
      </p:graphicFrame>
      <p:graphicFrame>
        <p:nvGraphicFramePr>
          <p:cNvPr id="152" name="Object 10"/>
          <p:cNvGraphicFramePr>
            <a:graphicFrameLocks noChangeAspect="1"/>
          </p:cNvGraphicFramePr>
          <p:nvPr/>
        </p:nvGraphicFramePr>
        <p:xfrm>
          <a:off x="2667000" y="2308225"/>
          <a:ext cx="901700" cy="279400"/>
        </p:xfrm>
        <a:graphic>
          <a:graphicData uri="http://schemas.openxmlformats.org/presentationml/2006/ole">
            <p:oleObj spid="_x0000_s4131" name="Equation" r:id="rId11" imgW="901180" imgH="279278" progId="Equation.DSMT4">
              <p:embed/>
            </p:oleObj>
          </a:graphicData>
        </a:graphic>
      </p:graphicFrame>
      <p:graphicFrame>
        <p:nvGraphicFramePr>
          <p:cNvPr id="153" name="Object 10"/>
          <p:cNvGraphicFramePr>
            <a:graphicFrameLocks noChangeAspect="1"/>
          </p:cNvGraphicFramePr>
          <p:nvPr/>
        </p:nvGraphicFramePr>
        <p:xfrm>
          <a:off x="1714500" y="2308225"/>
          <a:ext cx="876300" cy="279400"/>
        </p:xfrm>
        <a:graphic>
          <a:graphicData uri="http://schemas.openxmlformats.org/presentationml/2006/ole">
            <p:oleObj spid="_x0000_s4132" name="Equation" r:id="rId12" imgW="876369" imgH="279446" progId="Equation.DSMT4">
              <p:embed/>
            </p:oleObj>
          </a:graphicData>
        </a:graphic>
      </p:graphicFrame>
      <p:graphicFrame>
        <p:nvGraphicFramePr>
          <p:cNvPr id="154" name="Object 9"/>
          <p:cNvGraphicFramePr>
            <a:graphicFrameLocks noChangeAspect="1"/>
          </p:cNvGraphicFramePr>
          <p:nvPr/>
        </p:nvGraphicFramePr>
        <p:xfrm>
          <a:off x="762000" y="2841625"/>
          <a:ext cx="3886200" cy="457200"/>
        </p:xfrm>
        <a:graphic>
          <a:graphicData uri="http://schemas.openxmlformats.org/presentationml/2006/ole">
            <p:oleObj spid="_x0000_s4133" name="Equation" r:id="rId13" imgW="3885235" imgH="456924" progId="Equation.DSMT4">
              <p:embed/>
            </p:oleObj>
          </a:graphicData>
        </a:graphic>
      </p:graphicFrame>
      <p:cxnSp>
        <p:nvCxnSpPr>
          <p:cNvPr id="155" name="Straight Connector 16"/>
          <p:cNvCxnSpPr/>
          <p:nvPr/>
        </p:nvCxnSpPr>
        <p:spPr>
          <a:xfrm>
            <a:off x="990600" y="3227832"/>
            <a:ext cx="990600"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6" name="Straight Connector 16"/>
          <p:cNvCxnSpPr/>
          <p:nvPr/>
        </p:nvCxnSpPr>
        <p:spPr>
          <a:xfrm>
            <a:off x="2286000" y="3227832"/>
            <a:ext cx="990600"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7" name="Straight Connector 16"/>
          <p:cNvCxnSpPr/>
          <p:nvPr/>
        </p:nvCxnSpPr>
        <p:spPr>
          <a:xfrm>
            <a:off x="3505200" y="3227832"/>
            <a:ext cx="838200"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990600" y="3200400"/>
            <a:ext cx="990600" cy="338554"/>
          </a:xfrm>
          <a:prstGeom prst="rect">
            <a:avLst/>
          </a:prstGeom>
          <a:noFill/>
        </p:spPr>
        <p:txBody>
          <a:bodyPr wrap="square" rtlCol="0">
            <a:spAutoFit/>
          </a:bodyPr>
          <a:lstStyle/>
          <a:p>
            <a:pPr algn="ctr"/>
            <a:r>
              <a:rPr lang="en-US" sz="1600" b="1" dirty="0" smtClean="0">
                <a:latin typeface="Arial" pitchFamily="34" charset="0"/>
                <a:cs typeface="Arial" pitchFamily="34" charset="0"/>
              </a:rPr>
              <a:t>location</a:t>
            </a:r>
            <a:endParaRPr lang="en-US" sz="1600" b="1" dirty="0">
              <a:latin typeface="Arial" pitchFamily="34" charset="0"/>
              <a:cs typeface="Arial" pitchFamily="34" charset="0"/>
            </a:endParaRPr>
          </a:p>
        </p:txBody>
      </p:sp>
      <p:sp>
        <p:nvSpPr>
          <p:cNvPr id="159" name="TextBox 158"/>
          <p:cNvSpPr txBox="1"/>
          <p:nvPr/>
        </p:nvSpPr>
        <p:spPr>
          <a:xfrm>
            <a:off x="2133600" y="3200400"/>
            <a:ext cx="1295400" cy="338554"/>
          </a:xfrm>
          <a:prstGeom prst="rect">
            <a:avLst/>
          </a:prstGeom>
          <a:noFill/>
        </p:spPr>
        <p:txBody>
          <a:bodyPr wrap="square" rtlCol="0">
            <a:spAutoFit/>
          </a:bodyPr>
          <a:lstStyle/>
          <a:p>
            <a:pPr algn="ctr"/>
            <a:r>
              <a:rPr lang="en-US" sz="1600" b="1" dirty="0" smtClean="0">
                <a:latin typeface="Arial" pitchFamily="34" charset="0"/>
                <a:cs typeface="Arial" pitchFamily="34" charset="0"/>
              </a:rPr>
              <a:t>orientation</a:t>
            </a:r>
            <a:endParaRPr lang="en-US" sz="1600" b="1" dirty="0">
              <a:latin typeface="Arial" pitchFamily="34" charset="0"/>
              <a:cs typeface="Arial" pitchFamily="34" charset="0"/>
            </a:endParaRPr>
          </a:p>
        </p:txBody>
      </p:sp>
      <p:sp>
        <p:nvSpPr>
          <p:cNvPr id="160" name="TextBox 159"/>
          <p:cNvSpPr txBox="1"/>
          <p:nvPr/>
        </p:nvSpPr>
        <p:spPr>
          <a:xfrm>
            <a:off x="3581400" y="3197423"/>
            <a:ext cx="609600" cy="338554"/>
          </a:xfrm>
          <a:prstGeom prst="rect">
            <a:avLst/>
          </a:prstGeom>
          <a:noFill/>
        </p:spPr>
        <p:txBody>
          <a:bodyPr wrap="square" rtlCol="0">
            <a:spAutoFit/>
          </a:bodyPr>
          <a:lstStyle/>
          <a:p>
            <a:pPr algn="ctr"/>
            <a:r>
              <a:rPr lang="en-US" sz="1600" b="1" dirty="0" smtClean="0">
                <a:latin typeface="Arial" pitchFamily="34" charset="0"/>
                <a:cs typeface="Arial" pitchFamily="34" charset="0"/>
              </a:rPr>
              <a:t>size</a:t>
            </a:r>
            <a:endParaRPr lang="en-US" sz="1600" b="1" dirty="0">
              <a:latin typeface="Arial" pitchFamily="34" charset="0"/>
              <a:cs typeface="Arial" pitchFamily="34" charset="0"/>
            </a:endParaRPr>
          </a:p>
        </p:txBody>
      </p:sp>
      <p:graphicFrame>
        <p:nvGraphicFramePr>
          <p:cNvPr id="119845" name="Object 37"/>
          <p:cNvGraphicFramePr>
            <a:graphicFrameLocks noChangeAspect="1"/>
          </p:cNvGraphicFramePr>
          <p:nvPr/>
        </p:nvGraphicFramePr>
        <p:xfrm>
          <a:off x="5289550" y="3263900"/>
          <a:ext cx="838200" cy="279400"/>
        </p:xfrm>
        <a:graphic>
          <a:graphicData uri="http://schemas.openxmlformats.org/presentationml/2006/ole">
            <p:oleObj spid="_x0000_s4134" name="Equation" r:id="rId14" imgW="837787" imgH="279446" progId="Equation.DSMT4">
              <p:embed/>
            </p:oleObj>
          </a:graphicData>
        </a:graphic>
      </p:graphicFrame>
      <p:graphicFrame>
        <p:nvGraphicFramePr>
          <p:cNvPr id="119846" name="Object 38"/>
          <p:cNvGraphicFramePr>
            <a:graphicFrameLocks noChangeAspect="1"/>
          </p:cNvGraphicFramePr>
          <p:nvPr/>
        </p:nvGraphicFramePr>
        <p:xfrm>
          <a:off x="6762750" y="3949700"/>
          <a:ext cx="901700" cy="279400"/>
        </p:xfrm>
        <a:graphic>
          <a:graphicData uri="http://schemas.openxmlformats.org/presentationml/2006/ole">
            <p:oleObj spid="_x0000_s4135" name="Equation" r:id="rId15" imgW="901180" imgH="279278" progId="Equation.DSMT4">
              <p:embed/>
            </p:oleObj>
          </a:graphicData>
        </a:graphic>
      </p:graphicFrame>
      <p:graphicFrame>
        <p:nvGraphicFramePr>
          <p:cNvPr id="119847" name="Object 39"/>
          <p:cNvGraphicFramePr>
            <a:graphicFrameLocks noChangeAspect="1"/>
          </p:cNvGraphicFramePr>
          <p:nvPr/>
        </p:nvGraphicFramePr>
        <p:xfrm>
          <a:off x="6337300" y="2933700"/>
          <a:ext cx="876300" cy="279400"/>
        </p:xfrm>
        <a:graphic>
          <a:graphicData uri="http://schemas.openxmlformats.org/presentationml/2006/ole">
            <p:oleObj spid="_x0000_s4136" name="Equation" r:id="rId16" imgW="876369" imgH="279446" progId="Equation.DSMT4">
              <p:embed/>
            </p:oleObj>
          </a:graphicData>
        </a:graphic>
      </p:graphicFrame>
      <p:graphicFrame>
        <p:nvGraphicFramePr>
          <p:cNvPr id="161" name="Object 160"/>
          <p:cNvGraphicFramePr>
            <a:graphicFrameLocks noChangeAspect="1"/>
          </p:cNvGraphicFramePr>
          <p:nvPr/>
        </p:nvGraphicFramePr>
        <p:xfrm>
          <a:off x="6959600" y="1549400"/>
          <a:ext cx="1308100" cy="533400"/>
        </p:xfrm>
        <a:graphic>
          <a:graphicData uri="http://schemas.openxmlformats.org/presentationml/2006/ole">
            <p:oleObj spid="_x0000_s4137" name="Equation" r:id="rId17" imgW="1307939" imgH="533538" progId="Equation.DSMT4">
              <p:embed/>
            </p:oleObj>
          </a:graphicData>
        </a:graphic>
      </p:graphicFrame>
      <p:sp>
        <p:nvSpPr>
          <p:cNvPr id="162" name="TextBox 161"/>
          <p:cNvSpPr txBox="1"/>
          <p:nvPr/>
        </p:nvSpPr>
        <p:spPr>
          <a:xfrm>
            <a:off x="6248400" y="1219200"/>
            <a:ext cx="2590800" cy="369332"/>
          </a:xfrm>
          <a:prstGeom prst="rect">
            <a:avLst/>
          </a:prstGeom>
          <a:noFill/>
          <a:ln w="25400">
            <a:noFill/>
            <a:miter lim="800000"/>
          </a:ln>
        </p:spPr>
        <p:txBody>
          <a:bodyPr wrap="square" rtlCol="0">
            <a:spAutoFit/>
          </a:bodyPr>
          <a:lstStyle/>
          <a:p>
            <a:r>
              <a:rPr lang="en-US" b="1" dirty="0" smtClean="0">
                <a:latin typeface="Arial" pitchFamily="34" charset="0"/>
                <a:cs typeface="Arial" pitchFamily="34" charset="0"/>
              </a:rPr>
              <a:t>Markov Random Field</a:t>
            </a:r>
            <a:endParaRPr lang="en-US" b="1" dirty="0">
              <a:latin typeface="Arial" pitchFamily="34" charset="0"/>
              <a:cs typeface="Arial" pitchFamily="34" charset="0"/>
            </a:endParaRPr>
          </a:p>
        </p:txBody>
      </p:sp>
      <p:sp>
        <p:nvSpPr>
          <p:cNvPr id="163" name="TextBox 162"/>
          <p:cNvSpPr txBox="1"/>
          <p:nvPr/>
        </p:nvSpPr>
        <p:spPr>
          <a:xfrm>
            <a:off x="7924800" y="2219980"/>
            <a:ext cx="990600" cy="584775"/>
          </a:xfrm>
          <a:prstGeom prst="rect">
            <a:avLst/>
          </a:prstGeom>
          <a:noFill/>
          <a:ln w="25400">
            <a:noFill/>
            <a:miter lim="800000"/>
          </a:ln>
        </p:spPr>
        <p:txBody>
          <a:bodyPr wrap="square" rtlCol="0">
            <a:spAutoFit/>
          </a:bodyPr>
          <a:lstStyle/>
          <a:p>
            <a:pPr algn="ctr"/>
            <a:r>
              <a:rPr lang="en-US" sz="1600" dirty="0" smtClean="0">
                <a:latin typeface="Arial" pitchFamily="34" charset="0"/>
                <a:cs typeface="Arial" pitchFamily="34" charset="0"/>
              </a:rPr>
              <a:t>Clique potential</a:t>
            </a:r>
            <a:endParaRPr lang="en-US" sz="1600" dirty="0">
              <a:latin typeface="Arial" pitchFamily="34" charset="0"/>
              <a:cs typeface="Arial" pitchFamily="34" charset="0"/>
            </a:endParaRPr>
          </a:p>
        </p:txBody>
      </p:sp>
      <p:sp>
        <p:nvSpPr>
          <p:cNvPr id="164" name="TextBox 163"/>
          <p:cNvSpPr txBox="1"/>
          <p:nvPr/>
        </p:nvSpPr>
        <p:spPr>
          <a:xfrm>
            <a:off x="7162800" y="2219980"/>
            <a:ext cx="914400" cy="584775"/>
          </a:xfrm>
          <a:prstGeom prst="rect">
            <a:avLst/>
          </a:prstGeom>
          <a:noFill/>
          <a:ln w="25400">
            <a:noFill/>
            <a:miter lim="800000"/>
          </a:ln>
        </p:spPr>
        <p:txBody>
          <a:bodyPr wrap="square" rtlCol="0">
            <a:spAutoFit/>
          </a:bodyPr>
          <a:lstStyle/>
          <a:p>
            <a:pPr algn="ctr"/>
            <a:r>
              <a:rPr lang="en-US" sz="1600" dirty="0" smtClean="0">
                <a:latin typeface="Arial" pitchFamily="34" charset="0"/>
                <a:cs typeface="Arial" pitchFamily="34" charset="0"/>
              </a:rPr>
              <a:t>Clique weight</a:t>
            </a:r>
            <a:endParaRPr lang="en-US" sz="1600" dirty="0">
              <a:latin typeface="Arial" pitchFamily="34" charset="0"/>
              <a:cs typeface="Arial" pitchFamily="34" charset="0"/>
            </a:endParaRPr>
          </a:p>
        </p:txBody>
      </p:sp>
      <p:cxnSp>
        <p:nvCxnSpPr>
          <p:cNvPr id="165" name="Straight Arrow Connector 164"/>
          <p:cNvCxnSpPr/>
          <p:nvPr/>
        </p:nvCxnSpPr>
        <p:spPr>
          <a:xfrm rot="5400000" flipH="1" flipV="1">
            <a:off x="7680960" y="2082820"/>
            <a:ext cx="228600" cy="4572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rot="16200000" flipV="1">
            <a:off x="7947660" y="2014240"/>
            <a:ext cx="228600" cy="18288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096000" y="6096000"/>
            <a:ext cx="2438400" cy="369332"/>
          </a:xfrm>
          <a:prstGeom prst="rect">
            <a:avLst/>
          </a:prstGeom>
          <a:noFill/>
        </p:spPr>
        <p:txBody>
          <a:bodyPr wrap="square" rtlCol="0">
            <a:spAutoFit/>
          </a:bodyPr>
          <a:lstStyle/>
          <a:p>
            <a:pPr algn="ctr"/>
            <a:r>
              <a:rPr lang="en-US" dirty="0" smtClean="0">
                <a:latin typeface="Arial" pitchFamily="34" charset="0"/>
                <a:cs typeface="Arial" pitchFamily="34" charset="0"/>
              </a:rPr>
              <a:t>[Yao &amp; </a:t>
            </a:r>
            <a:r>
              <a:rPr lang="en-US" dirty="0" err="1" smtClean="0">
                <a:latin typeface="Arial" pitchFamily="34" charset="0"/>
                <a:cs typeface="Arial" pitchFamily="34" charset="0"/>
              </a:rPr>
              <a:t>Fei-Fei</a:t>
            </a:r>
            <a:r>
              <a:rPr lang="en-US" dirty="0" smtClean="0">
                <a:latin typeface="Arial" pitchFamily="34" charset="0"/>
                <a:cs typeface="Arial" pitchFamily="34" charset="0"/>
              </a:rPr>
              <a:t>, 2010]</a:t>
            </a:r>
            <a:endParaRPr lang="en-US"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p:cTn id="7" dur="500" fill="hold"/>
                                        <p:tgtEl>
                                          <p:spTgt spid="104"/>
                                        </p:tgtEl>
                                        <p:attrNameLst>
                                          <p:attrName>ppt_w</p:attrName>
                                        </p:attrNameLst>
                                      </p:cBhvr>
                                      <p:tavLst>
                                        <p:tav tm="0">
                                          <p:val>
                                            <p:fltVal val="0"/>
                                          </p:val>
                                        </p:tav>
                                        <p:tav tm="100000">
                                          <p:val>
                                            <p:strVal val="#ppt_w"/>
                                          </p:val>
                                        </p:tav>
                                      </p:tavLst>
                                    </p:anim>
                                    <p:anim calcmode="lin" valueType="num">
                                      <p:cBhvr>
                                        <p:cTn id="8" dur="500" fill="hold"/>
                                        <p:tgtEl>
                                          <p:spTgt spid="104"/>
                                        </p:tgtEl>
                                        <p:attrNameLst>
                                          <p:attrName>ppt_h</p:attrName>
                                        </p:attrNameLst>
                                      </p:cBhvr>
                                      <p:tavLst>
                                        <p:tav tm="0">
                                          <p:val>
                                            <p:fltVal val="0"/>
                                          </p:val>
                                        </p:tav>
                                        <p:tav tm="100000">
                                          <p:val>
                                            <p:strVal val="#ppt_h"/>
                                          </p:val>
                                        </p:tav>
                                      </p:tavLst>
                                    </p:anim>
                                    <p:animEffect transition="in" filter="fade">
                                      <p:cBhvr>
                                        <p:cTn id="9"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descr="tennis_player_0_new.jpg"/>
          <p:cNvPicPr>
            <a:picLocks noChangeAspect="1"/>
          </p:cNvPicPr>
          <p:nvPr/>
        </p:nvPicPr>
        <p:blipFill>
          <a:blip r:embed="rId4" cstate="print"/>
          <a:stretch>
            <a:fillRect/>
          </a:stretch>
        </p:blipFill>
        <p:spPr>
          <a:xfrm>
            <a:off x="4735285" y="4267200"/>
            <a:ext cx="4180115" cy="1371600"/>
          </a:xfrm>
          <a:prstGeom prst="rect">
            <a:avLst/>
          </a:prstGeom>
        </p:spPr>
      </p:pic>
      <p:sp>
        <p:nvSpPr>
          <p:cNvPr id="122" name="Rectangle 121"/>
          <p:cNvSpPr/>
          <p:nvPr/>
        </p:nvSpPr>
        <p:spPr>
          <a:xfrm>
            <a:off x="4724400" y="4267200"/>
            <a:ext cx="4191000" cy="14478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533400" y="4419600"/>
            <a:ext cx="4038600" cy="1676400"/>
          </a:xfrm>
          <a:prstGeom prst="rect">
            <a:avLst/>
          </a:prstGeom>
          <a:solidFill>
            <a:srgbClr val="0000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E0BB3CA0-32E3-4CDE-8D18-1C80C234AB4A}" type="slidenum">
              <a:rPr lang="en-US" smtClean="0"/>
              <a:pPr/>
              <a:t>18</a:t>
            </a:fld>
            <a:endParaRPr lang="en-US" dirty="0"/>
          </a:p>
        </p:txBody>
      </p:sp>
      <p:sp>
        <p:nvSpPr>
          <p:cNvPr id="54" name="Oval 53"/>
          <p:cNvSpPr>
            <a:spLocks noChangeAspect="1"/>
          </p:cNvSpPr>
          <p:nvPr/>
        </p:nvSpPr>
        <p:spPr>
          <a:xfrm>
            <a:off x="6590132" y="2396850"/>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H</a:t>
            </a:r>
            <a:endParaRPr lang="en-US" sz="1600" i="1" dirty="0">
              <a:solidFill>
                <a:schemeClr val="tx1"/>
              </a:solidFill>
              <a:latin typeface="Times New Roman" pitchFamily="18" charset="0"/>
              <a:cs typeface="Times New Roman" pitchFamily="18" charset="0"/>
            </a:endParaRPr>
          </a:p>
        </p:txBody>
      </p:sp>
      <p:sp>
        <p:nvSpPr>
          <p:cNvPr id="55" name="Oval 54"/>
          <p:cNvSpPr>
            <a:spLocks noChangeAspect="1"/>
          </p:cNvSpPr>
          <p:nvPr/>
        </p:nvSpPr>
        <p:spPr>
          <a:xfrm>
            <a:off x="4991761" y="3052877"/>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O</a:t>
            </a:r>
            <a:endParaRPr lang="en-US" sz="1600" i="1" dirty="0">
              <a:solidFill>
                <a:schemeClr val="tx1"/>
              </a:solidFill>
              <a:latin typeface="Times New Roman" pitchFamily="18" charset="0"/>
              <a:cs typeface="Times New Roman" pitchFamily="18" charset="0"/>
            </a:endParaRPr>
          </a:p>
        </p:txBody>
      </p:sp>
      <p:sp>
        <p:nvSpPr>
          <p:cNvPr id="56" name="Oval 55"/>
          <p:cNvSpPr>
            <a:spLocks noChangeAspect="1"/>
          </p:cNvSpPr>
          <p:nvPr/>
        </p:nvSpPr>
        <p:spPr>
          <a:xfrm>
            <a:off x="5825694" y="1524000"/>
            <a:ext cx="333573" cy="33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latin typeface="Times New Roman" pitchFamily="18" charset="0"/>
                <a:cs typeface="Times New Roman" pitchFamily="18" charset="0"/>
              </a:rPr>
              <a:t>A</a:t>
            </a:r>
            <a:endParaRPr lang="en-US" sz="1600" i="1" dirty="0">
              <a:solidFill>
                <a:schemeClr val="tx1"/>
              </a:solidFill>
              <a:latin typeface="Times New Roman" pitchFamily="18" charset="0"/>
              <a:cs typeface="Times New Roman" pitchFamily="18" charset="0"/>
            </a:endParaRPr>
          </a:p>
        </p:txBody>
      </p:sp>
      <p:grpSp>
        <p:nvGrpSpPr>
          <p:cNvPr id="2" name="Group 177"/>
          <p:cNvGrpSpPr/>
          <p:nvPr/>
        </p:nvGrpSpPr>
        <p:grpSpPr>
          <a:xfrm>
            <a:off x="5964681" y="2681572"/>
            <a:ext cx="1730619" cy="990010"/>
            <a:chOff x="5638797" y="2793268"/>
            <a:chExt cx="1897608" cy="1085537"/>
          </a:xfrm>
        </p:grpSpPr>
        <p:cxnSp>
          <p:nvCxnSpPr>
            <p:cNvPr id="97" name="Straight Connector 96"/>
            <p:cNvCxnSpPr>
              <a:stCxn id="88" idx="0"/>
              <a:endCxn id="54" idx="3"/>
            </p:cNvCxnSpPr>
            <p:nvPr/>
          </p:nvCxnSpPr>
          <p:spPr>
            <a:xfrm rot="5400000" flipH="1" flipV="1">
              <a:off x="5500114" y="2931952"/>
              <a:ext cx="1016732" cy="739365"/>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85" idx="0"/>
              <a:endCxn id="54" idx="4"/>
            </p:cNvCxnSpPr>
            <p:nvPr/>
          </p:nvCxnSpPr>
          <p:spPr>
            <a:xfrm rot="5400000" flipH="1" flipV="1">
              <a:off x="5972555" y="3275077"/>
              <a:ext cx="963168" cy="106681"/>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84" idx="1"/>
              <a:endCxn id="54" idx="5"/>
            </p:cNvCxnSpPr>
            <p:nvPr/>
          </p:nvCxnSpPr>
          <p:spPr>
            <a:xfrm rot="16200000" flipV="1">
              <a:off x="6543831" y="2886231"/>
              <a:ext cx="1085537" cy="899611"/>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aphicFrame>
        <p:nvGraphicFramePr>
          <p:cNvPr id="58" name="Object 4"/>
          <p:cNvGraphicFramePr>
            <a:graphicFrameLocks noChangeAspect="1"/>
          </p:cNvGraphicFramePr>
          <p:nvPr/>
        </p:nvGraphicFramePr>
        <p:xfrm>
          <a:off x="7076593" y="4772863"/>
          <a:ext cx="347472" cy="156362"/>
        </p:xfrm>
        <a:graphic>
          <a:graphicData uri="http://schemas.openxmlformats.org/presentationml/2006/ole">
            <p:oleObj spid="_x0000_s5151" name="Equation" r:id="rId5" imgW="330154" imgH="164801" progId="Equation.DSMT4">
              <p:embed/>
            </p:oleObj>
          </a:graphicData>
        </a:graphic>
      </p:graphicFrame>
      <p:grpSp>
        <p:nvGrpSpPr>
          <p:cNvPr id="3" name="Group 182"/>
          <p:cNvGrpSpPr/>
          <p:nvPr/>
        </p:nvGrpSpPr>
        <p:grpSpPr>
          <a:xfrm>
            <a:off x="4991759" y="4260569"/>
            <a:ext cx="416966" cy="376780"/>
            <a:chOff x="4571998" y="4524624"/>
            <a:chExt cx="457200" cy="413136"/>
          </a:xfrm>
        </p:grpSpPr>
        <p:sp>
          <p:nvSpPr>
            <p:cNvPr id="95" name="TextBox 94"/>
            <p:cNvSpPr txBox="1"/>
            <p:nvPr/>
          </p:nvSpPr>
          <p:spPr>
            <a:xfrm>
              <a:off x="4571998" y="4524624"/>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i="1" baseline="-25000" dirty="0" smtClean="0">
                  <a:latin typeface="Times New Roman" pitchFamily="18" charset="0"/>
                  <a:cs typeface="Times New Roman" pitchFamily="18" charset="0"/>
                </a:rPr>
                <a:t>O</a:t>
              </a:r>
              <a:endParaRPr lang="en-US" sz="1600" i="1" baseline="-25000" dirty="0">
                <a:latin typeface="Times New Roman" pitchFamily="18" charset="0"/>
                <a:cs typeface="Times New Roman" pitchFamily="18" charset="0"/>
              </a:endParaRPr>
            </a:p>
          </p:txBody>
        </p:sp>
        <p:sp>
          <p:nvSpPr>
            <p:cNvPr id="96" name="Oval 95"/>
            <p:cNvSpPr>
              <a:spLocks noChangeAspect="1"/>
            </p:cNvSpPr>
            <p:nvPr/>
          </p:nvSpPr>
          <p:spPr>
            <a:xfrm>
              <a:off x="4572000" y="457200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schemeClr val="tx1"/>
                </a:solidFill>
                <a:latin typeface="Times New Roman" pitchFamily="18" charset="0"/>
                <a:cs typeface="Times New Roman" pitchFamily="18" charset="0"/>
              </a:endParaRPr>
            </a:p>
          </p:txBody>
        </p:sp>
      </p:grpSp>
      <p:grpSp>
        <p:nvGrpSpPr>
          <p:cNvPr id="5" name="Group 183"/>
          <p:cNvGrpSpPr/>
          <p:nvPr/>
        </p:nvGrpSpPr>
        <p:grpSpPr>
          <a:xfrm>
            <a:off x="5756199" y="4651248"/>
            <a:ext cx="416966" cy="347472"/>
            <a:chOff x="5410200" y="5010150"/>
            <a:chExt cx="457200" cy="381000"/>
          </a:xfrm>
        </p:grpSpPr>
        <p:sp>
          <p:nvSpPr>
            <p:cNvPr id="93" name="TextBox 92"/>
            <p:cNvSpPr txBox="1"/>
            <p:nvPr/>
          </p:nvSpPr>
          <p:spPr>
            <a:xfrm>
              <a:off x="5410200" y="501015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sp>
          <p:nvSpPr>
            <p:cNvPr id="94" name="Oval 93"/>
            <p:cNvSpPr>
              <a:spLocks noChangeAspect="1"/>
            </p:cNvSpPr>
            <p:nvPr/>
          </p:nvSpPr>
          <p:spPr>
            <a:xfrm>
              <a:off x="5425440" y="50253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6" name="Group 184"/>
          <p:cNvGrpSpPr/>
          <p:nvPr/>
        </p:nvGrpSpPr>
        <p:grpSpPr>
          <a:xfrm>
            <a:off x="6451143" y="4651248"/>
            <a:ext cx="416966" cy="347472"/>
            <a:chOff x="6172200" y="4953000"/>
            <a:chExt cx="457200" cy="381000"/>
          </a:xfrm>
        </p:grpSpPr>
        <p:sp>
          <p:nvSpPr>
            <p:cNvPr id="91" name="TextBox 90"/>
            <p:cNvSpPr txBox="1"/>
            <p:nvPr/>
          </p:nvSpPr>
          <p:spPr>
            <a:xfrm>
              <a:off x="6172200" y="49530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92" name="Oval 91"/>
            <p:cNvSpPr>
              <a:spLocks noChangeAspect="1"/>
            </p:cNvSpPr>
            <p:nvPr/>
          </p:nvSpPr>
          <p:spPr>
            <a:xfrm>
              <a:off x="6187440" y="4968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7" name="Group 185"/>
          <p:cNvGrpSpPr/>
          <p:nvPr/>
        </p:nvGrpSpPr>
        <p:grpSpPr>
          <a:xfrm>
            <a:off x="7632549" y="4651248"/>
            <a:ext cx="416966" cy="347472"/>
            <a:chOff x="7467600" y="5029200"/>
            <a:chExt cx="457200" cy="381000"/>
          </a:xfrm>
        </p:grpSpPr>
        <p:sp>
          <p:nvSpPr>
            <p:cNvPr id="89" name="TextBox 88"/>
            <p:cNvSpPr txBox="1"/>
            <p:nvPr/>
          </p:nvSpPr>
          <p:spPr>
            <a:xfrm>
              <a:off x="7467600" y="50292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f</a:t>
              </a:r>
              <a:r>
                <a:rPr lang="en-US" sz="1600" i="1" baseline="-25000" dirty="0" smtClean="0">
                  <a:latin typeface="Times New Roman" pitchFamily="18" charset="0"/>
                  <a:cs typeface="Times New Roman" pitchFamily="18" charset="0"/>
                </a:rPr>
                <a:t>N</a:t>
              </a:r>
              <a:endParaRPr lang="en-US" sz="1600" i="1" baseline="-25000" dirty="0">
                <a:latin typeface="Times New Roman" pitchFamily="18" charset="0"/>
                <a:cs typeface="Times New Roman" pitchFamily="18" charset="0"/>
              </a:endParaRPr>
            </a:p>
          </p:txBody>
        </p:sp>
        <p:sp>
          <p:nvSpPr>
            <p:cNvPr id="90" name="Oval 89"/>
            <p:cNvSpPr>
              <a:spLocks noChangeAspect="1"/>
            </p:cNvSpPr>
            <p:nvPr/>
          </p:nvSpPr>
          <p:spPr>
            <a:xfrm>
              <a:off x="7482840" y="50444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aphicFrame>
        <p:nvGraphicFramePr>
          <p:cNvPr id="63" name="Object 4"/>
          <p:cNvGraphicFramePr>
            <a:graphicFrameLocks noChangeAspect="1"/>
          </p:cNvGraphicFramePr>
          <p:nvPr/>
        </p:nvGraphicFramePr>
        <p:xfrm>
          <a:off x="7007099" y="3747821"/>
          <a:ext cx="347472" cy="156362"/>
        </p:xfrm>
        <a:graphic>
          <a:graphicData uri="http://schemas.openxmlformats.org/presentationml/2006/ole">
            <p:oleObj spid="_x0000_s5152" name="Equation" r:id="rId6" imgW="330154" imgH="164801" progId="Equation.DSMT4">
              <p:embed/>
            </p:oleObj>
          </a:graphicData>
        </a:graphic>
      </p:graphicFrame>
      <p:grpSp>
        <p:nvGrpSpPr>
          <p:cNvPr id="8" name="Group 156"/>
          <p:cNvGrpSpPr/>
          <p:nvPr/>
        </p:nvGrpSpPr>
        <p:grpSpPr>
          <a:xfrm>
            <a:off x="5756199" y="3608832"/>
            <a:ext cx="416966" cy="347472"/>
            <a:chOff x="5410200" y="3790950"/>
            <a:chExt cx="457200" cy="381000"/>
          </a:xfrm>
        </p:grpSpPr>
        <p:sp>
          <p:nvSpPr>
            <p:cNvPr id="87" name="Oval 86"/>
            <p:cNvSpPr>
              <a:spLocks noChangeAspect="1"/>
            </p:cNvSpPr>
            <p:nvPr/>
          </p:nvSpPr>
          <p:spPr>
            <a:xfrm>
              <a:off x="5425440" y="380619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sp>
          <p:nvSpPr>
            <p:cNvPr id="88" name="TextBox 87"/>
            <p:cNvSpPr txBox="1"/>
            <p:nvPr/>
          </p:nvSpPr>
          <p:spPr>
            <a:xfrm>
              <a:off x="5410200" y="3790950"/>
              <a:ext cx="457200" cy="371221"/>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1</a:t>
              </a:r>
              <a:endParaRPr lang="en-US" sz="1600" baseline="-25000" dirty="0">
                <a:latin typeface="Times New Roman" pitchFamily="18" charset="0"/>
                <a:cs typeface="Times New Roman" pitchFamily="18" charset="0"/>
              </a:endParaRPr>
            </a:p>
          </p:txBody>
        </p:sp>
      </p:grpSp>
      <p:grpSp>
        <p:nvGrpSpPr>
          <p:cNvPr id="9" name="Group 157"/>
          <p:cNvGrpSpPr/>
          <p:nvPr/>
        </p:nvGrpSpPr>
        <p:grpSpPr>
          <a:xfrm>
            <a:off x="6451143" y="3608832"/>
            <a:ext cx="416966" cy="347472"/>
            <a:chOff x="6172200" y="3733800"/>
            <a:chExt cx="457200" cy="381000"/>
          </a:xfrm>
        </p:grpSpPr>
        <p:sp>
          <p:nvSpPr>
            <p:cNvPr id="85" name="TextBox 84"/>
            <p:cNvSpPr txBox="1"/>
            <p:nvPr/>
          </p:nvSpPr>
          <p:spPr>
            <a:xfrm>
              <a:off x="6172200" y="37338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baseline="-25000" dirty="0" smtClean="0">
                  <a:latin typeface="Times New Roman" pitchFamily="18" charset="0"/>
                  <a:cs typeface="Times New Roman" pitchFamily="18" charset="0"/>
                </a:rPr>
                <a:t>2</a:t>
              </a:r>
              <a:endParaRPr lang="en-US" sz="1600" baseline="-25000" dirty="0">
                <a:latin typeface="Times New Roman" pitchFamily="18" charset="0"/>
                <a:cs typeface="Times New Roman" pitchFamily="18" charset="0"/>
              </a:endParaRPr>
            </a:p>
          </p:txBody>
        </p:sp>
        <p:sp>
          <p:nvSpPr>
            <p:cNvPr id="86" name="Oval 85"/>
            <p:cNvSpPr>
              <a:spLocks noChangeAspect="1"/>
            </p:cNvSpPr>
            <p:nvPr/>
          </p:nvSpPr>
          <p:spPr>
            <a:xfrm>
              <a:off x="6187440" y="37490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0" name="Group 158"/>
          <p:cNvGrpSpPr/>
          <p:nvPr/>
        </p:nvGrpSpPr>
        <p:grpSpPr>
          <a:xfrm>
            <a:off x="7632549" y="3608832"/>
            <a:ext cx="416966" cy="347472"/>
            <a:chOff x="7467600" y="3810000"/>
            <a:chExt cx="457200" cy="381000"/>
          </a:xfrm>
        </p:grpSpPr>
        <p:sp>
          <p:nvSpPr>
            <p:cNvPr id="83" name="TextBox 82"/>
            <p:cNvSpPr txBox="1"/>
            <p:nvPr/>
          </p:nvSpPr>
          <p:spPr>
            <a:xfrm>
              <a:off x="7467600" y="3810000"/>
              <a:ext cx="457200" cy="369332"/>
            </a:xfrm>
            <a:prstGeom prst="rect">
              <a:avLst/>
            </a:prstGeom>
            <a:noFill/>
          </p:spPr>
          <p:txBody>
            <a:bodyPr wrap="square" rtlCol="0">
              <a:spAutoFit/>
            </a:bodyPr>
            <a:lstStyle/>
            <a:p>
              <a:pPr algn="ctr"/>
              <a:r>
                <a:rPr lang="en-US" sz="1600" i="1" dirty="0" smtClean="0">
                  <a:latin typeface="Times New Roman" pitchFamily="18" charset="0"/>
                  <a:cs typeface="Times New Roman" pitchFamily="18" charset="0"/>
                </a:rPr>
                <a:t>P</a:t>
              </a:r>
              <a:r>
                <a:rPr lang="en-US" sz="1600" i="1" baseline="-25000" dirty="0" smtClean="0">
                  <a:latin typeface="Times New Roman" pitchFamily="18" charset="0"/>
                  <a:cs typeface="Times New Roman" pitchFamily="18" charset="0"/>
                </a:rPr>
                <a:t>N</a:t>
              </a:r>
              <a:endParaRPr lang="en-US" sz="1600" i="1" baseline="-25000" dirty="0">
                <a:latin typeface="Times New Roman" pitchFamily="18" charset="0"/>
                <a:cs typeface="Times New Roman" pitchFamily="18" charset="0"/>
              </a:endParaRPr>
            </a:p>
          </p:txBody>
        </p:sp>
        <p:sp>
          <p:nvSpPr>
            <p:cNvPr id="84" name="Oval 83"/>
            <p:cNvSpPr>
              <a:spLocks noChangeAspect="1"/>
            </p:cNvSpPr>
            <p:nvPr/>
          </p:nvSpPr>
          <p:spPr>
            <a:xfrm>
              <a:off x="7482840" y="3825240"/>
              <a:ext cx="365760"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a:solidFill>
                  <a:schemeClr val="tx1"/>
                </a:solidFill>
                <a:latin typeface="Times New Roman" pitchFamily="18" charset="0"/>
                <a:cs typeface="Times New Roman" pitchFamily="18" charset="0"/>
              </a:endParaRPr>
            </a:p>
          </p:txBody>
        </p:sp>
      </p:grpSp>
      <p:grpSp>
        <p:nvGrpSpPr>
          <p:cNvPr id="11" name="Group 180"/>
          <p:cNvGrpSpPr/>
          <p:nvPr/>
        </p:nvGrpSpPr>
        <p:grpSpPr>
          <a:xfrm>
            <a:off x="5181600" y="3386450"/>
            <a:ext cx="2654688" cy="1278697"/>
            <a:chOff x="4671329" y="3566160"/>
            <a:chExt cx="2910841" cy="1402080"/>
          </a:xfrm>
        </p:grpSpPr>
        <p:cxnSp>
          <p:nvCxnSpPr>
            <p:cNvPr id="79" name="Straight Connector 24"/>
            <p:cNvCxnSpPr>
              <a:stCxn id="96" idx="0"/>
              <a:endCxn id="55" idx="4"/>
            </p:cNvCxnSpPr>
            <p:nvPr/>
          </p:nvCxnSpPr>
          <p:spPr>
            <a:xfrm rot="5400000" flipH="1" flipV="1">
              <a:off x="4168409" y="4069080"/>
              <a:ext cx="100584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94" idx="0"/>
              <a:endCxn id="87" idx="4"/>
            </p:cNvCxnSpPr>
            <p:nvPr/>
          </p:nvCxnSpPr>
          <p:spPr>
            <a:xfrm rot="5400000" flipH="1" flipV="1">
              <a:off x="5136149" y="4579620"/>
              <a:ext cx="77724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92" idx="0"/>
              <a:endCxn id="86" idx="4"/>
            </p:cNvCxnSpPr>
            <p:nvPr/>
          </p:nvCxnSpPr>
          <p:spPr>
            <a:xfrm rot="5400000" flipH="1" flipV="1">
              <a:off x="5898149" y="4579620"/>
              <a:ext cx="77724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90" idx="0"/>
              <a:endCxn id="84" idx="4"/>
            </p:cNvCxnSpPr>
            <p:nvPr/>
          </p:nvCxnSpPr>
          <p:spPr>
            <a:xfrm rot="5400000" flipH="1" flipV="1">
              <a:off x="7193550" y="4579620"/>
              <a:ext cx="77724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12" name="Group 178"/>
          <p:cNvGrpSpPr/>
          <p:nvPr/>
        </p:nvGrpSpPr>
        <p:grpSpPr>
          <a:xfrm>
            <a:off x="5257800" y="3219664"/>
            <a:ext cx="2312450" cy="569854"/>
            <a:chOff x="4800644" y="3383281"/>
            <a:chExt cx="2598645" cy="624840"/>
          </a:xfrm>
        </p:grpSpPr>
        <p:cxnSp>
          <p:nvCxnSpPr>
            <p:cNvPr id="76" name="Straight Connector 75"/>
            <p:cNvCxnSpPr>
              <a:stCxn id="55" idx="5"/>
              <a:endCxn id="88" idx="1"/>
            </p:cNvCxnSpPr>
            <p:nvPr/>
          </p:nvCxnSpPr>
          <p:spPr>
            <a:xfrm rot="16200000" flipH="1">
              <a:off x="4822138" y="3491101"/>
              <a:ext cx="483015" cy="52600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953000" y="3474720"/>
              <a:ext cx="1234440" cy="438912"/>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84" idx="2"/>
              <a:endCxn id="55" idx="6"/>
            </p:cNvCxnSpPr>
            <p:nvPr/>
          </p:nvCxnSpPr>
          <p:spPr>
            <a:xfrm rot="10800000">
              <a:off x="4854208" y="3383281"/>
              <a:ext cx="2545081" cy="62484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Group 103"/>
          <p:cNvGrpSpPr/>
          <p:nvPr/>
        </p:nvGrpSpPr>
        <p:grpSpPr>
          <a:xfrm>
            <a:off x="6096000" y="3789518"/>
            <a:ext cx="1621678" cy="375269"/>
            <a:chOff x="6103671" y="3789518"/>
            <a:chExt cx="1690208" cy="375269"/>
          </a:xfrm>
        </p:grpSpPr>
        <p:cxnSp>
          <p:nvCxnSpPr>
            <p:cNvPr id="69" name="Straight Connector 18"/>
            <p:cNvCxnSpPr>
              <a:stCxn id="87" idx="6"/>
              <a:endCxn id="86" idx="2"/>
            </p:cNvCxnSpPr>
            <p:nvPr/>
          </p:nvCxnSpPr>
          <p:spPr>
            <a:xfrm>
              <a:off x="6103671" y="3789518"/>
              <a:ext cx="361371"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0" name="Freeform 19"/>
            <p:cNvSpPr/>
            <p:nvPr/>
          </p:nvSpPr>
          <p:spPr>
            <a:xfrm>
              <a:off x="6110377" y="3956304"/>
              <a:ext cx="1683502" cy="208483"/>
            </a:xfrm>
            <a:custGeom>
              <a:avLst/>
              <a:gdLst>
                <a:gd name="connsiteX0" fmla="*/ 0 w 1857375"/>
                <a:gd name="connsiteY0" fmla="*/ 0 h 257175"/>
                <a:gd name="connsiteX1" fmla="*/ 17145 w 1857375"/>
                <a:gd name="connsiteY1" fmla="*/ 5715 h 257175"/>
                <a:gd name="connsiteX2" fmla="*/ 28575 w 1857375"/>
                <a:gd name="connsiteY2" fmla="*/ 34290 h 257175"/>
                <a:gd name="connsiteX3" fmla="*/ 34290 w 1857375"/>
                <a:gd name="connsiteY3" fmla="*/ 51435 h 257175"/>
                <a:gd name="connsiteX4" fmla="*/ 68580 w 1857375"/>
                <a:gd name="connsiteY4" fmla="*/ 85725 h 257175"/>
                <a:gd name="connsiteX5" fmla="*/ 108585 w 1857375"/>
                <a:gd name="connsiteY5" fmla="*/ 125730 h 257175"/>
                <a:gd name="connsiteX6" fmla="*/ 142875 w 1857375"/>
                <a:gd name="connsiteY6" fmla="*/ 154305 h 257175"/>
                <a:gd name="connsiteX7" fmla="*/ 160020 w 1857375"/>
                <a:gd name="connsiteY7" fmla="*/ 160020 h 257175"/>
                <a:gd name="connsiteX8" fmla="*/ 194310 w 1857375"/>
                <a:gd name="connsiteY8" fmla="*/ 182880 h 257175"/>
                <a:gd name="connsiteX9" fmla="*/ 234315 w 1857375"/>
                <a:gd name="connsiteY9" fmla="*/ 194310 h 257175"/>
                <a:gd name="connsiteX10" fmla="*/ 251460 w 1857375"/>
                <a:gd name="connsiteY10" fmla="*/ 205740 h 257175"/>
                <a:gd name="connsiteX11" fmla="*/ 274320 w 1857375"/>
                <a:gd name="connsiteY11" fmla="*/ 211455 h 257175"/>
                <a:gd name="connsiteX12" fmla="*/ 314325 w 1857375"/>
                <a:gd name="connsiteY12" fmla="*/ 222885 h 257175"/>
                <a:gd name="connsiteX13" fmla="*/ 348615 w 1857375"/>
                <a:gd name="connsiteY13" fmla="*/ 228600 h 257175"/>
                <a:gd name="connsiteX14" fmla="*/ 377190 w 1857375"/>
                <a:gd name="connsiteY14" fmla="*/ 234315 h 257175"/>
                <a:gd name="connsiteX15" fmla="*/ 440055 w 1857375"/>
                <a:gd name="connsiteY15" fmla="*/ 245745 h 257175"/>
                <a:gd name="connsiteX16" fmla="*/ 462915 w 1857375"/>
                <a:gd name="connsiteY16" fmla="*/ 251460 h 257175"/>
                <a:gd name="connsiteX17" fmla="*/ 834390 w 1857375"/>
                <a:gd name="connsiteY17" fmla="*/ 257175 h 257175"/>
                <a:gd name="connsiteX18" fmla="*/ 1148715 w 1857375"/>
                <a:gd name="connsiteY18" fmla="*/ 251460 h 257175"/>
                <a:gd name="connsiteX19" fmla="*/ 1388745 w 1857375"/>
                <a:gd name="connsiteY19" fmla="*/ 240030 h 257175"/>
                <a:gd name="connsiteX20" fmla="*/ 1428750 w 1857375"/>
                <a:gd name="connsiteY20" fmla="*/ 234315 h 257175"/>
                <a:gd name="connsiteX21" fmla="*/ 1480185 w 1857375"/>
                <a:gd name="connsiteY21" fmla="*/ 222885 h 257175"/>
                <a:gd name="connsiteX22" fmla="*/ 1508760 w 1857375"/>
                <a:gd name="connsiteY22" fmla="*/ 217170 h 257175"/>
                <a:gd name="connsiteX23" fmla="*/ 1531620 w 1857375"/>
                <a:gd name="connsiteY23" fmla="*/ 205740 h 257175"/>
                <a:gd name="connsiteX24" fmla="*/ 1571625 w 1857375"/>
                <a:gd name="connsiteY24" fmla="*/ 194310 h 257175"/>
                <a:gd name="connsiteX25" fmla="*/ 1588770 w 1857375"/>
                <a:gd name="connsiteY25" fmla="*/ 188595 h 257175"/>
                <a:gd name="connsiteX26" fmla="*/ 1628775 w 1857375"/>
                <a:gd name="connsiteY26" fmla="*/ 182880 h 257175"/>
                <a:gd name="connsiteX27" fmla="*/ 1663065 w 1857375"/>
                <a:gd name="connsiteY27" fmla="*/ 165735 h 257175"/>
                <a:gd name="connsiteX28" fmla="*/ 1680210 w 1857375"/>
                <a:gd name="connsiteY28" fmla="*/ 160020 h 257175"/>
                <a:gd name="connsiteX29" fmla="*/ 1697355 w 1857375"/>
                <a:gd name="connsiteY29" fmla="*/ 148590 h 257175"/>
                <a:gd name="connsiteX30" fmla="*/ 1731645 w 1857375"/>
                <a:gd name="connsiteY30" fmla="*/ 137160 h 257175"/>
                <a:gd name="connsiteX31" fmla="*/ 1765935 w 1857375"/>
                <a:gd name="connsiteY31" fmla="*/ 120015 h 257175"/>
                <a:gd name="connsiteX32" fmla="*/ 1823085 w 1857375"/>
                <a:gd name="connsiteY32" fmla="*/ 80010 h 257175"/>
                <a:gd name="connsiteX33" fmla="*/ 1840230 w 1857375"/>
                <a:gd name="connsiteY33" fmla="*/ 68580 h 257175"/>
                <a:gd name="connsiteX34" fmla="*/ 1845945 w 1857375"/>
                <a:gd name="connsiteY34" fmla="*/ 51435 h 257175"/>
                <a:gd name="connsiteX35" fmla="*/ 1857375 w 1857375"/>
                <a:gd name="connsiteY35" fmla="*/ 3429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57375" h="257175">
                  <a:moveTo>
                    <a:pt x="0" y="0"/>
                  </a:moveTo>
                  <a:cubicBezTo>
                    <a:pt x="5715" y="1905"/>
                    <a:pt x="13288" y="1087"/>
                    <a:pt x="17145" y="5715"/>
                  </a:cubicBezTo>
                  <a:cubicBezTo>
                    <a:pt x="23712" y="13596"/>
                    <a:pt x="24973" y="24684"/>
                    <a:pt x="28575" y="34290"/>
                  </a:cubicBezTo>
                  <a:cubicBezTo>
                    <a:pt x="30690" y="39931"/>
                    <a:pt x="30592" y="46680"/>
                    <a:pt x="34290" y="51435"/>
                  </a:cubicBezTo>
                  <a:cubicBezTo>
                    <a:pt x="44214" y="64194"/>
                    <a:pt x="59614" y="72275"/>
                    <a:pt x="68580" y="85725"/>
                  </a:cubicBezTo>
                  <a:cubicBezTo>
                    <a:pt x="94782" y="125027"/>
                    <a:pt x="78408" y="115671"/>
                    <a:pt x="108585" y="125730"/>
                  </a:cubicBezTo>
                  <a:cubicBezTo>
                    <a:pt x="121224" y="138369"/>
                    <a:pt x="126962" y="146348"/>
                    <a:pt x="142875" y="154305"/>
                  </a:cubicBezTo>
                  <a:cubicBezTo>
                    <a:pt x="148263" y="156999"/>
                    <a:pt x="154754" y="157094"/>
                    <a:pt x="160020" y="160020"/>
                  </a:cubicBezTo>
                  <a:cubicBezTo>
                    <a:pt x="172028" y="166691"/>
                    <a:pt x="180983" y="179548"/>
                    <a:pt x="194310" y="182880"/>
                  </a:cubicBezTo>
                  <a:cubicBezTo>
                    <a:pt x="201634" y="184711"/>
                    <a:pt x="226116" y="190211"/>
                    <a:pt x="234315" y="194310"/>
                  </a:cubicBezTo>
                  <a:cubicBezTo>
                    <a:pt x="240458" y="197382"/>
                    <a:pt x="245147" y="203034"/>
                    <a:pt x="251460" y="205740"/>
                  </a:cubicBezTo>
                  <a:cubicBezTo>
                    <a:pt x="258679" y="208834"/>
                    <a:pt x="266768" y="209297"/>
                    <a:pt x="274320" y="211455"/>
                  </a:cubicBezTo>
                  <a:cubicBezTo>
                    <a:pt x="299739" y="218718"/>
                    <a:pt x="284548" y="216930"/>
                    <a:pt x="314325" y="222885"/>
                  </a:cubicBezTo>
                  <a:cubicBezTo>
                    <a:pt x="325688" y="225158"/>
                    <a:pt x="337214" y="226527"/>
                    <a:pt x="348615" y="228600"/>
                  </a:cubicBezTo>
                  <a:cubicBezTo>
                    <a:pt x="358172" y="230338"/>
                    <a:pt x="367633" y="232577"/>
                    <a:pt x="377190" y="234315"/>
                  </a:cubicBezTo>
                  <a:cubicBezTo>
                    <a:pt x="411310" y="240519"/>
                    <a:pt x="408292" y="238687"/>
                    <a:pt x="440055" y="245745"/>
                  </a:cubicBezTo>
                  <a:cubicBezTo>
                    <a:pt x="447722" y="247449"/>
                    <a:pt x="455064" y="251232"/>
                    <a:pt x="462915" y="251460"/>
                  </a:cubicBezTo>
                  <a:cubicBezTo>
                    <a:pt x="586703" y="255048"/>
                    <a:pt x="710565" y="255270"/>
                    <a:pt x="834390" y="257175"/>
                  </a:cubicBezTo>
                  <a:lnTo>
                    <a:pt x="1148715" y="251460"/>
                  </a:lnTo>
                  <a:cubicBezTo>
                    <a:pt x="1228777" y="248984"/>
                    <a:pt x="1388745" y="240030"/>
                    <a:pt x="1388745" y="240030"/>
                  </a:cubicBezTo>
                  <a:cubicBezTo>
                    <a:pt x="1402080" y="238125"/>
                    <a:pt x="1415463" y="236530"/>
                    <a:pt x="1428750" y="234315"/>
                  </a:cubicBezTo>
                  <a:cubicBezTo>
                    <a:pt x="1463223" y="228569"/>
                    <a:pt x="1449360" y="229735"/>
                    <a:pt x="1480185" y="222885"/>
                  </a:cubicBezTo>
                  <a:cubicBezTo>
                    <a:pt x="1489667" y="220778"/>
                    <a:pt x="1499235" y="219075"/>
                    <a:pt x="1508760" y="217170"/>
                  </a:cubicBezTo>
                  <a:cubicBezTo>
                    <a:pt x="1516380" y="213360"/>
                    <a:pt x="1523789" y="209096"/>
                    <a:pt x="1531620" y="205740"/>
                  </a:cubicBezTo>
                  <a:cubicBezTo>
                    <a:pt x="1545323" y="199867"/>
                    <a:pt x="1557125" y="198453"/>
                    <a:pt x="1571625" y="194310"/>
                  </a:cubicBezTo>
                  <a:cubicBezTo>
                    <a:pt x="1577417" y="192655"/>
                    <a:pt x="1582863" y="189776"/>
                    <a:pt x="1588770" y="188595"/>
                  </a:cubicBezTo>
                  <a:cubicBezTo>
                    <a:pt x="1601979" y="185953"/>
                    <a:pt x="1615440" y="184785"/>
                    <a:pt x="1628775" y="182880"/>
                  </a:cubicBezTo>
                  <a:cubicBezTo>
                    <a:pt x="1671869" y="168515"/>
                    <a:pt x="1618750" y="187892"/>
                    <a:pt x="1663065" y="165735"/>
                  </a:cubicBezTo>
                  <a:cubicBezTo>
                    <a:pt x="1668453" y="163041"/>
                    <a:pt x="1674822" y="162714"/>
                    <a:pt x="1680210" y="160020"/>
                  </a:cubicBezTo>
                  <a:cubicBezTo>
                    <a:pt x="1686353" y="156948"/>
                    <a:pt x="1691078" y="151380"/>
                    <a:pt x="1697355" y="148590"/>
                  </a:cubicBezTo>
                  <a:cubicBezTo>
                    <a:pt x="1708365" y="143697"/>
                    <a:pt x="1721620" y="143843"/>
                    <a:pt x="1731645" y="137160"/>
                  </a:cubicBezTo>
                  <a:cubicBezTo>
                    <a:pt x="1753802" y="122388"/>
                    <a:pt x="1742274" y="127902"/>
                    <a:pt x="1765935" y="120015"/>
                  </a:cubicBezTo>
                  <a:cubicBezTo>
                    <a:pt x="1799785" y="94628"/>
                    <a:pt x="1780870" y="108154"/>
                    <a:pt x="1823085" y="80010"/>
                  </a:cubicBezTo>
                  <a:lnTo>
                    <a:pt x="1840230" y="68580"/>
                  </a:lnTo>
                  <a:cubicBezTo>
                    <a:pt x="1842135" y="62865"/>
                    <a:pt x="1843251" y="56823"/>
                    <a:pt x="1845945" y="51435"/>
                  </a:cubicBezTo>
                  <a:cubicBezTo>
                    <a:pt x="1849017" y="45292"/>
                    <a:pt x="1857375" y="34290"/>
                    <a:pt x="1857375" y="34290"/>
                  </a:cubicBezTo>
                </a:path>
              </a:pathLst>
            </a:cu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20"/>
            <p:cNvSpPr/>
            <p:nvPr/>
          </p:nvSpPr>
          <p:spPr>
            <a:xfrm>
              <a:off x="6874816" y="3886810"/>
              <a:ext cx="903427" cy="159018"/>
            </a:xfrm>
            <a:custGeom>
              <a:avLst/>
              <a:gdLst>
                <a:gd name="connsiteX0" fmla="*/ 0 w 1040130"/>
                <a:gd name="connsiteY0" fmla="*/ 0 h 202937"/>
                <a:gd name="connsiteX1" fmla="*/ 51435 w 1040130"/>
                <a:gd name="connsiteY1" fmla="*/ 74295 h 202937"/>
                <a:gd name="connsiteX2" fmla="*/ 74295 w 1040130"/>
                <a:gd name="connsiteY2" fmla="*/ 108585 h 202937"/>
                <a:gd name="connsiteX3" fmla="*/ 85725 w 1040130"/>
                <a:gd name="connsiteY3" fmla="*/ 125730 h 202937"/>
                <a:gd name="connsiteX4" fmla="*/ 102870 w 1040130"/>
                <a:gd name="connsiteY4" fmla="*/ 137160 h 202937"/>
                <a:gd name="connsiteX5" fmla="*/ 137160 w 1040130"/>
                <a:gd name="connsiteY5" fmla="*/ 148590 h 202937"/>
                <a:gd name="connsiteX6" fmla="*/ 205740 w 1040130"/>
                <a:gd name="connsiteY6" fmla="*/ 160020 h 202937"/>
                <a:gd name="connsiteX7" fmla="*/ 280035 w 1040130"/>
                <a:gd name="connsiteY7" fmla="*/ 165735 h 202937"/>
                <a:gd name="connsiteX8" fmla="*/ 314325 w 1040130"/>
                <a:gd name="connsiteY8" fmla="*/ 171450 h 202937"/>
                <a:gd name="connsiteX9" fmla="*/ 365760 w 1040130"/>
                <a:gd name="connsiteY9" fmla="*/ 177165 h 202937"/>
                <a:gd name="connsiteX10" fmla="*/ 388620 w 1040130"/>
                <a:gd name="connsiteY10" fmla="*/ 182880 h 202937"/>
                <a:gd name="connsiteX11" fmla="*/ 468630 w 1040130"/>
                <a:gd name="connsiteY11" fmla="*/ 188595 h 202937"/>
                <a:gd name="connsiteX12" fmla="*/ 640080 w 1040130"/>
                <a:gd name="connsiteY12" fmla="*/ 188595 h 202937"/>
                <a:gd name="connsiteX13" fmla="*/ 657225 w 1040130"/>
                <a:gd name="connsiteY13" fmla="*/ 182880 h 202937"/>
                <a:gd name="connsiteX14" fmla="*/ 691515 w 1040130"/>
                <a:gd name="connsiteY14" fmla="*/ 177165 h 202937"/>
                <a:gd name="connsiteX15" fmla="*/ 708660 w 1040130"/>
                <a:gd name="connsiteY15" fmla="*/ 171450 h 202937"/>
                <a:gd name="connsiteX16" fmla="*/ 737235 w 1040130"/>
                <a:gd name="connsiteY16" fmla="*/ 165735 h 202937"/>
                <a:gd name="connsiteX17" fmla="*/ 760095 w 1040130"/>
                <a:gd name="connsiteY17" fmla="*/ 160020 h 202937"/>
                <a:gd name="connsiteX18" fmla="*/ 788670 w 1040130"/>
                <a:gd name="connsiteY18" fmla="*/ 154305 h 202937"/>
                <a:gd name="connsiteX19" fmla="*/ 811530 w 1040130"/>
                <a:gd name="connsiteY19" fmla="*/ 148590 h 202937"/>
                <a:gd name="connsiteX20" fmla="*/ 845820 w 1040130"/>
                <a:gd name="connsiteY20" fmla="*/ 142875 h 202937"/>
                <a:gd name="connsiteX21" fmla="*/ 897255 w 1040130"/>
                <a:gd name="connsiteY21" fmla="*/ 125730 h 202937"/>
                <a:gd name="connsiteX22" fmla="*/ 914400 w 1040130"/>
                <a:gd name="connsiteY22" fmla="*/ 120015 h 202937"/>
                <a:gd name="connsiteX23" fmla="*/ 931545 w 1040130"/>
                <a:gd name="connsiteY23" fmla="*/ 108585 h 202937"/>
                <a:gd name="connsiteX24" fmla="*/ 965835 w 1040130"/>
                <a:gd name="connsiteY24" fmla="*/ 97155 h 202937"/>
                <a:gd name="connsiteX25" fmla="*/ 982980 w 1040130"/>
                <a:gd name="connsiteY25" fmla="*/ 85725 h 202937"/>
                <a:gd name="connsiteX26" fmla="*/ 1017270 w 1040130"/>
                <a:gd name="connsiteY26" fmla="*/ 74295 h 202937"/>
                <a:gd name="connsiteX27" fmla="*/ 1040130 w 1040130"/>
                <a:gd name="connsiteY27" fmla="*/ 62865 h 20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40130" h="202937">
                  <a:moveTo>
                    <a:pt x="0" y="0"/>
                  </a:moveTo>
                  <a:cubicBezTo>
                    <a:pt x="34408" y="34408"/>
                    <a:pt x="8715" y="5943"/>
                    <a:pt x="51435" y="74295"/>
                  </a:cubicBezTo>
                  <a:cubicBezTo>
                    <a:pt x="58716" y="85944"/>
                    <a:pt x="66675" y="97155"/>
                    <a:pt x="74295" y="108585"/>
                  </a:cubicBezTo>
                  <a:cubicBezTo>
                    <a:pt x="78105" y="114300"/>
                    <a:pt x="80010" y="121920"/>
                    <a:pt x="85725" y="125730"/>
                  </a:cubicBezTo>
                  <a:cubicBezTo>
                    <a:pt x="91440" y="129540"/>
                    <a:pt x="96593" y="134370"/>
                    <a:pt x="102870" y="137160"/>
                  </a:cubicBezTo>
                  <a:cubicBezTo>
                    <a:pt x="113880" y="142053"/>
                    <a:pt x="125730" y="144780"/>
                    <a:pt x="137160" y="148590"/>
                  </a:cubicBezTo>
                  <a:cubicBezTo>
                    <a:pt x="168999" y="159203"/>
                    <a:pt x="153103" y="155235"/>
                    <a:pt x="205740" y="160020"/>
                  </a:cubicBezTo>
                  <a:cubicBezTo>
                    <a:pt x="230476" y="162269"/>
                    <a:pt x="255270" y="163830"/>
                    <a:pt x="280035" y="165735"/>
                  </a:cubicBezTo>
                  <a:cubicBezTo>
                    <a:pt x="291465" y="167640"/>
                    <a:pt x="302839" y="169919"/>
                    <a:pt x="314325" y="171450"/>
                  </a:cubicBezTo>
                  <a:cubicBezTo>
                    <a:pt x="331424" y="173730"/>
                    <a:pt x="348710" y="174542"/>
                    <a:pt x="365760" y="177165"/>
                  </a:cubicBezTo>
                  <a:cubicBezTo>
                    <a:pt x="373523" y="178359"/>
                    <a:pt x="380814" y="182013"/>
                    <a:pt x="388620" y="182880"/>
                  </a:cubicBezTo>
                  <a:cubicBezTo>
                    <a:pt x="415194" y="185833"/>
                    <a:pt x="441960" y="186690"/>
                    <a:pt x="468630" y="188595"/>
                  </a:cubicBezTo>
                  <a:cubicBezTo>
                    <a:pt x="540342" y="202937"/>
                    <a:pt x="505166" y="198232"/>
                    <a:pt x="640080" y="188595"/>
                  </a:cubicBezTo>
                  <a:cubicBezTo>
                    <a:pt x="646089" y="188166"/>
                    <a:pt x="651344" y="184187"/>
                    <a:pt x="657225" y="182880"/>
                  </a:cubicBezTo>
                  <a:cubicBezTo>
                    <a:pt x="668537" y="180366"/>
                    <a:pt x="680203" y="179679"/>
                    <a:pt x="691515" y="177165"/>
                  </a:cubicBezTo>
                  <a:cubicBezTo>
                    <a:pt x="697396" y="175858"/>
                    <a:pt x="702816" y="172911"/>
                    <a:pt x="708660" y="171450"/>
                  </a:cubicBezTo>
                  <a:cubicBezTo>
                    <a:pt x="718084" y="169094"/>
                    <a:pt x="727753" y="167842"/>
                    <a:pt x="737235" y="165735"/>
                  </a:cubicBezTo>
                  <a:cubicBezTo>
                    <a:pt x="744902" y="164031"/>
                    <a:pt x="752428" y="161724"/>
                    <a:pt x="760095" y="160020"/>
                  </a:cubicBezTo>
                  <a:cubicBezTo>
                    <a:pt x="769577" y="157913"/>
                    <a:pt x="779188" y="156412"/>
                    <a:pt x="788670" y="154305"/>
                  </a:cubicBezTo>
                  <a:cubicBezTo>
                    <a:pt x="796337" y="152601"/>
                    <a:pt x="803828" y="150130"/>
                    <a:pt x="811530" y="148590"/>
                  </a:cubicBezTo>
                  <a:cubicBezTo>
                    <a:pt x="822893" y="146317"/>
                    <a:pt x="834578" y="145685"/>
                    <a:pt x="845820" y="142875"/>
                  </a:cubicBezTo>
                  <a:lnTo>
                    <a:pt x="897255" y="125730"/>
                  </a:lnTo>
                  <a:cubicBezTo>
                    <a:pt x="902970" y="123825"/>
                    <a:pt x="909388" y="123357"/>
                    <a:pt x="914400" y="120015"/>
                  </a:cubicBezTo>
                  <a:cubicBezTo>
                    <a:pt x="920115" y="116205"/>
                    <a:pt x="925268" y="111375"/>
                    <a:pt x="931545" y="108585"/>
                  </a:cubicBezTo>
                  <a:cubicBezTo>
                    <a:pt x="942555" y="103692"/>
                    <a:pt x="955810" y="103838"/>
                    <a:pt x="965835" y="97155"/>
                  </a:cubicBezTo>
                  <a:cubicBezTo>
                    <a:pt x="971550" y="93345"/>
                    <a:pt x="976703" y="88515"/>
                    <a:pt x="982980" y="85725"/>
                  </a:cubicBezTo>
                  <a:cubicBezTo>
                    <a:pt x="993990" y="80832"/>
                    <a:pt x="1005840" y="78105"/>
                    <a:pt x="1017270" y="74295"/>
                  </a:cubicBezTo>
                  <a:cubicBezTo>
                    <a:pt x="1036971" y="67728"/>
                    <a:pt x="1030155" y="72840"/>
                    <a:pt x="1040130" y="62865"/>
                  </a:cubicBezTo>
                </a:path>
              </a:pathLst>
            </a:cu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73" name="Straight Connector 72"/>
          <p:cNvCxnSpPr>
            <a:stCxn id="55" idx="7"/>
          </p:cNvCxnSpPr>
          <p:nvPr/>
        </p:nvCxnSpPr>
        <p:spPr>
          <a:xfrm rot="5400000" flipH="1" flipV="1">
            <a:off x="5665652" y="2177248"/>
            <a:ext cx="535311" cy="13136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16"/>
          <p:cNvCxnSpPr>
            <a:endCxn id="56" idx="3"/>
          </p:cNvCxnSpPr>
          <p:nvPr/>
        </p:nvCxnSpPr>
        <p:spPr>
          <a:xfrm rot="5400000" flipH="1" flipV="1">
            <a:off x="4915317" y="2093650"/>
            <a:ext cx="1244154" cy="6743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17"/>
          <p:cNvCxnSpPr>
            <a:endCxn id="54" idx="1"/>
          </p:cNvCxnSpPr>
          <p:nvPr/>
        </p:nvCxnSpPr>
        <p:spPr>
          <a:xfrm rot="16200000" flipH="1">
            <a:off x="6049466" y="1856184"/>
            <a:ext cx="643723" cy="5353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Subtitle 2"/>
          <p:cNvSpPr txBox="1">
            <a:spLocks/>
          </p:cNvSpPr>
          <p:nvPr/>
        </p:nvSpPr>
        <p:spPr>
          <a:xfrm>
            <a:off x="762000" y="381000"/>
            <a:ext cx="7848600" cy="5334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cs typeface="Arial" pitchFamily="34" charset="0"/>
              </a:rPr>
              <a:t>Mutual Context Model Representation</a:t>
            </a:r>
            <a:endParaRPr kumimoji="0" lang="en-US" sz="28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105" name="TextBox 104"/>
          <p:cNvSpPr txBox="1"/>
          <p:nvPr/>
        </p:nvSpPr>
        <p:spPr>
          <a:xfrm>
            <a:off x="609600" y="4419600"/>
            <a:ext cx="3962400" cy="615553"/>
          </a:xfrm>
          <a:prstGeom prst="rect">
            <a:avLst/>
          </a:prstGeom>
          <a:noFill/>
          <a:ln w="25400">
            <a:noFill/>
            <a:miter lim="800000"/>
          </a:ln>
        </p:spPr>
        <p:txBody>
          <a:bodyPr wrap="square" rtlCol="0">
            <a:spAutoFit/>
          </a:bodyPr>
          <a:lstStyle/>
          <a:p>
            <a:pPr>
              <a:buFont typeface="Arial" pitchFamily="34" charset="0"/>
              <a:buChar char="•"/>
            </a:pPr>
            <a:r>
              <a:rPr lang="en-US" sz="1500" dirty="0" smtClean="0">
                <a:latin typeface="Arial" pitchFamily="34" charset="0"/>
                <a:cs typeface="Arial" pitchFamily="34" charset="0"/>
              </a:rPr>
              <a:t>                  and                   : </a:t>
            </a:r>
            <a:r>
              <a:rPr lang="en-US" sz="1700" dirty="0" smtClean="0">
                <a:solidFill>
                  <a:srgbClr val="FF0000"/>
                </a:solidFill>
                <a:latin typeface="Arial" pitchFamily="34" charset="0"/>
                <a:cs typeface="Arial" pitchFamily="34" charset="0"/>
              </a:rPr>
              <a:t>Discriminative part detection</a:t>
            </a:r>
            <a:r>
              <a:rPr lang="en-US" sz="1700" dirty="0" smtClean="0">
                <a:latin typeface="Arial" pitchFamily="34" charset="0"/>
                <a:cs typeface="Arial" pitchFamily="34" charset="0"/>
              </a:rPr>
              <a:t> scores.</a:t>
            </a:r>
          </a:p>
        </p:txBody>
      </p:sp>
      <p:graphicFrame>
        <p:nvGraphicFramePr>
          <p:cNvPr id="106" name="Object 10"/>
          <p:cNvGraphicFramePr>
            <a:graphicFrameLocks noChangeAspect="1"/>
          </p:cNvGraphicFramePr>
          <p:nvPr/>
        </p:nvGraphicFramePr>
        <p:xfrm>
          <a:off x="793750" y="4445000"/>
          <a:ext cx="876300" cy="279400"/>
        </p:xfrm>
        <a:graphic>
          <a:graphicData uri="http://schemas.openxmlformats.org/presentationml/2006/ole">
            <p:oleObj spid="_x0000_s5153" name="Equation" r:id="rId7" imgW="876369" imgH="279446" progId="Equation.DSMT4">
              <p:embed/>
            </p:oleObj>
          </a:graphicData>
        </a:graphic>
      </p:graphicFrame>
      <p:graphicFrame>
        <p:nvGraphicFramePr>
          <p:cNvPr id="101390" name="Object 14"/>
          <p:cNvGraphicFramePr>
            <a:graphicFrameLocks noChangeAspect="1"/>
          </p:cNvGraphicFramePr>
          <p:nvPr/>
        </p:nvGraphicFramePr>
        <p:xfrm>
          <a:off x="2108200" y="4432300"/>
          <a:ext cx="939800" cy="304800"/>
        </p:xfrm>
        <a:graphic>
          <a:graphicData uri="http://schemas.openxmlformats.org/presentationml/2006/ole">
            <p:oleObj spid="_x0000_s5154" name="Equation" r:id="rId8" imgW="939188" imgH="304616" progId="Equation.DSMT4">
              <p:embed/>
            </p:oleObj>
          </a:graphicData>
        </a:graphic>
      </p:graphicFrame>
      <p:sp>
        <p:nvSpPr>
          <p:cNvPr id="107" name="TextBox 106"/>
          <p:cNvSpPr txBox="1"/>
          <p:nvPr/>
        </p:nvSpPr>
        <p:spPr>
          <a:xfrm>
            <a:off x="2438400" y="5321808"/>
            <a:ext cx="1905000" cy="307777"/>
          </a:xfrm>
          <a:prstGeom prst="rect">
            <a:avLst/>
          </a:prstGeom>
          <a:noFill/>
        </p:spPr>
        <p:txBody>
          <a:bodyPr wrap="square" rtlCol="0">
            <a:spAutoFit/>
          </a:bodyPr>
          <a:lstStyle/>
          <a:p>
            <a:r>
              <a:rPr lang="en-US" sz="1400" dirty="0" smtClean="0">
                <a:latin typeface="Arial" pitchFamily="34" charset="0"/>
                <a:cs typeface="Arial" pitchFamily="34" charset="0"/>
              </a:rPr>
              <a:t>[Andriluka et al, 2009]</a:t>
            </a:r>
          </a:p>
        </p:txBody>
      </p:sp>
      <p:sp>
        <p:nvSpPr>
          <p:cNvPr id="108" name="TextBox 107"/>
          <p:cNvSpPr txBox="1"/>
          <p:nvPr/>
        </p:nvSpPr>
        <p:spPr>
          <a:xfrm>
            <a:off x="990600" y="5010835"/>
            <a:ext cx="2819400" cy="353943"/>
          </a:xfrm>
          <a:prstGeom prst="rect">
            <a:avLst/>
          </a:prstGeom>
          <a:noFill/>
        </p:spPr>
        <p:txBody>
          <a:bodyPr wrap="square" rtlCol="0">
            <a:spAutoFit/>
          </a:bodyPr>
          <a:lstStyle/>
          <a:p>
            <a:r>
              <a:rPr lang="en-US" sz="1700" dirty="0" smtClean="0">
                <a:latin typeface="Arial" pitchFamily="34" charset="0"/>
                <a:cs typeface="Arial" pitchFamily="34" charset="0"/>
              </a:rPr>
              <a:t>Shape context + AdaBoost</a:t>
            </a:r>
            <a:endParaRPr lang="en-US" sz="1700" dirty="0">
              <a:latin typeface="Arial" pitchFamily="34" charset="0"/>
              <a:cs typeface="Arial" pitchFamily="34" charset="0"/>
            </a:endParaRPr>
          </a:p>
        </p:txBody>
      </p:sp>
      <p:sp>
        <p:nvSpPr>
          <p:cNvPr id="123" name="TextBox 122"/>
          <p:cNvSpPr txBox="1"/>
          <p:nvPr/>
        </p:nvSpPr>
        <p:spPr>
          <a:xfrm>
            <a:off x="609600" y="3637002"/>
            <a:ext cx="3810000" cy="615553"/>
          </a:xfrm>
          <a:prstGeom prst="rect">
            <a:avLst/>
          </a:prstGeom>
          <a:noFill/>
          <a:ln w="25400">
            <a:noFill/>
            <a:miter lim="800000"/>
          </a:ln>
        </p:spPr>
        <p:txBody>
          <a:bodyPr wrap="square" rtlCol="0">
            <a:spAutoFit/>
          </a:bodyPr>
          <a:lstStyle/>
          <a:p>
            <a:pPr>
              <a:buFont typeface="Arial" pitchFamily="34" charset="0"/>
              <a:buChar char="•"/>
            </a:pPr>
            <a:r>
              <a:rPr lang="en-US" sz="1700" dirty="0" smtClean="0">
                <a:latin typeface="Arial" pitchFamily="34" charset="0"/>
                <a:cs typeface="Arial" pitchFamily="34" charset="0"/>
              </a:rPr>
              <a:t>  </a:t>
            </a:r>
            <a:r>
              <a:rPr lang="en-US" sz="1700" dirty="0" smtClean="0">
                <a:solidFill>
                  <a:srgbClr val="FF0000"/>
                </a:solidFill>
                <a:latin typeface="Arial" pitchFamily="34" charset="0"/>
                <a:cs typeface="Arial" pitchFamily="34" charset="0"/>
              </a:rPr>
              <a:t>Learn structural connectivity</a:t>
            </a:r>
            <a:r>
              <a:rPr lang="en-US" sz="1700" dirty="0" smtClean="0">
                <a:latin typeface="Arial" pitchFamily="34" charset="0"/>
                <a:cs typeface="Arial" pitchFamily="34" charset="0"/>
              </a:rPr>
              <a:t> among the body parts and the object.</a:t>
            </a:r>
            <a:endParaRPr lang="en-US" sz="1700" dirty="0">
              <a:latin typeface="Arial" pitchFamily="34" charset="0"/>
              <a:cs typeface="Arial" pitchFamily="34" charset="0"/>
            </a:endParaRPr>
          </a:p>
        </p:txBody>
      </p:sp>
      <p:sp>
        <p:nvSpPr>
          <p:cNvPr id="110" name="TextBox 109"/>
          <p:cNvSpPr txBox="1"/>
          <p:nvPr/>
        </p:nvSpPr>
        <p:spPr>
          <a:xfrm>
            <a:off x="2438400" y="5541264"/>
            <a:ext cx="1905000" cy="523220"/>
          </a:xfrm>
          <a:prstGeom prst="rect">
            <a:avLst/>
          </a:prstGeom>
          <a:noFill/>
        </p:spPr>
        <p:txBody>
          <a:bodyPr wrap="square" rtlCol="0">
            <a:spAutoFit/>
          </a:bodyPr>
          <a:lstStyle/>
          <a:p>
            <a:r>
              <a:rPr lang="en-US" sz="1400" dirty="0" smtClean="0">
                <a:latin typeface="Arial" pitchFamily="34" charset="0"/>
                <a:cs typeface="Arial" pitchFamily="34" charset="0"/>
              </a:rPr>
              <a:t>[Belongie et al, 2002]</a:t>
            </a:r>
          </a:p>
          <a:p>
            <a:r>
              <a:rPr lang="en-US" sz="1400" dirty="0" smtClean="0">
                <a:latin typeface="Arial" pitchFamily="34" charset="0"/>
                <a:cs typeface="Arial" pitchFamily="34" charset="0"/>
              </a:rPr>
              <a:t>[Viola &amp; Jones, 2001]</a:t>
            </a:r>
            <a:endParaRPr lang="en-US" sz="1400" dirty="0">
              <a:latin typeface="Arial" pitchFamily="34" charset="0"/>
              <a:cs typeface="Arial" pitchFamily="34" charset="0"/>
            </a:endParaRPr>
          </a:p>
        </p:txBody>
      </p:sp>
      <p:graphicFrame>
        <p:nvGraphicFramePr>
          <p:cNvPr id="120847" name="Object 15"/>
          <p:cNvGraphicFramePr>
            <a:graphicFrameLocks noChangeAspect="1"/>
          </p:cNvGraphicFramePr>
          <p:nvPr/>
        </p:nvGraphicFramePr>
        <p:xfrm>
          <a:off x="4749800" y="3721100"/>
          <a:ext cx="876300" cy="279400"/>
        </p:xfrm>
        <a:graphic>
          <a:graphicData uri="http://schemas.openxmlformats.org/presentationml/2006/ole">
            <p:oleObj spid="_x0000_s5155" name="Equation" r:id="rId9" imgW="876369" imgH="279446" progId="Equation.DSMT4">
              <p:embed/>
            </p:oleObj>
          </a:graphicData>
        </a:graphic>
      </p:graphicFrame>
      <p:graphicFrame>
        <p:nvGraphicFramePr>
          <p:cNvPr id="120848" name="Object 16"/>
          <p:cNvGraphicFramePr>
            <a:graphicFrameLocks noChangeAspect="1"/>
          </p:cNvGraphicFramePr>
          <p:nvPr/>
        </p:nvGraphicFramePr>
        <p:xfrm>
          <a:off x="6197600" y="4108450"/>
          <a:ext cx="939800" cy="304800"/>
        </p:xfrm>
        <a:graphic>
          <a:graphicData uri="http://schemas.openxmlformats.org/presentationml/2006/ole">
            <p:oleObj spid="_x0000_s5156" name="Equation" r:id="rId10" imgW="939188" imgH="304616" progId="Equation.DSMT4">
              <p:embed/>
            </p:oleObj>
          </a:graphicData>
        </a:graphic>
      </p:graphicFrame>
      <p:graphicFrame>
        <p:nvGraphicFramePr>
          <p:cNvPr id="117" name="Object 13"/>
          <p:cNvGraphicFramePr>
            <a:graphicFrameLocks noChangeAspect="1"/>
          </p:cNvGraphicFramePr>
          <p:nvPr/>
        </p:nvGraphicFramePr>
        <p:xfrm>
          <a:off x="819150" y="1531938"/>
          <a:ext cx="787400" cy="279400"/>
        </p:xfrm>
        <a:graphic>
          <a:graphicData uri="http://schemas.openxmlformats.org/presentationml/2006/ole">
            <p:oleObj spid="_x0000_s5157" name="Equation" r:id="rId11" imgW="787078" imgH="279446" progId="Equation.DSMT4">
              <p:embed/>
            </p:oleObj>
          </a:graphicData>
        </a:graphic>
      </p:graphicFrame>
      <p:graphicFrame>
        <p:nvGraphicFramePr>
          <p:cNvPr id="118" name="Object 14"/>
          <p:cNvGraphicFramePr>
            <a:graphicFrameLocks noChangeAspect="1"/>
          </p:cNvGraphicFramePr>
          <p:nvPr/>
        </p:nvGraphicFramePr>
        <p:xfrm>
          <a:off x="1689100" y="1531938"/>
          <a:ext cx="825500" cy="279400"/>
        </p:xfrm>
        <a:graphic>
          <a:graphicData uri="http://schemas.openxmlformats.org/presentationml/2006/ole">
            <p:oleObj spid="_x0000_s5158" name="Equation" r:id="rId12" imgW="825110" imgH="279446" progId="Equation.DSMT4">
              <p:embed/>
            </p:oleObj>
          </a:graphicData>
        </a:graphic>
      </p:graphicFrame>
      <p:graphicFrame>
        <p:nvGraphicFramePr>
          <p:cNvPr id="119" name="Object 15"/>
          <p:cNvGraphicFramePr>
            <a:graphicFrameLocks noChangeAspect="1"/>
          </p:cNvGraphicFramePr>
          <p:nvPr/>
        </p:nvGraphicFramePr>
        <p:xfrm>
          <a:off x="2590800" y="1531938"/>
          <a:ext cx="838200" cy="279400"/>
        </p:xfrm>
        <a:graphic>
          <a:graphicData uri="http://schemas.openxmlformats.org/presentationml/2006/ole">
            <p:oleObj spid="_x0000_s5159" name="Equation" r:id="rId13" imgW="837787" imgH="279446" progId="Equation.DSMT4">
              <p:embed/>
            </p:oleObj>
          </a:graphicData>
        </a:graphic>
      </p:graphicFrame>
      <p:sp>
        <p:nvSpPr>
          <p:cNvPr id="120" name="TextBox 119"/>
          <p:cNvSpPr txBox="1"/>
          <p:nvPr/>
        </p:nvSpPr>
        <p:spPr>
          <a:xfrm>
            <a:off x="609600" y="1524000"/>
            <a:ext cx="4191000" cy="615553"/>
          </a:xfrm>
          <a:prstGeom prst="rect">
            <a:avLst/>
          </a:prstGeom>
          <a:noFill/>
          <a:ln w="25400">
            <a:noFill/>
            <a:miter lim="800000"/>
          </a:ln>
        </p:spPr>
        <p:txBody>
          <a:bodyPr wrap="square" rtlCol="0">
            <a:spAutoFit/>
          </a:bodyPr>
          <a:lstStyle/>
          <a:p>
            <a:pPr>
              <a:buFont typeface="Arial" pitchFamily="34" charset="0"/>
              <a:buChar char="•"/>
            </a:pPr>
            <a:r>
              <a:rPr lang="en-US" sz="1500" dirty="0" smtClean="0">
                <a:latin typeface="Arial" pitchFamily="34" charset="0"/>
                <a:cs typeface="Arial" pitchFamily="34" charset="0"/>
              </a:rPr>
              <a:t>                ,                ,                 </a:t>
            </a:r>
            <a:r>
              <a:rPr lang="en-US" sz="1700" dirty="0" smtClean="0">
                <a:latin typeface="Arial" pitchFamily="34" charset="0"/>
                <a:cs typeface="Arial" pitchFamily="34" charset="0"/>
              </a:rPr>
              <a:t>: Frequency of </a:t>
            </a:r>
            <a:r>
              <a:rPr lang="en-US" sz="1700" dirty="0" smtClean="0">
                <a:solidFill>
                  <a:srgbClr val="FF0000"/>
                </a:solidFill>
                <a:latin typeface="Arial" pitchFamily="34" charset="0"/>
                <a:cs typeface="Arial" pitchFamily="34" charset="0"/>
              </a:rPr>
              <a:t>co-occurrence</a:t>
            </a:r>
            <a:r>
              <a:rPr lang="en-US" sz="1700" dirty="0" smtClean="0">
                <a:latin typeface="Arial" pitchFamily="34" charset="0"/>
                <a:cs typeface="Arial" pitchFamily="34" charset="0"/>
              </a:rPr>
              <a:t> between </a:t>
            </a:r>
            <a:r>
              <a:rPr lang="en-US" sz="1700" i="1" dirty="0" smtClean="0">
                <a:latin typeface="Times New Roman" pitchFamily="18" charset="0"/>
                <a:cs typeface="Times New Roman" pitchFamily="18" charset="0"/>
              </a:rPr>
              <a:t>A</a:t>
            </a:r>
            <a:r>
              <a:rPr lang="en-US" sz="1700" dirty="0" smtClean="0">
                <a:latin typeface="Arial" pitchFamily="34" charset="0"/>
                <a:cs typeface="Arial" pitchFamily="34" charset="0"/>
              </a:rPr>
              <a:t>, </a:t>
            </a:r>
            <a:r>
              <a:rPr lang="en-US" sz="1700" i="1" dirty="0" smtClean="0">
                <a:latin typeface="Times New Roman" pitchFamily="18" charset="0"/>
                <a:cs typeface="Times New Roman" pitchFamily="18" charset="0"/>
              </a:rPr>
              <a:t>O</a:t>
            </a:r>
            <a:r>
              <a:rPr lang="en-US" sz="1700" dirty="0" smtClean="0">
                <a:latin typeface="Arial" pitchFamily="34" charset="0"/>
                <a:cs typeface="Arial" pitchFamily="34" charset="0"/>
              </a:rPr>
              <a:t>, and </a:t>
            </a:r>
            <a:r>
              <a:rPr lang="en-US" sz="1700" i="1" dirty="0" smtClean="0">
                <a:latin typeface="Times New Roman" pitchFamily="18" charset="0"/>
                <a:cs typeface="Times New Roman" pitchFamily="18" charset="0"/>
              </a:rPr>
              <a:t>H</a:t>
            </a:r>
            <a:r>
              <a:rPr lang="en-US" sz="1700" dirty="0" smtClean="0">
                <a:latin typeface="Arial" pitchFamily="34" charset="0"/>
                <a:cs typeface="Arial" pitchFamily="34" charset="0"/>
              </a:rPr>
              <a:t>.</a:t>
            </a:r>
            <a:endParaRPr lang="en-US" sz="1700" dirty="0">
              <a:latin typeface="Arial" pitchFamily="34" charset="0"/>
              <a:cs typeface="Arial" pitchFamily="34" charset="0"/>
            </a:endParaRPr>
          </a:p>
        </p:txBody>
      </p:sp>
      <p:sp>
        <p:nvSpPr>
          <p:cNvPr id="137" name="TextBox 136"/>
          <p:cNvSpPr txBox="1"/>
          <p:nvPr/>
        </p:nvSpPr>
        <p:spPr>
          <a:xfrm>
            <a:off x="609600" y="2283023"/>
            <a:ext cx="4267200" cy="615553"/>
          </a:xfrm>
          <a:prstGeom prst="rect">
            <a:avLst/>
          </a:prstGeom>
          <a:noFill/>
          <a:ln w="25400">
            <a:noFill/>
            <a:miter lim="800000"/>
          </a:ln>
        </p:spPr>
        <p:txBody>
          <a:bodyPr wrap="square" rtlCol="0">
            <a:spAutoFit/>
          </a:bodyPr>
          <a:lstStyle/>
          <a:p>
            <a:pPr>
              <a:buFont typeface="Arial" pitchFamily="34" charset="0"/>
              <a:buChar char="•"/>
            </a:pPr>
            <a:r>
              <a:rPr lang="en-US" sz="1500" dirty="0" smtClean="0">
                <a:latin typeface="Arial" pitchFamily="34" charset="0"/>
                <a:cs typeface="Arial" pitchFamily="34" charset="0"/>
              </a:rPr>
              <a:t>                 ,                 ,                  : </a:t>
            </a:r>
            <a:r>
              <a:rPr lang="en-US" sz="1700" dirty="0" smtClean="0">
                <a:solidFill>
                  <a:srgbClr val="FF0000"/>
                </a:solidFill>
                <a:latin typeface="Arial" pitchFamily="34" charset="0"/>
                <a:cs typeface="Arial" pitchFamily="34" charset="0"/>
              </a:rPr>
              <a:t>Spatial relationship</a:t>
            </a:r>
            <a:r>
              <a:rPr lang="en-US" sz="1700" dirty="0" smtClean="0">
                <a:latin typeface="Arial" pitchFamily="34" charset="0"/>
                <a:cs typeface="Arial" pitchFamily="34" charset="0"/>
              </a:rPr>
              <a:t> among object and body parts.</a:t>
            </a:r>
            <a:endParaRPr lang="en-US" sz="1700" dirty="0">
              <a:latin typeface="Arial" pitchFamily="34" charset="0"/>
              <a:cs typeface="Arial" pitchFamily="34" charset="0"/>
            </a:endParaRPr>
          </a:p>
        </p:txBody>
      </p:sp>
      <p:graphicFrame>
        <p:nvGraphicFramePr>
          <p:cNvPr id="138" name="Object 8"/>
          <p:cNvGraphicFramePr>
            <a:graphicFrameLocks noChangeAspect="1"/>
          </p:cNvGraphicFramePr>
          <p:nvPr/>
        </p:nvGraphicFramePr>
        <p:xfrm>
          <a:off x="812800" y="2308225"/>
          <a:ext cx="838200" cy="279400"/>
        </p:xfrm>
        <a:graphic>
          <a:graphicData uri="http://schemas.openxmlformats.org/presentationml/2006/ole">
            <p:oleObj spid="_x0000_s5160" name="Equation" r:id="rId14" imgW="837787" imgH="279446" progId="Equation.DSMT4">
              <p:embed/>
            </p:oleObj>
          </a:graphicData>
        </a:graphic>
      </p:graphicFrame>
      <p:graphicFrame>
        <p:nvGraphicFramePr>
          <p:cNvPr id="139" name="Object 10"/>
          <p:cNvGraphicFramePr>
            <a:graphicFrameLocks noChangeAspect="1"/>
          </p:cNvGraphicFramePr>
          <p:nvPr/>
        </p:nvGraphicFramePr>
        <p:xfrm>
          <a:off x="2667000" y="2308225"/>
          <a:ext cx="901700" cy="279400"/>
        </p:xfrm>
        <a:graphic>
          <a:graphicData uri="http://schemas.openxmlformats.org/presentationml/2006/ole">
            <p:oleObj spid="_x0000_s5161" name="Equation" r:id="rId15" imgW="901180" imgH="279278" progId="Equation.DSMT4">
              <p:embed/>
            </p:oleObj>
          </a:graphicData>
        </a:graphic>
      </p:graphicFrame>
      <p:graphicFrame>
        <p:nvGraphicFramePr>
          <p:cNvPr id="140" name="Object 10"/>
          <p:cNvGraphicFramePr>
            <a:graphicFrameLocks noChangeAspect="1"/>
          </p:cNvGraphicFramePr>
          <p:nvPr/>
        </p:nvGraphicFramePr>
        <p:xfrm>
          <a:off x="1714500" y="2308225"/>
          <a:ext cx="876300" cy="279400"/>
        </p:xfrm>
        <a:graphic>
          <a:graphicData uri="http://schemas.openxmlformats.org/presentationml/2006/ole">
            <p:oleObj spid="_x0000_s5162" name="Equation" r:id="rId16" imgW="876369" imgH="279446" progId="Equation.DSMT4">
              <p:embed/>
            </p:oleObj>
          </a:graphicData>
        </a:graphic>
      </p:graphicFrame>
      <p:graphicFrame>
        <p:nvGraphicFramePr>
          <p:cNvPr id="141" name="Object 9"/>
          <p:cNvGraphicFramePr>
            <a:graphicFrameLocks noChangeAspect="1"/>
          </p:cNvGraphicFramePr>
          <p:nvPr/>
        </p:nvGraphicFramePr>
        <p:xfrm>
          <a:off x="762000" y="2841625"/>
          <a:ext cx="3886200" cy="457200"/>
        </p:xfrm>
        <a:graphic>
          <a:graphicData uri="http://schemas.openxmlformats.org/presentationml/2006/ole">
            <p:oleObj spid="_x0000_s5163" name="Equation" r:id="rId17" imgW="3885235" imgH="456924" progId="Equation.DSMT4">
              <p:embed/>
            </p:oleObj>
          </a:graphicData>
        </a:graphic>
      </p:graphicFrame>
      <p:cxnSp>
        <p:nvCxnSpPr>
          <p:cNvPr id="142" name="Straight Connector 16"/>
          <p:cNvCxnSpPr/>
          <p:nvPr/>
        </p:nvCxnSpPr>
        <p:spPr>
          <a:xfrm>
            <a:off x="990600" y="3227832"/>
            <a:ext cx="990600"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3" name="Straight Connector 16"/>
          <p:cNvCxnSpPr/>
          <p:nvPr/>
        </p:nvCxnSpPr>
        <p:spPr>
          <a:xfrm>
            <a:off x="2286000" y="3227832"/>
            <a:ext cx="990600"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4" name="Straight Connector 16"/>
          <p:cNvCxnSpPr/>
          <p:nvPr/>
        </p:nvCxnSpPr>
        <p:spPr>
          <a:xfrm>
            <a:off x="3505200" y="3227832"/>
            <a:ext cx="838200"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990600" y="3200400"/>
            <a:ext cx="990600" cy="338554"/>
          </a:xfrm>
          <a:prstGeom prst="rect">
            <a:avLst/>
          </a:prstGeom>
          <a:noFill/>
        </p:spPr>
        <p:txBody>
          <a:bodyPr wrap="square" rtlCol="0">
            <a:spAutoFit/>
          </a:bodyPr>
          <a:lstStyle/>
          <a:p>
            <a:pPr algn="ctr"/>
            <a:r>
              <a:rPr lang="en-US" sz="1600" b="1" dirty="0" smtClean="0">
                <a:latin typeface="Arial" pitchFamily="34" charset="0"/>
                <a:cs typeface="Arial" pitchFamily="34" charset="0"/>
              </a:rPr>
              <a:t>location</a:t>
            </a:r>
            <a:endParaRPr lang="en-US" sz="1600" b="1" dirty="0">
              <a:latin typeface="Arial" pitchFamily="34" charset="0"/>
              <a:cs typeface="Arial" pitchFamily="34" charset="0"/>
            </a:endParaRPr>
          </a:p>
        </p:txBody>
      </p:sp>
      <p:sp>
        <p:nvSpPr>
          <p:cNvPr id="146" name="TextBox 145"/>
          <p:cNvSpPr txBox="1"/>
          <p:nvPr/>
        </p:nvSpPr>
        <p:spPr>
          <a:xfrm>
            <a:off x="2133600" y="3200400"/>
            <a:ext cx="1295400" cy="338554"/>
          </a:xfrm>
          <a:prstGeom prst="rect">
            <a:avLst/>
          </a:prstGeom>
          <a:noFill/>
        </p:spPr>
        <p:txBody>
          <a:bodyPr wrap="square" rtlCol="0">
            <a:spAutoFit/>
          </a:bodyPr>
          <a:lstStyle/>
          <a:p>
            <a:pPr algn="ctr"/>
            <a:r>
              <a:rPr lang="en-US" sz="1600" b="1" dirty="0" smtClean="0">
                <a:latin typeface="Arial" pitchFamily="34" charset="0"/>
                <a:cs typeface="Arial" pitchFamily="34" charset="0"/>
              </a:rPr>
              <a:t>orientation</a:t>
            </a:r>
            <a:endParaRPr lang="en-US" sz="1600" b="1" dirty="0">
              <a:latin typeface="Arial" pitchFamily="34" charset="0"/>
              <a:cs typeface="Arial" pitchFamily="34" charset="0"/>
            </a:endParaRPr>
          </a:p>
        </p:txBody>
      </p:sp>
      <p:sp>
        <p:nvSpPr>
          <p:cNvPr id="147" name="TextBox 146"/>
          <p:cNvSpPr txBox="1"/>
          <p:nvPr/>
        </p:nvSpPr>
        <p:spPr>
          <a:xfrm>
            <a:off x="3581400" y="3197423"/>
            <a:ext cx="609600" cy="338554"/>
          </a:xfrm>
          <a:prstGeom prst="rect">
            <a:avLst/>
          </a:prstGeom>
          <a:noFill/>
        </p:spPr>
        <p:txBody>
          <a:bodyPr wrap="square" rtlCol="0">
            <a:spAutoFit/>
          </a:bodyPr>
          <a:lstStyle/>
          <a:p>
            <a:pPr algn="ctr"/>
            <a:r>
              <a:rPr lang="en-US" sz="1600" b="1" dirty="0" smtClean="0">
                <a:latin typeface="Arial" pitchFamily="34" charset="0"/>
                <a:cs typeface="Arial" pitchFamily="34" charset="0"/>
              </a:rPr>
              <a:t>size</a:t>
            </a:r>
            <a:endParaRPr lang="en-US" sz="1600" b="1" dirty="0">
              <a:latin typeface="Arial" pitchFamily="34" charset="0"/>
              <a:cs typeface="Arial" pitchFamily="34" charset="0"/>
            </a:endParaRPr>
          </a:p>
        </p:txBody>
      </p:sp>
      <p:graphicFrame>
        <p:nvGraphicFramePr>
          <p:cNvPr id="148" name="Object 147"/>
          <p:cNvGraphicFramePr>
            <a:graphicFrameLocks noChangeAspect="1"/>
          </p:cNvGraphicFramePr>
          <p:nvPr/>
        </p:nvGraphicFramePr>
        <p:xfrm>
          <a:off x="6959600" y="1549400"/>
          <a:ext cx="1308100" cy="533400"/>
        </p:xfrm>
        <a:graphic>
          <a:graphicData uri="http://schemas.openxmlformats.org/presentationml/2006/ole">
            <p:oleObj spid="_x0000_s5164" name="Equation" r:id="rId18" imgW="1307939" imgH="533538" progId="Equation.DSMT4">
              <p:embed/>
            </p:oleObj>
          </a:graphicData>
        </a:graphic>
      </p:graphicFrame>
      <p:sp>
        <p:nvSpPr>
          <p:cNvPr id="149" name="TextBox 148"/>
          <p:cNvSpPr txBox="1"/>
          <p:nvPr/>
        </p:nvSpPr>
        <p:spPr>
          <a:xfrm>
            <a:off x="6248400" y="1219200"/>
            <a:ext cx="2590800" cy="369332"/>
          </a:xfrm>
          <a:prstGeom prst="rect">
            <a:avLst/>
          </a:prstGeom>
          <a:noFill/>
          <a:ln w="25400">
            <a:noFill/>
            <a:miter lim="800000"/>
          </a:ln>
        </p:spPr>
        <p:txBody>
          <a:bodyPr wrap="square" rtlCol="0">
            <a:spAutoFit/>
          </a:bodyPr>
          <a:lstStyle/>
          <a:p>
            <a:r>
              <a:rPr lang="en-US" b="1" dirty="0" smtClean="0">
                <a:latin typeface="Arial" pitchFamily="34" charset="0"/>
                <a:cs typeface="Arial" pitchFamily="34" charset="0"/>
              </a:rPr>
              <a:t>Markov Random Field</a:t>
            </a:r>
            <a:endParaRPr lang="en-US" b="1" dirty="0">
              <a:latin typeface="Arial" pitchFamily="34" charset="0"/>
              <a:cs typeface="Arial" pitchFamily="34" charset="0"/>
            </a:endParaRPr>
          </a:p>
        </p:txBody>
      </p:sp>
      <p:sp>
        <p:nvSpPr>
          <p:cNvPr id="150" name="TextBox 149"/>
          <p:cNvSpPr txBox="1"/>
          <p:nvPr/>
        </p:nvSpPr>
        <p:spPr>
          <a:xfrm>
            <a:off x="7924800" y="2219980"/>
            <a:ext cx="990600" cy="584775"/>
          </a:xfrm>
          <a:prstGeom prst="rect">
            <a:avLst/>
          </a:prstGeom>
          <a:noFill/>
          <a:ln w="25400">
            <a:noFill/>
            <a:miter lim="800000"/>
          </a:ln>
        </p:spPr>
        <p:txBody>
          <a:bodyPr wrap="square" rtlCol="0">
            <a:spAutoFit/>
          </a:bodyPr>
          <a:lstStyle/>
          <a:p>
            <a:pPr algn="ctr"/>
            <a:r>
              <a:rPr lang="en-US" sz="1600" dirty="0" smtClean="0">
                <a:latin typeface="Arial" pitchFamily="34" charset="0"/>
                <a:cs typeface="Arial" pitchFamily="34" charset="0"/>
              </a:rPr>
              <a:t>Clique potential</a:t>
            </a:r>
            <a:endParaRPr lang="en-US" sz="1600" dirty="0">
              <a:latin typeface="Arial" pitchFamily="34" charset="0"/>
              <a:cs typeface="Arial" pitchFamily="34" charset="0"/>
            </a:endParaRPr>
          </a:p>
        </p:txBody>
      </p:sp>
      <p:sp>
        <p:nvSpPr>
          <p:cNvPr id="151" name="TextBox 150"/>
          <p:cNvSpPr txBox="1"/>
          <p:nvPr/>
        </p:nvSpPr>
        <p:spPr>
          <a:xfrm>
            <a:off x="7162800" y="2219980"/>
            <a:ext cx="914400" cy="584775"/>
          </a:xfrm>
          <a:prstGeom prst="rect">
            <a:avLst/>
          </a:prstGeom>
          <a:noFill/>
          <a:ln w="25400">
            <a:noFill/>
            <a:miter lim="800000"/>
          </a:ln>
        </p:spPr>
        <p:txBody>
          <a:bodyPr wrap="square" rtlCol="0">
            <a:spAutoFit/>
          </a:bodyPr>
          <a:lstStyle/>
          <a:p>
            <a:pPr algn="ctr"/>
            <a:r>
              <a:rPr lang="en-US" sz="1600" dirty="0" smtClean="0">
                <a:latin typeface="Arial" pitchFamily="34" charset="0"/>
                <a:cs typeface="Arial" pitchFamily="34" charset="0"/>
              </a:rPr>
              <a:t>Clique weight</a:t>
            </a:r>
            <a:endParaRPr lang="en-US" sz="1600" dirty="0">
              <a:latin typeface="Arial" pitchFamily="34" charset="0"/>
              <a:cs typeface="Arial" pitchFamily="34" charset="0"/>
            </a:endParaRPr>
          </a:p>
        </p:txBody>
      </p:sp>
      <p:cxnSp>
        <p:nvCxnSpPr>
          <p:cNvPr id="152" name="Straight Arrow Connector 151"/>
          <p:cNvCxnSpPr/>
          <p:nvPr/>
        </p:nvCxnSpPr>
        <p:spPr>
          <a:xfrm rot="5400000" flipH="1" flipV="1">
            <a:off x="7680960" y="2082820"/>
            <a:ext cx="228600" cy="4572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rot="16200000" flipV="1">
            <a:off x="7947660" y="2014240"/>
            <a:ext cx="228600" cy="18288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096000" y="6096000"/>
            <a:ext cx="2438400" cy="369332"/>
          </a:xfrm>
          <a:prstGeom prst="rect">
            <a:avLst/>
          </a:prstGeom>
          <a:noFill/>
        </p:spPr>
        <p:txBody>
          <a:bodyPr wrap="square" rtlCol="0">
            <a:spAutoFit/>
          </a:bodyPr>
          <a:lstStyle/>
          <a:p>
            <a:pPr algn="ctr"/>
            <a:r>
              <a:rPr lang="en-US" dirty="0" smtClean="0">
                <a:latin typeface="Arial" pitchFamily="34" charset="0"/>
                <a:cs typeface="Arial" pitchFamily="34" charset="0"/>
              </a:rPr>
              <a:t>[Yao &amp; </a:t>
            </a:r>
            <a:r>
              <a:rPr lang="en-US" dirty="0" err="1" smtClean="0">
                <a:latin typeface="Arial" pitchFamily="34" charset="0"/>
                <a:cs typeface="Arial" pitchFamily="34" charset="0"/>
              </a:rPr>
              <a:t>Fei-Fei</a:t>
            </a:r>
            <a:r>
              <a:rPr lang="en-US" dirty="0" smtClean="0">
                <a:latin typeface="Arial" pitchFamily="34" charset="0"/>
                <a:cs typeface="Arial" pitchFamily="34" charset="0"/>
              </a:rPr>
              <a:t>, 2010]</a:t>
            </a:r>
            <a:endParaRPr lang="en-US"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20847"/>
                                        </p:tgtEl>
                                        <p:attrNameLst>
                                          <p:attrName>style.visibility</p:attrName>
                                        </p:attrNameLst>
                                      </p:cBhvr>
                                      <p:to>
                                        <p:strVal val="visible"/>
                                      </p:to>
                                    </p:set>
                                    <p:anim calcmode="lin" valueType="num">
                                      <p:cBhvr>
                                        <p:cTn id="7" dur="500" fill="hold"/>
                                        <p:tgtEl>
                                          <p:spTgt spid="120847"/>
                                        </p:tgtEl>
                                        <p:attrNameLst>
                                          <p:attrName>ppt_w</p:attrName>
                                        </p:attrNameLst>
                                      </p:cBhvr>
                                      <p:tavLst>
                                        <p:tav tm="0">
                                          <p:val>
                                            <p:fltVal val="0"/>
                                          </p:val>
                                        </p:tav>
                                        <p:tav tm="100000">
                                          <p:val>
                                            <p:strVal val="#ppt_w"/>
                                          </p:val>
                                        </p:tav>
                                      </p:tavLst>
                                    </p:anim>
                                    <p:anim calcmode="lin" valueType="num">
                                      <p:cBhvr>
                                        <p:cTn id="8" dur="500" fill="hold"/>
                                        <p:tgtEl>
                                          <p:spTgt spid="120847"/>
                                        </p:tgtEl>
                                        <p:attrNameLst>
                                          <p:attrName>ppt_h</p:attrName>
                                        </p:attrNameLst>
                                      </p:cBhvr>
                                      <p:tavLst>
                                        <p:tav tm="0">
                                          <p:val>
                                            <p:fltVal val="0"/>
                                          </p:val>
                                        </p:tav>
                                        <p:tav tm="100000">
                                          <p:val>
                                            <p:strVal val="#ppt_h"/>
                                          </p:val>
                                        </p:tav>
                                      </p:tavLst>
                                    </p:anim>
                                    <p:animEffect transition="in" filter="fade">
                                      <p:cBhvr>
                                        <p:cTn id="9" dur="500"/>
                                        <p:tgtEl>
                                          <p:spTgt spid="120847"/>
                                        </p:tgtEl>
                                      </p:cBhvr>
                                    </p:animEffect>
                                  </p:childTnLst>
                                </p:cTn>
                              </p:par>
                              <p:par>
                                <p:cTn id="10" presetID="53" presetClass="entr" presetSubtype="0" fill="hold" nodeType="withEffect">
                                  <p:stCondLst>
                                    <p:cond delay="0"/>
                                  </p:stCondLst>
                                  <p:childTnLst>
                                    <p:set>
                                      <p:cBhvr>
                                        <p:cTn id="11" dur="1" fill="hold">
                                          <p:stCondLst>
                                            <p:cond delay="0"/>
                                          </p:stCondLst>
                                        </p:cTn>
                                        <p:tgtEl>
                                          <p:spTgt spid="120848"/>
                                        </p:tgtEl>
                                        <p:attrNameLst>
                                          <p:attrName>style.visibility</p:attrName>
                                        </p:attrNameLst>
                                      </p:cBhvr>
                                      <p:to>
                                        <p:strVal val="visible"/>
                                      </p:to>
                                    </p:set>
                                    <p:anim calcmode="lin" valueType="num">
                                      <p:cBhvr>
                                        <p:cTn id="12" dur="500" fill="hold"/>
                                        <p:tgtEl>
                                          <p:spTgt spid="120848"/>
                                        </p:tgtEl>
                                        <p:attrNameLst>
                                          <p:attrName>ppt_w</p:attrName>
                                        </p:attrNameLst>
                                      </p:cBhvr>
                                      <p:tavLst>
                                        <p:tav tm="0">
                                          <p:val>
                                            <p:fltVal val="0"/>
                                          </p:val>
                                        </p:tav>
                                        <p:tav tm="100000">
                                          <p:val>
                                            <p:strVal val="#ppt_w"/>
                                          </p:val>
                                        </p:tav>
                                      </p:tavLst>
                                    </p:anim>
                                    <p:anim calcmode="lin" valueType="num">
                                      <p:cBhvr>
                                        <p:cTn id="13" dur="500" fill="hold"/>
                                        <p:tgtEl>
                                          <p:spTgt spid="120848"/>
                                        </p:tgtEl>
                                        <p:attrNameLst>
                                          <p:attrName>ppt_h</p:attrName>
                                        </p:attrNameLst>
                                      </p:cBhvr>
                                      <p:tavLst>
                                        <p:tav tm="0">
                                          <p:val>
                                            <p:fltVal val="0"/>
                                          </p:val>
                                        </p:tav>
                                        <p:tav tm="100000">
                                          <p:val>
                                            <p:strVal val="#ppt_h"/>
                                          </p:val>
                                        </p:tav>
                                      </p:tavLst>
                                    </p:anim>
                                    <p:animEffect transition="in" filter="fade">
                                      <p:cBhvr>
                                        <p:cTn id="14" dur="500"/>
                                        <p:tgtEl>
                                          <p:spTgt spid="12084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p:bldP spid="1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400" b="1" dirty="0" smtClean="0">
                <a:latin typeface="Arial" pitchFamily="34" charset="0"/>
                <a:cs typeface="Arial" pitchFamily="34" charset="0"/>
              </a:rPr>
              <a:t>Problems of the Mutual Context Model</a:t>
            </a:r>
            <a:endParaRPr lang="en-US" sz="3400" b="1" dirty="0">
              <a:latin typeface="Arial" pitchFamily="34" charset="0"/>
              <a:cs typeface="Arial" pitchFamily="34" charset="0"/>
            </a:endParaRPr>
          </a:p>
        </p:txBody>
      </p:sp>
      <p:sp>
        <p:nvSpPr>
          <p:cNvPr id="3" name="Content Placeholder 2"/>
          <p:cNvSpPr>
            <a:spLocks noGrp="1"/>
          </p:cNvSpPr>
          <p:nvPr>
            <p:ph idx="1"/>
          </p:nvPr>
        </p:nvSpPr>
        <p:spPr>
          <a:xfrm>
            <a:off x="457200" y="1295400"/>
            <a:ext cx="8229600" cy="4525963"/>
          </a:xfrm>
        </p:spPr>
        <p:txBody>
          <a:bodyPr/>
          <a:lstStyle/>
          <a:p>
            <a:r>
              <a:rPr lang="en-US" dirty="0" smtClean="0"/>
              <a:t>Different number                                                 of objects.</a:t>
            </a:r>
          </a:p>
          <a:p>
            <a:endParaRPr lang="en-US" dirty="0" smtClean="0"/>
          </a:p>
          <a:p>
            <a:pPr>
              <a:buNone/>
            </a:pPr>
            <a:endParaRPr lang="en-US" dirty="0" smtClean="0"/>
          </a:p>
          <a:p>
            <a:r>
              <a:rPr lang="en-US" dirty="0" smtClean="0"/>
              <a:t>Desires and beliefs?</a:t>
            </a:r>
            <a:endParaRPr lang="en-US" dirty="0"/>
          </a:p>
        </p:txBody>
      </p:sp>
      <p:sp>
        <p:nvSpPr>
          <p:cNvPr id="4" name="TextBox 3"/>
          <p:cNvSpPr txBox="1"/>
          <p:nvPr/>
        </p:nvSpPr>
        <p:spPr>
          <a:xfrm>
            <a:off x="914400" y="4258270"/>
            <a:ext cx="5867400" cy="1107996"/>
          </a:xfrm>
          <a:prstGeom prst="rect">
            <a:avLst/>
          </a:prstGeom>
          <a:noFill/>
        </p:spPr>
        <p:txBody>
          <a:bodyPr wrap="square" rtlCol="0">
            <a:spAutoFit/>
          </a:bodyPr>
          <a:lstStyle/>
          <a:p>
            <a:r>
              <a:rPr lang="en-US" sz="2200" dirty="0" smtClean="0">
                <a:latin typeface="Arial" pitchFamily="34" charset="0"/>
                <a:cs typeface="Arial" pitchFamily="34" charset="0"/>
              </a:rPr>
              <a:t>Action Theory: </a:t>
            </a:r>
            <a:r>
              <a:rPr lang="en-US" sz="2200" i="1" dirty="0" smtClean="0">
                <a:latin typeface="Arial" pitchFamily="34" charset="0"/>
                <a:cs typeface="Arial" pitchFamily="34" charset="0"/>
              </a:rPr>
              <a:t>A behavior caused by an agent in a particular situation. The agent’s </a:t>
            </a:r>
            <a:r>
              <a:rPr lang="en-US" sz="2200" b="1" i="1" dirty="0" smtClean="0">
                <a:latin typeface="Arial" pitchFamily="34" charset="0"/>
                <a:cs typeface="Arial" pitchFamily="34" charset="0"/>
              </a:rPr>
              <a:t>desires</a:t>
            </a:r>
            <a:r>
              <a:rPr lang="en-US" sz="2200" i="1" dirty="0" smtClean="0">
                <a:latin typeface="Arial" pitchFamily="34" charset="0"/>
                <a:cs typeface="Arial" pitchFamily="34" charset="0"/>
              </a:rPr>
              <a:t> and </a:t>
            </a:r>
            <a:r>
              <a:rPr lang="en-US" sz="2200" b="1" i="1" dirty="0" smtClean="0">
                <a:latin typeface="Arial" pitchFamily="34" charset="0"/>
                <a:cs typeface="Arial" pitchFamily="34" charset="0"/>
              </a:rPr>
              <a:t>beliefs</a:t>
            </a:r>
            <a:r>
              <a:rPr lang="en-US" sz="2200" i="1" dirty="0" smtClean="0">
                <a:latin typeface="Arial" pitchFamily="34" charset="0"/>
                <a:cs typeface="Arial" pitchFamily="34" charset="0"/>
              </a:rPr>
              <a:t> lead to </a:t>
            </a:r>
            <a:r>
              <a:rPr lang="en-US" sz="2200" b="1" i="1" dirty="0" smtClean="0">
                <a:latin typeface="Arial" pitchFamily="34" charset="0"/>
                <a:cs typeface="Arial" pitchFamily="34" charset="0"/>
              </a:rPr>
              <a:t>bodily behavior</a:t>
            </a:r>
            <a:r>
              <a:rPr lang="en-US" sz="2200" dirty="0" smtClean="0">
                <a:latin typeface="Arial" pitchFamily="34" charset="0"/>
                <a:cs typeface="Arial" pitchFamily="34" charset="0"/>
              </a:rPr>
              <a:t>.</a:t>
            </a:r>
            <a:endParaRPr lang="en-US" sz="2200" dirty="0">
              <a:latin typeface="Arial" pitchFamily="34" charset="0"/>
              <a:cs typeface="Arial" pitchFamily="34" charset="0"/>
            </a:endParaRPr>
          </a:p>
        </p:txBody>
      </p:sp>
      <p:sp>
        <p:nvSpPr>
          <p:cNvPr id="5" name="TextBox 4"/>
          <p:cNvSpPr txBox="1"/>
          <p:nvPr/>
        </p:nvSpPr>
        <p:spPr>
          <a:xfrm>
            <a:off x="762000" y="5392340"/>
            <a:ext cx="1371600" cy="646331"/>
          </a:xfrm>
          <a:prstGeom prst="rect">
            <a:avLst/>
          </a:prstGeom>
          <a:noFill/>
        </p:spPr>
        <p:txBody>
          <a:bodyPr wrap="square" rtlCol="0">
            <a:spAutoFit/>
          </a:bodyPr>
          <a:lstStyle/>
          <a:p>
            <a:pPr algn="ctr"/>
            <a:r>
              <a:rPr lang="en-US" dirty="0" smtClean="0"/>
              <a:t>Want a </a:t>
            </a:r>
            <a:r>
              <a:rPr lang="en-US" b="1" dirty="0" smtClean="0">
                <a:solidFill>
                  <a:srgbClr val="FF0000"/>
                </a:solidFill>
              </a:rPr>
              <a:t>glass</a:t>
            </a:r>
            <a:r>
              <a:rPr lang="en-US" dirty="0" smtClean="0"/>
              <a:t> of water</a:t>
            </a:r>
            <a:endParaRPr lang="en-US" dirty="0"/>
          </a:p>
        </p:txBody>
      </p:sp>
      <p:sp>
        <p:nvSpPr>
          <p:cNvPr id="6" name="TextBox 5"/>
          <p:cNvSpPr txBox="1"/>
          <p:nvPr/>
        </p:nvSpPr>
        <p:spPr>
          <a:xfrm>
            <a:off x="2133600" y="5401270"/>
            <a:ext cx="2286000" cy="923330"/>
          </a:xfrm>
          <a:prstGeom prst="rect">
            <a:avLst/>
          </a:prstGeom>
          <a:noFill/>
        </p:spPr>
        <p:txBody>
          <a:bodyPr wrap="square" rtlCol="0">
            <a:spAutoFit/>
          </a:bodyPr>
          <a:lstStyle/>
          <a:p>
            <a:pPr algn="ctr"/>
            <a:r>
              <a:rPr lang="en-US" dirty="0" smtClean="0"/>
              <a:t>Believe the clear liquid in the </a:t>
            </a:r>
            <a:r>
              <a:rPr lang="en-US" b="1" dirty="0" smtClean="0">
                <a:solidFill>
                  <a:srgbClr val="FF0000"/>
                </a:solidFill>
              </a:rPr>
              <a:t>glass</a:t>
            </a:r>
            <a:r>
              <a:rPr lang="en-US" dirty="0" smtClean="0"/>
              <a:t> in front of me is water</a:t>
            </a:r>
            <a:endParaRPr lang="en-US" dirty="0"/>
          </a:p>
        </p:txBody>
      </p:sp>
      <p:sp>
        <p:nvSpPr>
          <p:cNvPr id="7" name="TextBox 6"/>
          <p:cNvSpPr txBox="1"/>
          <p:nvPr/>
        </p:nvSpPr>
        <p:spPr>
          <a:xfrm>
            <a:off x="5181600" y="5431809"/>
            <a:ext cx="1447800" cy="646331"/>
          </a:xfrm>
          <a:prstGeom prst="rect">
            <a:avLst/>
          </a:prstGeom>
          <a:noFill/>
        </p:spPr>
        <p:txBody>
          <a:bodyPr wrap="square" rtlCol="0">
            <a:spAutoFit/>
          </a:bodyPr>
          <a:lstStyle/>
          <a:p>
            <a:pPr algn="ctr"/>
            <a:r>
              <a:rPr lang="en-US" b="1" dirty="0" smtClean="0">
                <a:solidFill>
                  <a:srgbClr val="FF00FF"/>
                </a:solidFill>
              </a:rPr>
              <a:t>Reach over</a:t>
            </a:r>
            <a:r>
              <a:rPr lang="en-US" dirty="0" smtClean="0"/>
              <a:t> for the glass</a:t>
            </a:r>
            <a:endParaRPr lang="en-US" dirty="0"/>
          </a:p>
        </p:txBody>
      </p:sp>
      <p:cxnSp>
        <p:nvCxnSpPr>
          <p:cNvPr id="8" name="Straight Connector 7"/>
          <p:cNvCxnSpPr/>
          <p:nvPr/>
        </p:nvCxnSpPr>
        <p:spPr>
          <a:xfrm>
            <a:off x="990600" y="5325070"/>
            <a:ext cx="990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90800" y="5325070"/>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95800" y="532507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descr="water.jpg"/>
          <p:cNvPicPr>
            <a:picLocks noChangeAspect="1"/>
          </p:cNvPicPr>
          <p:nvPr/>
        </p:nvPicPr>
        <p:blipFill>
          <a:blip r:embed="rId2" cstate="print"/>
          <a:srcRect t="5896" b="17453"/>
          <a:stretch>
            <a:fillRect/>
          </a:stretch>
        </p:blipFill>
        <p:spPr>
          <a:xfrm>
            <a:off x="6934200" y="4267200"/>
            <a:ext cx="1737141" cy="1994950"/>
          </a:xfrm>
          <a:prstGeom prst="rect">
            <a:avLst/>
          </a:prstGeom>
        </p:spPr>
      </p:pic>
      <p:grpSp>
        <p:nvGrpSpPr>
          <p:cNvPr id="11" name="Group 49"/>
          <p:cNvGrpSpPr/>
          <p:nvPr/>
        </p:nvGrpSpPr>
        <p:grpSpPr>
          <a:xfrm>
            <a:off x="6992112" y="4482642"/>
            <a:ext cx="1447800" cy="1447800"/>
            <a:chOff x="6992112" y="4482642"/>
            <a:chExt cx="1447800" cy="1447800"/>
          </a:xfrm>
        </p:grpSpPr>
        <p:grpSp>
          <p:nvGrpSpPr>
            <p:cNvPr id="12" name="Group 15"/>
            <p:cNvGrpSpPr/>
            <p:nvPr/>
          </p:nvGrpSpPr>
          <p:grpSpPr>
            <a:xfrm>
              <a:off x="6992112" y="4482642"/>
              <a:ext cx="1447800" cy="1447800"/>
              <a:chOff x="6853545" y="5257800"/>
              <a:chExt cx="1138920" cy="1104801"/>
            </a:xfrm>
          </p:grpSpPr>
          <p:sp>
            <p:nvSpPr>
              <p:cNvPr id="17" name="Rectangle 16"/>
              <p:cNvSpPr/>
              <p:nvPr/>
            </p:nvSpPr>
            <p:spPr>
              <a:xfrm>
                <a:off x="7315200" y="5257800"/>
                <a:ext cx="228600" cy="274320"/>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269480" y="5562600"/>
                <a:ext cx="381000" cy="533400"/>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750813">
                <a:off x="7141625" y="5574678"/>
                <a:ext cx="152400" cy="373188"/>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7103158">
                <a:off x="7708392" y="5498052"/>
                <a:ext cx="152400" cy="373188"/>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8577457">
                <a:off x="7717028" y="5345652"/>
                <a:ext cx="152400" cy="373188"/>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6510715">
                <a:off x="7083748" y="5984087"/>
                <a:ext cx="173736" cy="481930"/>
              </a:xfrm>
              <a:prstGeom prst="rect">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7523869">
                <a:off x="7104888" y="5971032"/>
                <a:ext cx="162985" cy="620154"/>
              </a:xfrm>
              <a:prstGeom prst="rect">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3504640">
                <a:off x="6963939" y="5870448"/>
                <a:ext cx="152400" cy="373188"/>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5131151">
                <a:off x="7658144" y="5935257"/>
                <a:ext cx="173736" cy="481930"/>
              </a:xfrm>
              <a:prstGeom prst="rect">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3964456">
                <a:off x="7600895" y="5961888"/>
                <a:ext cx="162985" cy="620154"/>
              </a:xfrm>
              <a:prstGeom prst="rect">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26"/>
            <p:cNvGrpSpPr/>
            <p:nvPr/>
          </p:nvGrpSpPr>
          <p:grpSpPr>
            <a:xfrm>
              <a:off x="7772400" y="4497882"/>
              <a:ext cx="533400" cy="304800"/>
              <a:chOff x="1219200" y="2209800"/>
              <a:chExt cx="533400" cy="304800"/>
            </a:xfrm>
          </p:grpSpPr>
          <p:sp>
            <p:nvSpPr>
              <p:cNvPr id="28" name="Rectangle 27"/>
              <p:cNvSpPr/>
              <p:nvPr/>
            </p:nvSpPr>
            <p:spPr>
              <a:xfrm>
                <a:off x="1271239" y="2250440"/>
                <a:ext cx="433659" cy="220133"/>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219200" y="2209800"/>
                <a:ext cx="533400" cy="30480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TextBox 29"/>
          <p:cNvSpPr txBox="1"/>
          <p:nvPr/>
        </p:nvSpPr>
        <p:spPr>
          <a:xfrm>
            <a:off x="762000" y="5410200"/>
            <a:ext cx="1371600" cy="646331"/>
          </a:xfrm>
          <a:prstGeom prst="rect">
            <a:avLst/>
          </a:prstGeom>
          <a:noFill/>
        </p:spPr>
        <p:txBody>
          <a:bodyPr wrap="square" rtlCol="0">
            <a:spAutoFit/>
          </a:bodyPr>
          <a:lstStyle/>
          <a:p>
            <a:pPr algn="ctr"/>
            <a:r>
              <a:rPr lang="en-US" dirty="0" smtClean="0"/>
              <a:t>Desire to </a:t>
            </a:r>
            <a:r>
              <a:rPr lang="en-US" b="1" dirty="0" smtClean="0">
                <a:solidFill>
                  <a:srgbClr val="0000FF"/>
                </a:solidFill>
              </a:rPr>
              <a:t>drink</a:t>
            </a:r>
            <a:r>
              <a:rPr lang="en-US" dirty="0" smtClean="0"/>
              <a:t> water</a:t>
            </a:r>
            <a:endParaRPr lang="en-US" dirty="0"/>
          </a:p>
        </p:txBody>
      </p:sp>
      <p:sp>
        <p:nvSpPr>
          <p:cNvPr id="31" name="TextBox 30"/>
          <p:cNvSpPr txBox="1"/>
          <p:nvPr/>
        </p:nvSpPr>
        <p:spPr>
          <a:xfrm>
            <a:off x="2209800" y="5401270"/>
            <a:ext cx="2057400" cy="923330"/>
          </a:xfrm>
          <a:prstGeom prst="rect">
            <a:avLst/>
          </a:prstGeom>
          <a:noFill/>
        </p:spPr>
        <p:txBody>
          <a:bodyPr wrap="square" rtlCol="0">
            <a:spAutoFit/>
          </a:bodyPr>
          <a:lstStyle/>
          <a:p>
            <a:pPr algn="ctr"/>
            <a:r>
              <a:rPr lang="en-US" dirty="0" smtClean="0"/>
              <a:t>Believe I can </a:t>
            </a:r>
            <a:r>
              <a:rPr lang="en-US" b="1" dirty="0" smtClean="0">
                <a:solidFill>
                  <a:srgbClr val="0000FF"/>
                </a:solidFill>
              </a:rPr>
              <a:t>drink</a:t>
            </a:r>
            <a:r>
              <a:rPr lang="en-US" dirty="0" smtClean="0"/>
              <a:t> water from the </a:t>
            </a:r>
            <a:r>
              <a:rPr lang="en-US" b="1" dirty="0" smtClean="0">
                <a:solidFill>
                  <a:srgbClr val="FF0000"/>
                </a:solidFill>
              </a:rPr>
              <a:t>glass</a:t>
            </a:r>
            <a:r>
              <a:rPr lang="en-US" dirty="0" smtClean="0"/>
              <a:t> in front of me</a:t>
            </a:r>
            <a:endParaRPr lang="en-US" dirty="0"/>
          </a:p>
        </p:txBody>
      </p:sp>
      <p:sp>
        <p:nvSpPr>
          <p:cNvPr id="32" name="TextBox 31"/>
          <p:cNvSpPr txBox="1"/>
          <p:nvPr/>
        </p:nvSpPr>
        <p:spPr>
          <a:xfrm>
            <a:off x="7924800" y="5423950"/>
            <a:ext cx="762000" cy="353943"/>
          </a:xfrm>
          <a:prstGeom prst="rect">
            <a:avLst/>
          </a:prstGeom>
          <a:noFill/>
        </p:spPr>
        <p:txBody>
          <a:bodyPr wrap="square" rtlCol="0">
            <a:spAutoFit/>
          </a:bodyPr>
          <a:lstStyle/>
          <a:p>
            <a:pPr algn="ctr"/>
            <a:r>
              <a:rPr lang="en-US" sz="1700" b="1" dirty="0" smtClean="0">
                <a:solidFill>
                  <a:srgbClr val="0000FF"/>
                </a:solidFill>
                <a:latin typeface="Arial" pitchFamily="34" charset="0"/>
                <a:cs typeface="Arial" pitchFamily="34" charset="0"/>
              </a:rPr>
              <a:t>Drink</a:t>
            </a:r>
            <a:endParaRPr lang="en-US" sz="1700" dirty="0">
              <a:solidFill>
                <a:srgbClr val="0000FF"/>
              </a:solidFill>
              <a:latin typeface="Arial" pitchFamily="34" charset="0"/>
              <a:cs typeface="Arial" pitchFamily="34" charset="0"/>
            </a:endParaRPr>
          </a:p>
        </p:txBody>
      </p:sp>
      <p:grpSp>
        <p:nvGrpSpPr>
          <p:cNvPr id="14" name="Group 48"/>
          <p:cNvGrpSpPr/>
          <p:nvPr/>
        </p:nvGrpSpPr>
        <p:grpSpPr>
          <a:xfrm>
            <a:off x="4191000" y="1417320"/>
            <a:ext cx="4216400" cy="2011680"/>
            <a:chOff x="4191000" y="1417320"/>
            <a:chExt cx="4216400" cy="2011680"/>
          </a:xfrm>
        </p:grpSpPr>
        <p:pic>
          <p:nvPicPr>
            <p:cNvPr id="40" name="Picture 39" descr="serve-volleyball.jpg"/>
            <p:cNvPicPr>
              <a:picLocks noChangeAspect="1"/>
            </p:cNvPicPr>
            <p:nvPr/>
          </p:nvPicPr>
          <p:blipFill>
            <a:blip r:embed="rId3" cstate="print"/>
            <a:stretch>
              <a:fillRect/>
            </a:stretch>
          </p:blipFill>
          <p:spPr>
            <a:xfrm>
              <a:off x="4191000" y="1447800"/>
              <a:ext cx="1320800" cy="1981200"/>
            </a:xfrm>
            <a:prstGeom prst="rect">
              <a:avLst/>
            </a:prstGeom>
          </p:spPr>
        </p:pic>
        <p:pic>
          <p:nvPicPr>
            <p:cNvPr id="41" name="Picture 40" descr="tennis_serve_train_image25.png"/>
            <p:cNvPicPr>
              <a:picLocks noChangeAspect="1"/>
            </p:cNvPicPr>
            <p:nvPr/>
          </p:nvPicPr>
          <p:blipFill>
            <a:blip r:embed="rId4" cstate="print"/>
            <a:stretch>
              <a:fillRect/>
            </a:stretch>
          </p:blipFill>
          <p:spPr>
            <a:xfrm>
              <a:off x="5638800" y="1447801"/>
              <a:ext cx="1320799" cy="1981199"/>
            </a:xfrm>
            <a:prstGeom prst="rect">
              <a:avLst/>
            </a:prstGeom>
          </p:spPr>
        </p:pic>
        <p:pic>
          <p:nvPicPr>
            <p:cNvPr id="42" name="Picture 41" descr="Honda_walking_assist.jpg"/>
            <p:cNvPicPr>
              <a:picLocks noChangeAspect="1"/>
            </p:cNvPicPr>
            <p:nvPr/>
          </p:nvPicPr>
          <p:blipFill>
            <a:blip r:embed="rId5" cstate="print"/>
            <a:stretch>
              <a:fillRect/>
            </a:stretch>
          </p:blipFill>
          <p:spPr>
            <a:xfrm>
              <a:off x="7086600" y="1447800"/>
              <a:ext cx="1320800" cy="1981200"/>
            </a:xfrm>
            <a:prstGeom prst="rect">
              <a:avLst/>
            </a:prstGeom>
          </p:spPr>
        </p:pic>
        <p:sp>
          <p:nvSpPr>
            <p:cNvPr id="43" name="Rectangle 42"/>
            <p:cNvSpPr/>
            <p:nvPr/>
          </p:nvSpPr>
          <p:spPr>
            <a:xfrm>
              <a:off x="4315968" y="2362200"/>
              <a:ext cx="304800" cy="3048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261104" y="2304288"/>
              <a:ext cx="411480" cy="4114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608064" y="1475232"/>
              <a:ext cx="109728" cy="10972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553200" y="1417320"/>
              <a:ext cx="219456" cy="2194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815584" y="1734312"/>
              <a:ext cx="509016" cy="39928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751576" y="1664208"/>
              <a:ext cx="640080" cy="533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1" nodeType="withEffect">
                                  <p:stCondLst>
                                    <p:cond delay="0"/>
                                  </p:stCondLst>
                                  <p:childTnLst>
                                    <p:set>
                                      <p:cBhvr>
                                        <p:cTn id="25" dur="1" fill="hold">
                                          <p:stCondLst>
                                            <p:cond delay="0"/>
                                          </p:stCondLst>
                                        </p:cTn>
                                        <p:tgtEl>
                                          <p:spTgt spid="5"/>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53" presetClass="exit" presetSubtype="0" fill="hold" grpId="0" nodeType="clickEffect">
                                  <p:stCondLst>
                                    <p:cond delay="0"/>
                                  </p:stCondLst>
                                  <p:childTnLst>
                                    <p:anim calcmode="lin" valueType="num">
                                      <p:cBhvr>
                                        <p:cTn id="35" dur="500"/>
                                        <p:tgtEl>
                                          <p:spTgt spid="5"/>
                                        </p:tgtEl>
                                        <p:attrNameLst>
                                          <p:attrName>ppt_w</p:attrName>
                                        </p:attrNameLst>
                                      </p:cBhvr>
                                      <p:tavLst>
                                        <p:tav tm="0">
                                          <p:val>
                                            <p:strVal val="ppt_w"/>
                                          </p:val>
                                        </p:tav>
                                        <p:tav tm="100000">
                                          <p:val>
                                            <p:fltVal val="0"/>
                                          </p:val>
                                        </p:tav>
                                      </p:tavLst>
                                    </p:anim>
                                    <p:anim calcmode="lin" valueType="num">
                                      <p:cBhvr>
                                        <p:cTn id="36" dur="500"/>
                                        <p:tgtEl>
                                          <p:spTgt spid="5"/>
                                        </p:tgtEl>
                                        <p:attrNameLst>
                                          <p:attrName>ppt_h</p:attrName>
                                        </p:attrNameLst>
                                      </p:cBhvr>
                                      <p:tavLst>
                                        <p:tav tm="0">
                                          <p:val>
                                            <p:strVal val="ppt_h"/>
                                          </p:val>
                                        </p:tav>
                                        <p:tav tm="100000">
                                          <p:val>
                                            <p:fltVal val="0"/>
                                          </p:val>
                                        </p:tav>
                                      </p:tavLst>
                                    </p:anim>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53" presetClass="exit" presetSubtype="0" fill="hold" grpId="0" nodeType="withEffect">
                                  <p:stCondLst>
                                    <p:cond delay="0"/>
                                  </p:stCondLst>
                                  <p:childTnLst>
                                    <p:anim calcmode="lin" valueType="num">
                                      <p:cBhvr>
                                        <p:cTn id="40" dur="500"/>
                                        <p:tgtEl>
                                          <p:spTgt spid="6"/>
                                        </p:tgtEl>
                                        <p:attrNameLst>
                                          <p:attrName>ppt_w</p:attrName>
                                        </p:attrNameLst>
                                      </p:cBhvr>
                                      <p:tavLst>
                                        <p:tav tm="0">
                                          <p:val>
                                            <p:strVal val="ppt_w"/>
                                          </p:val>
                                        </p:tav>
                                        <p:tav tm="100000">
                                          <p:val>
                                            <p:fltVal val="0"/>
                                          </p:val>
                                        </p:tav>
                                      </p:tavLst>
                                    </p:anim>
                                    <p:anim calcmode="lin" valueType="num">
                                      <p:cBhvr>
                                        <p:cTn id="41" dur="500"/>
                                        <p:tgtEl>
                                          <p:spTgt spid="6"/>
                                        </p:tgtEl>
                                        <p:attrNameLst>
                                          <p:attrName>ppt_h</p:attrName>
                                        </p:attrNameLst>
                                      </p:cBhvr>
                                      <p:tavLst>
                                        <p:tav tm="0">
                                          <p:val>
                                            <p:strVal val="ppt_h"/>
                                          </p:val>
                                        </p:tav>
                                        <p:tav tm="100000">
                                          <p:val>
                                            <p:fltVal val="0"/>
                                          </p:val>
                                        </p:tav>
                                      </p:tavLst>
                                    </p:anim>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par>
                          <p:cTn id="44" fill="hold">
                            <p:stCondLst>
                              <p:cond delay="500"/>
                            </p:stCondLst>
                            <p:childTnLst>
                              <p:par>
                                <p:cTn id="45" presetID="53"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fltVal val="0"/>
                                          </p:val>
                                        </p:tav>
                                        <p:tav tm="100000">
                                          <p:val>
                                            <p:strVal val="#ppt_w"/>
                                          </p:val>
                                        </p:tav>
                                      </p:tavLst>
                                    </p:anim>
                                    <p:anim calcmode="lin" valueType="num">
                                      <p:cBhvr>
                                        <p:cTn id="48" dur="500" fill="hold"/>
                                        <p:tgtEl>
                                          <p:spTgt spid="31"/>
                                        </p:tgtEl>
                                        <p:attrNameLst>
                                          <p:attrName>ppt_h</p:attrName>
                                        </p:attrNameLst>
                                      </p:cBhvr>
                                      <p:tavLst>
                                        <p:tav tm="0">
                                          <p:val>
                                            <p:fltVal val="0"/>
                                          </p:val>
                                        </p:tav>
                                        <p:tav tm="100000">
                                          <p:val>
                                            <p:strVal val="#ppt_h"/>
                                          </p:val>
                                        </p:tav>
                                      </p:tavLst>
                                    </p:anim>
                                    <p:animEffect transition="in" filter="fade">
                                      <p:cBhvr>
                                        <p:cTn id="49" dur="500"/>
                                        <p:tgtEl>
                                          <p:spTgt spid="31"/>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500" fill="hold"/>
                                        <p:tgtEl>
                                          <p:spTgt spid="32"/>
                                        </p:tgtEl>
                                        <p:attrNameLst>
                                          <p:attrName>ppt_w</p:attrName>
                                        </p:attrNameLst>
                                      </p:cBhvr>
                                      <p:tavLst>
                                        <p:tav tm="0">
                                          <p:val>
                                            <p:fltVal val="0"/>
                                          </p:val>
                                        </p:tav>
                                        <p:tav tm="100000">
                                          <p:val>
                                            <p:strVal val="#ppt_w"/>
                                          </p:val>
                                        </p:tav>
                                      </p:tavLst>
                                    </p:anim>
                                    <p:anim calcmode="lin" valueType="num">
                                      <p:cBhvr>
                                        <p:cTn id="58" dur="500" fill="hold"/>
                                        <p:tgtEl>
                                          <p:spTgt spid="32"/>
                                        </p:tgtEl>
                                        <p:attrNameLst>
                                          <p:attrName>ppt_h</p:attrName>
                                        </p:attrNameLst>
                                      </p:cBhvr>
                                      <p:tavLst>
                                        <p:tav tm="0">
                                          <p:val>
                                            <p:fltVal val="0"/>
                                          </p:val>
                                        </p:tav>
                                        <p:tav tm="100000">
                                          <p:val>
                                            <p:strVal val="#ppt_h"/>
                                          </p:val>
                                        </p:tav>
                                      </p:tavLst>
                                    </p:anim>
                                    <p:animEffect transition="in" filter="fade">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p:bldP spid="30" grpId="0"/>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3048000" y="3733800"/>
            <a:ext cx="2743200" cy="27432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04800" y="3733800"/>
            <a:ext cx="2590800" cy="27432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715000" y="1371600"/>
            <a:ext cx="3200400" cy="2209800"/>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04800" y="1371600"/>
            <a:ext cx="5257800" cy="22098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			2011 winter release</a:t>
            </a:r>
            <a:endParaRPr lang="en-US" dirty="0"/>
          </a:p>
        </p:txBody>
      </p:sp>
      <p:pic>
        <p:nvPicPr>
          <p:cNvPr id="4" name="Picture 2" descr="http://vision.stanford.edu/Images/imagenet_logo.png"/>
          <p:cNvPicPr>
            <a:picLocks noChangeAspect="1" noChangeArrowheads="1"/>
          </p:cNvPicPr>
          <p:nvPr/>
        </p:nvPicPr>
        <p:blipFill>
          <a:blip r:embed="rId3" cstate="print"/>
          <a:srcRect/>
          <a:stretch>
            <a:fillRect/>
          </a:stretch>
        </p:blipFill>
        <p:spPr bwMode="auto">
          <a:xfrm>
            <a:off x="304800" y="533400"/>
            <a:ext cx="3371850" cy="609600"/>
          </a:xfrm>
          <a:prstGeom prst="rect">
            <a:avLst/>
          </a:prstGeom>
          <a:noFill/>
        </p:spPr>
      </p:pic>
      <p:sp>
        <p:nvSpPr>
          <p:cNvPr id="11" name="Content Placeholder 2"/>
          <p:cNvSpPr>
            <a:spLocks noGrp="1"/>
          </p:cNvSpPr>
          <p:nvPr>
            <p:ph idx="1"/>
          </p:nvPr>
        </p:nvSpPr>
        <p:spPr>
          <a:xfrm>
            <a:off x="12649200" y="1905000"/>
            <a:ext cx="8229600" cy="5105400"/>
          </a:xfrm>
        </p:spPr>
        <p:txBody>
          <a:bodyPr>
            <a:normAutofit fontScale="92500" lnSpcReduction="20000"/>
          </a:bodyPr>
          <a:lstStyle/>
          <a:p>
            <a:r>
              <a:rPr lang="en-US" dirty="0" smtClean="0"/>
              <a:t>New categories</a:t>
            </a:r>
          </a:p>
          <a:p>
            <a:pPr lvl="1"/>
            <a:r>
              <a:rPr lang="en-US" altLang="zh-CN" dirty="0" smtClean="0"/>
              <a:t>5K person </a:t>
            </a:r>
            <a:r>
              <a:rPr lang="en-US" altLang="zh-CN" dirty="0" err="1" smtClean="0"/>
              <a:t>subtree</a:t>
            </a:r>
            <a:endParaRPr lang="en-US" dirty="0" smtClean="0"/>
          </a:p>
          <a:p>
            <a:r>
              <a:rPr lang="en-US" dirty="0" smtClean="0"/>
              <a:t>Bounding boxes</a:t>
            </a:r>
          </a:p>
          <a:p>
            <a:pPr lvl="1"/>
            <a:r>
              <a:rPr lang="en-US" altLang="zh-CN" dirty="0" smtClean="0"/>
              <a:t>2500 </a:t>
            </a:r>
            <a:r>
              <a:rPr lang="en-US" altLang="zh-CN" dirty="0" err="1" smtClean="0"/>
              <a:t>synsets</a:t>
            </a:r>
            <a:endParaRPr lang="en-US" dirty="0" smtClean="0"/>
          </a:p>
          <a:p>
            <a:r>
              <a:rPr lang="en-US" dirty="0" smtClean="0"/>
              <a:t>Attributes</a:t>
            </a:r>
          </a:p>
          <a:p>
            <a:pPr lvl="1"/>
            <a:r>
              <a:rPr lang="en-US" dirty="0" smtClean="0"/>
              <a:t>25 attributes, 384 </a:t>
            </a:r>
            <a:r>
              <a:rPr lang="en-US" dirty="0" err="1" smtClean="0"/>
              <a:t>synsets</a:t>
            </a:r>
            <a:r>
              <a:rPr lang="en-US" dirty="0" smtClean="0"/>
              <a:t> (9600 images)</a:t>
            </a:r>
          </a:p>
          <a:p>
            <a:r>
              <a:rPr lang="en-US" dirty="0" smtClean="0"/>
              <a:t>Toolbox improved</a:t>
            </a:r>
          </a:p>
          <a:p>
            <a:pPr lvl="1"/>
            <a:r>
              <a:rPr lang="en-US" dirty="0" smtClean="0"/>
              <a:t>Easy downloading of images, features, and bounding boxes</a:t>
            </a:r>
          </a:p>
          <a:p>
            <a:r>
              <a:rPr lang="en-US" dirty="0" smtClean="0"/>
              <a:t>Visualization</a:t>
            </a:r>
          </a:p>
          <a:p>
            <a:pPr lvl="1"/>
            <a:r>
              <a:rPr lang="en-US" dirty="0" smtClean="0"/>
              <a:t>New interface using HTML5 technology</a:t>
            </a:r>
          </a:p>
          <a:p>
            <a:pPr lvl="1"/>
            <a:r>
              <a:rPr lang="en-US" dirty="0" smtClean="0"/>
              <a:t>Bounding boxes overlaid on images</a:t>
            </a:r>
          </a:p>
          <a:p>
            <a:pPr lvl="1"/>
            <a:endParaRPr lang="en-US" dirty="0" smtClean="0"/>
          </a:p>
        </p:txBody>
      </p:sp>
      <p:grpSp>
        <p:nvGrpSpPr>
          <p:cNvPr id="3" name="Group 24"/>
          <p:cNvGrpSpPr/>
          <p:nvPr/>
        </p:nvGrpSpPr>
        <p:grpSpPr>
          <a:xfrm>
            <a:off x="457200" y="2514600"/>
            <a:ext cx="5105400" cy="927556"/>
            <a:chOff x="9753600" y="4419600"/>
            <a:chExt cx="5105400" cy="927556"/>
          </a:xfrm>
        </p:grpSpPr>
        <p:pic>
          <p:nvPicPr>
            <p:cNvPr id="2050" name="Picture 2" descr="http://image-net.org/nodes/7/00007846/1e/1ed3922f31c6217f54f55d3d2439b1880138b019.thumb"/>
            <p:cNvPicPr>
              <a:picLocks noChangeAspect="1" noChangeArrowheads="1"/>
            </p:cNvPicPr>
            <p:nvPr/>
          </p:nvPicPr>
          <p:blipFill>
            <a:blip r:embed="rId4" cstate="print"/>
            <a:srcRect/>
            <a:stretch>
              <a:fillRect/>
            </a:stretch>
          </p:blipFill>
          <p:spPr bwMode="auto">
            <a:xfrm>
              <a:off x="11125200" y="4419600"/>
              <a:ext cx="712469" cy="914400"/>
            </a:xfrm>
            <a:prstGeom prst="rect">
              <a:avLst/>
            </a:prstGeom>
            <a:noFill/>
          </p:spPr>
        </p:pic>
        <p:pic>
          <p:nvPicPr>
            <p:cNvPr id="2052" name="Picture 4" descr="http://image-net.org/nodes/7/00007846/2f/2f664a6c7bb1e2aaa4907ad46d2904edfc9b3205.thumb"/>
            <p:cNvPicPr>
              <a:picLocks noChangeAspect="1" noChangeArrowheads="1"/>
            </p:cNvPicPr>
            <p:nvPr/>
          </p:nvPicPr>
          <p:blipFill>
            <a:blip r:embed="rId5" cstate="print"/>
            <a:srcRect/>
            <a:stretch>
              <a:fillRect/>
            </a:stretch>
          </p:blipFill>
          <p:spPr bwMode="auto">
            <a:xfrm>
              <a:off x="9753600" y="4419600"/>
              <a:ext cx="1354665" cy="914400"/>
            </a:xfrm>
            <a:prstGeom prst="rect">
              <a:avLst/>
            </a:prstGeom>
            <a:noFill/>
          </p:spPr>
        </p:pic>
        <p:pic>
          <p:nvPicPr>
            <p:cNvPr id="2054" name="Picture 6" descr="http://image-net.org/nodes/7/00007846/81/815989f2db0a2d2cdeb57b8530a4089399d08e36.thumb"/>
            <p:cNvPicPr>
              <a:picLocks noChangeAspect="1" noChangeArrowheads="1"/>
            </p:cNvPicPr>
            <p:nvPr/>
          </p:nvPicPr>
          <p:blipFill>
            <a:blip r:embed="rId6" cstate="print"/>
            <a:srcRect/>
            <a:stretch>
              <a:fillRect/>
            </a:stretch>
          </p:blipFill>
          <p:spPr bwMode="auto">
            <a:xfrm>
              <a:off x="11887200" y="4419600"/>
              <a:ext cx="609600" cy="914400"/>
            </a:xfrm>
            <a:prstGeom prst="rect">
              <a:avLst/>
            </a:prstGeom>
            <a:noFill/>
          </p:spPr>
        </p:pic>
        <p:pic>
          <p:nvPicPr>
            <p:cNvPr id="2056" name="Picture 8" descr="http://image-net.org/nodes/7/00007846/91/9100725cff10f78b69a1ad8f7a696c5a14bbe937.thumb"/>
            <p:cNvPicPr>
              <a:picLocks noChangeAspect="1" noChangeArrowheads="1"/>
            </p:cNvPicPr>
            <p:nvPr/>
          </p:nvPicPr>
          <p:blipFill>
            <a:blip r:embed="rId7" cstate="print"/>
            <a:srcRect/>
            <a:stretch>
              <a:fillRect/>
            </a:stretch>
          </p:blipFill>
          <p:spPr bwMode="auto">
            <a:xfrm>
              <a:off x="12573000" y="4419600"/>
              <a:ext cx="609600" cy="914400"/>
            </a:xfrm>
            <a:prstGeom prst="rect">
              <a:avLst/>
            </a:prstGeom>
            <a:noFill/>
          </p:spPr>
        </p:pic>
        <p:pic>
          <p:nvPicPr>
            <p:cNvPr id="2058" name="Picture 10" descr="http://image-net.org/nodes/7/00007846/7b/7b1e6bdc8089833508cf88b3af25180dd2a6c9bb.thumb"/>
            <p:cNvPicPr>
              <a:picLocks noChangeAspect="1" noChangeArrowheads="1"/>
            </p:cNvPicPr>
            <p:nvPr/>
          </p:nvPicPr>
          <p:blipFill>
            <a:blip r:embed="rId8" cstate="print"/>
            <a:srcRect/>
            <a:stretch>
              <a:fillRect/>
            </a:stretch>
          </p:blipFill>
          <p:spPr bwMode="auto">
            <a:xfrm>
              <a:off x="13258801" y="4419600"/>
              <a:ext cx="1371599" cy="914400"/>
            </a:xfrm>
            <a:prstGeom prst="rect">
              <a:avLst/>
            </a:prstGeom>
            <a:noFill/>
          </p:spPr>
        </p:pic>
        <p:sp>
          <p:nvSpPr>
            <p:cNvPr id="13" name="Rectangle 12"/>
            <p:cNvSpPr/>
            <p:nvPr/>
          </p:nvSpPr>
          <p:spPr>
            <a:xfrm rot="10800000">
              <a:off x="9753600" y="4419600"/>
              <a:ext cx="4876800" cy="914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753600" y="4823936"/>
              <a:ext cx="5105400" cy="523220"/>
            </a:xfrm>
            <a:prstGeom prst="rect">
              <a:avLst/>
            </a:prstGeom>
          </p:spPr>
          <p:txBody>
            <a:bodyPr wrap="square">
              <a:spAutoFit/>
            </a:bodyPr>
            <a:lstStyle/>
            <a:p>
              <a:r>
                <a:rPr lang="en-US" sz="1400" b="1" dirty="0" smtClean="0"/>
                <a:t>optimist, nonsmoker, neighbor, partner, philosopher, player,  learner,  hugger, jumper, Victorian, sneezer, computer user, …</a:t>
              </a:r>
              <a:endParaRPr lang="en-US" sz="1400" b="1" dirty="0"/>
            </a:p>
          </p:txBody>
        </p:sp>
      </p:grpSp>
      <p:grpSp>
        <p:nvGrpSpPr>
          <p:cNvPr id="5" name="Group 20"/>
          <p:cNvGrpSpPr/>
          <p:nvPr/>
        </p:nvGrpSpPr>
        <p:grpSpPr>
          <a:xfrm>
            <a:off x="6400800" y="2438400"/>
            <a:ext cx="1600200" cy="990600"/>
            <a:chOff x="3505200" y="2438400"/>
            <a:chExt cx="1353312" cy="914400"/>
          </a:xfrm>
        </p:grpSpPr>
        <p:pic>
          <p:nvPicPr>
            <p:cNvPr id="2060" name="Picture 12" descr="http://image-net.org/bbox_fig/kit_fox.JPG"/>
            <p:cNvPicPr>
              <a:picLocks noChangeAspect="1" noChangeArrowheads="1"/>
            </p:cNvPicPr>
            <p:nvPr/>
          </p:nvPicPr>
          <p:blipFill>
            <a:blip r:embed="rId9" cstate="print"/>
            <a:srcRect/>
            <a:stretch>
              <a:fillRect/>
            </a:stretch>
          </p:blipFill>
          <p:spPr bwMode="auto">
            <a:xfrm>
              <a:off x="3505200" y="2438400"/>
              <a:ext cx="1347536" cy="914400"/>
            </a:xfrm>
            <a:prstGeom prst="rect">
              <a:avLst/>
            </a:prstGeom>
            <a:noFill/>
          </p:spPr>
        </p:pic>
        <p:sp>
          <p:nvSpPr>
            <p:cNvPr id="17" name="Rectangle 16"/>
            <p:cNvSpPr/>
            <p:nvPr/>
          </p:nvSpPr>
          <p:spPr>
            <a:xfrm>
              <a:off x="3505200" y="2560320"/>
              <a:ext cx="685800" cy="609600"/>
            </a:xfrm>
            <a:prstGeom prst="rect">
              <a:avLst/>
            </a:prstGeom>
            <a:noFill/>
            <a:ln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553712" y="2743200"/>
              <a:ext cx="228600" cy="381000"/>
            </a:xfrm>
            <a:prstGeom prst="rect">
              <a:avLst/>
            </a:prstGeom>
            <a:noFill/>
            <a:ln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648200" y="2895600"/>
              <a:ext cx="210312" cy="228600"/>
            </a:xfrm>
            <a:prstGeom prst="rect">
              <a:avLst/>
            </a:prstGeom>
            <a:noFill/>
            <a:ln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35"/>
          <p:cNvGrpSpPr/>
          <p:nvPr/>
        </p:nvGrpSpPr>
        <p:grpSpPr>
          <a:xfrm>
            <a:off x="609600" y="5105400"/>
            <a:ext cx="1905000" cy="1295400"/>
            <a:chOff x="914400" y="5029200"/>
            <a:chExt cx="1905000" cy="1295400"/>
          </a:xfrm>
        </p:grpSpPr>
        <p:pic>
          <p:nvPicPr>
            <p:cNvPr id="2062" name="Picture 14" descr="http://image-net.org/nodes/3/02391049/c0/c0d9a2fed80e822e340eef43c7ec39f078f1d913.thumb"/>
            <p:cNvPicPr>
              <a:picLocks noChangeAspect="1" noChangeArrowheads="1"/>
            </p:cNvPicPr>
            <p:nvPr/>
          </p:nvPicPr>
          <p:blipFill>
            <a:blip r:embed="rId10" cstate="print"/>
            <a:srcRect/>
            <a:stretch>
              <a:fillRect/>
            </a:stretch>
          </p:blipFill>
          <p:spPr bwMode="auto">
            <a:xfrm>
              <a:off x="914400" y="5029200"/>
              <a:ext cx="1905000" cy="1270001"/>
            </a:xfrm>
            <a:prstGeom prst="rect">
              <a:avLst/>
            </a:prstGeom>
            <a:noFill/>
          </p:spPr>
        </p:pic>
        <p:sp>
          <p:nvSpPr>
            <p:cNvPr id="35" name="Rectangle 34"/>
            <p:cNvSpPr/>
            <p:nvPr/>
          </p:nvSpPr>
          <p:spPr>
            <a:xfrm>
              <a:off x="914400" y="5029200"/>
              <a:ext cx="1905000" cy="12954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828800" y="5124271"/>
              <a:ext cx="990600" cy="1200329"/>
            </a:xfrm>
            <a:prstGeom prst="rect">
              <a:avLst/>
            </a:prstGeom>
            <a:noFill/>
          </p:spPr>
          <p:txBody>
            <a:bodyPr wrap="square" rtlCol="0">
              <a:spAutoFit/>
            </a:bodyPr>
            <a:lstStyle/>
            <a:p>
              <a:r>
                <a:rPr lang="en-US" b="1" dirty="0" smtClean="0"/>
                <a:t>Black</a:t>
              </a:r>
            </a:p>
            <a:p>
              <a:r>
                <a:rPr lang="en-US" b="1" dirty="0" smtClean="0"/>
                <a:t>White</a:t>
              </a:r>
            </a:p>
            <a:p>
              <a:r>
                <a:rPr lang="en-US" b="1" dirty="0" smtClean="0"/>
                <a:t>Striped</a:t>
              </a:r>
            </a:p>
            <a:p>
              <a:r>
                <a:rPr lang="en-US" b="1" dirty="0" smtClean="0"/>
                <a:t>Smooth</a:t>
              </a:r>
            </a:p>
          </p:txBody>
        </p:sp>
      </p:grpSp>
      <p:sp>
        <p:nvSpPr>
          <p:cNvPr id="24" name="TextBox 23"/>
          <p:cNvSpPr txBox="1"/>
          <p:nvPr/>
        </p:nvSpPr>
        <p:spPr>
          <a:xfrm>
            <a:off x="457200" y="1371600"/>
            <a:ext cx="5029200" cy="954107"/>
          </a:xfrm>
          <a:prstGeom prst="rect">
            <a:avLst/>
          </a:prstGeom>
          <a:noFill/>
        </p:spPr>
        <p:txBody>
          <a:bodyPr wrap="square" rtlCol="0">
            <a:spAutoFit/>
          </a:bodyPr>
          <a:lstStyle/>
          <a:p>
            <a:pPr>
              <a:buFont typeface="Arial" pitchFamily="34" charset="0"/>
              <a:buChar char="•"/>
            </a:pPr>
            <a:r>
              <a:rPr lang="en-US" sz="2700" dirty="0" smtClean="0"/>
              <a:t> </a:t>
            </a:r>
            <a:r>
              <a:rPr lang="en-US" sz="3200" dirty="0" smtClean="0"/>
              <a:t>New categories</a:t>
            </a:r>
          </a:p>
          <a:p>
            <a:pPr lvl="1"/>
            <a:r>
              <a:rPr lang="en-US" sz="2400" dirty="0" smtClean="0"/>
              <a:t>- 5K person </a:t>
            </a:r>
            <a:r>
              <a:rPr lang="en-US" sz="2400" dirty="0" err="1" smtClean="0"/>
              <a:t>synset</a:t>
            </a:r>
            <a:endParaRPr lang="en-US" sz="2400" dirty="0" smtClean="0"/>
          </a:p>
        </p:txBody>
      </p:sp>
      <p:sp>
        <p:nvSpPr>
          <p:cNvPr id="27" name="TextBox 26"/>
          <p:cNvSpPr txBox="1"/>
          <p:nvPr/>
        </p:nvSpPr>
        <p:spPr>
          <a:xfrm>
            <a:off x="5715000" y="1371600"/>
            <a:ext cx="3276600" cy="954107"/>
          </a:xfrm>
          <a:prstGeom prst="rect">
            <a:avLst/>
          </a:prstGeom>
          <a:noFill/>
        </p:spPr>
        <p:txBody>
          <a:bodyPr wrap="square" rtlCol="0">
            <a:spAutoFit/>
          </a:bodyPr>
          <a:lstStyle/>
          <a:p>
            <a:pPr>
              <a:buFont typeface="Arial" pitchFamily="34" charset="0"/>
              <a:buChar char="•"/>
            </a:pPr>
            <a:r>
              <a:rPr lang="en-US" sz="2700" dirty="0" smtClean="0"/>
              <a:t> </a:t>
            </a:r>
            <a:r>
              <a:rPr lang="en-US" sz="3200" dirty="0" smtClean="0"/>
              <a:t>Bounding boxes</a:t>
            </a:r>
          </a:p>
          <a:p>
            <a:pPr lvl="1"/>
            <a:r>
              <a:rPr lang="en-US" sz="2400" dirty="0" smtClean="0"/>
              <a:t>- 2500 </a:t>
            </a:r>
            <a:r>
              <a:rPr lang="en-US" sz="2400" dirty="0" err="1" smtClean="0"/>
              <a:t>synsets</a:t>
            </a:r>
            <a:endParaRPr lang="en-US" sz="2400" dirty="0" smtClean="0"/>
          </a:p>
        </p:txBody>
      </p:sp>
      <p:sp>
        <p:nvSpPr>
          <p:cNvPr id="34" name="TextBox 33"/>
          <p:cNvSpPr txBox="1"/>
          <p:nvPr/>
        </p:nvSpPr>
        <p:spPr>
          <a:xfrm>
            <a:off x="304800" y="3733800"/>
            <a:ext cx="2514600" cy="1323439"/>
          </a:xfrm>
          <a:prstGeom prst="rect">
            <a:avLst/>
          </a:prstGeom>
          <a:noFill/>
        </p:spPr>
        <p:txBody>
          <a:bodyPr wrap="square" rtlCol="0">
            <a:spAutoFit/>
          </a:bodyPr>
          <a:lstStyle/>
          <a:p>
            <a:pPr>
              <a:buFont typeface="Arial" pitchFamily="34" charset="0"/>
              <a:buChar char="•"/>
            </a:pPr>
            <a:r>
              <a:rPr lang="en-US" sz="2700" dirty="0" smtClean="0"/>
              <a:t> </a:t>
            </a:r>
            <a:r>
              <a:rPr lang="en-US" sz="3200" dirty="0" smtClean="0"/>
              <a:t>Attributes</a:t>
            </a:r>
          </a:p>
          <a:p>
            <a:pPr lvl="1">
              <a:buFontTx/>
              <a:buChar char="-"/>
            </a:pPr>
            <a:r>
              <a:rPr lang="en-US" sz="2400" dirty="0" smtClean="0"/>
              <a:t> 25 attributes,</a:t>
            </a:r>
          </a:p>
          <a:p>
            <a:pPr lvl="1"/>
            <a:r>
              <a:rPr lang="en-US" sz="2400" dirty="0" smtClean="0"/>
              <a:t>9600 images</a:t>
            </a:r>
          </a:p>
        </p:txBody>
      </p:sp>
      <p:sp>
        <p:nvSpPr>
          <p:cNvPr id="42" name="TextBox 41"/>
          <p:cNvSpPr txBox="1"/>
          <p:nvPr/>
        </p:nvSpPr>
        <p:spPr>
          <a:xfrm>
            <a:off x="3048000" y="3810000"/>
            <a:ext cx="2819400" cy="2456057"/>
          </a:xfrm>
          <a:prstGeom prst="rect">
            <a:avLst/>
          </a:prstGeom>
          <a:noFill/>
        </p:spPr>
        <p:txBody>
          <a:bodyPr wrap="square" rtlCol="0">
            <a:spAutoFit/>
          </a:bodyPr>
          <a:lstStyle/>
          <a:p>
            <a:pPr>
              <a:lnSpc>
                <a:spcPct val="90000"/>
              </a:lnSpc>
              <a:buFont typeface="Arial" pitchFamily="34" charset="0"/>
              <a:buChar char="•"/>
            </a:pPr>
            <a:r>
              <a:rPr lang="en-US" sz="2700" dirty="0" smtClean="0"/>
              <a:t> </a:t>
            </a:r>
            <a:r>
              <a:rPr lang="en-US" sz="3200" dirty="0" smtClean="0"/>
              <a:t>Improved toolbox </a:t>
            </a:r>
          </a:p>
          <a:p>
            <a:pPr lvl="1"/>
            <a:r>
              <a:rPr lang="en-US" sz="2400" dirty="0" smtClean="0"/>
              <a:t>- simplified downloading of images, features, bounding boxes</a:t>
            </a:r>
          </a:p>
        </p:txBody>
      </p:sp>
      <p:sp>
        <p:nvSpPr>
          <p:cNvPr id="43" name="Rectangle 42"/>
          <p:cNvSpPr/>
          <p:nvPr/>
        </p:nvSpPr>
        <p:spPr>
          <a:xfrm>
            <a:off x="5943600" y="3733800"/>
            <a:ext cx="3048000" cy="27432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943600" y="3810000"/>
            <a:ext cx="3048000" cy="2456057"/>
          </a:xfrm>
          <a:prstGeom prst="rect">
            <a:avLst/>
          </a:prstGeom>
          <a:noFill/>
        </p:spPr>
        <p:txBody>
          <a:bodyPr wrap="square" rtlCol="0">
            <a:spAutoFit/>
          </a:bodyPr>
          <a:lstStyle/>
          <a:p>
            <a:pPr>
              <a:lnSpc>
                <a:spcPct val="90000"/>
              </a:lnSpc>
              <a:buFont typeface="Arial" pitchFamily="34" charset="0"/>
              <a:buChar char="•"/>
            </a:pPr>
            <a:r>
              <a:rPr lang="en-US" sz="3200" dirty="0" smtClean="0"/>
              <a:t> Improved visualization</a:t>
            </a:r>
          </a:p>
          <a:p>
            <a:pPr lvl="1"/>
            <a:r>
              <a:rPr lang="en-US" sz="2400" dirty="0" smtClean="0"/>
              <a:t>- new interface using HTML5</a:t>
            </a:r>
          </a:p>
          <a:p>
            <a:pPr lvl="1">
              <a:buFontTx/>
              <a:buChar char="-"/>
            </a:pPr>
            <a:r>
              <a:rPr lang="en-US" sz="2400" dirty="0" smtClean="0"/>
              <a:t> bounding boxes overlaid on images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latin typeface="Arial" pitchFamily="34" charset="0"/>
                <a:cs typeface="Arial" pitchFamily="34" charset="0"/>
              </a:rPr>
              <a:t>Actions as Interactions of Verb-Noun-Pose</a:t>
            </a:r>
            <a:endParaRPr lang="en-US" sz="3000" b="1" dirty="0">
              <a:latin typeface="Arial" pitchFamily="34" charset="0"/>
              <a:cs typeface="Arial" pitchFamily="34" charset="0"/>
            </a:endParaRPr>
          </a:p>
        </p:txBody>
      </p:sp>
      <p:sp>
        <p:nvSpPr>
          <p:cNvPr id="4" name="Freeform 3"/>
          <p:cNvSpPr/>
          <p:nvPr/>
        </p:nvSpPr>
        <p:spPr>
          <a:xfrm>
            <a:off x="3630384" y="1524000"/>
            <a:ext cx="1695524" cy="621612"/>
          </a:xfrm>
          <a:custGeom>
            <a:avLst/>
            <a:gdLst>
              <a:gd name="connsiteX0" fmla="*/ 0 w 1695524"/>
              <a:gd name="connsiteY0" fmla="*/ 84776 h 847762"/>
              <a:gd name="connsiteX1" fmla="*/ 24830 w 1695524"/>
              <a:gd name="connsiteY1" fmla="*/ 24830 h 847762"/>
              <a:gd name="connsiteX2" fmla="*/ 84776 w 1695524"/>
              <a:gd name="connsiteY2" fmla="*/ 0 h 847762"/>
              <a:gd name="connsiteX3" fmla="*/ 1610748 w 1695524"/>
              <a:gd name="connsiteY3" fmla="*/ 0 h 847762"/>
              <a:gd name="connsiteX4" fmla="*/ 1670694 w 1695524"/>
              <a:gd name="connsiteY4" fmla="*/ 24830 h 847762"/>
              <a:gd name="connsiteX5" fmla="*/ 1695524 w 1695524"/>
              <a:gd name="connsiteY5" fmla="*/ 84776 h 847762"/>
              <a:gd name="connsiteX6" fmla="*/ 1695524 w 1695524"/>
              <a:gd name="connsiteY6" fmla="*/ 762986 h 847762"/>
              <a:gd name="connsiteX7" fmla="*/ 1670694 w 1695524"/>
              <a:gd name="connsiteY7" fmla="*/ 822932 h 847762"/>
              <a:gd name="connsiteX8" fmla="*/ 1610748 w 1695524"/>
              <a:gd name="connsiteY8" fmla="*/ 847762 h 847762"/>
              <a:gd name="connsiteX9" fmla="*/ 84776 w 1695524"/>
              <a:gd name="connsiteY9" fmla="*/ 847762 h 847762"/>
              <a:gd name="connsiteX10" fmla="*/ 24830 w 1695524"/>
              <a:gd name="connsiteY10" fmla="*/ 822932 h 847762"/>
              <a:gd name="connsiteX11" fmla="*/ 0 w 1695524"/>
              <a:gd name="connsiteY11" fmla="*/ 762986 h 847762"/>
              <a:gd name="connsiteX12" fmla="*/ 0 w 1695524"/>
              <a:gd name="connsiteY12" fmla="*/ 84776 h 84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5524" h="847762">
                <a:moveTo>
                  <a:pt x="0" y="84776"/>
                </a:moveTo>
                <a:cubicBezTo>
                  <a:pt x="0" y="62292"/>
                  <a:pt x="8932" y="40729"/>
                  <a:pt x="24830" y="24830"/>
                </a:cubicBezTo>
                <a:cubicBezTo>
                  <a:pt x="40729" y="8931"/>
                  <a:pt x="62292" y="0"/>
                  <a:pt x="84776" y="0"/>
                </a:cubicBezTo>
                <a:lnTo>
                  <a:pt x="1610748" y="0"/>
                </a:lnTo>
                <a:cubicBezTo>
                  <a:pt x="1633232" y="0"/>
                  <a:pt x="1654795" y="8932"/>
                  <a:pt x="1670694" y="24830"/>
                </a:cubicBezTo>
                <a:cubicBezTo>
                  <a:pt x="1686593" y="40729"/>
                  <a:pt x="1695524" y="62292"/>
                  <a:pt x="1695524" y="84776"/>
                </a:cubicBezTo>
                <a:lnTo>
                  <a:pt x="1695524" y="762986"/>
                </a:lnTo>
                <a:cubicBezTo>
                  <a:pt x="1695524" y="785470"/>
                  <a:pt x="1686592" y="807033"/>
                  <a:pt x="1670694" y="822932"/>
                </a:cubicBezTo>
                <a:cubicBezTo>
                  <a:pt x="1654795" y="838831"/>
                  <a:pt x="1633232" y="847762"/>
                  <a:pt x="1610748" y="847762"/>
                </a:cubicBezTo>
                <a:lnTo>
                  <a:pt x="84776" y="847762"/>
                </a:lnTo>
                <a:cubicBezTo>
                  <a:pt x="62292" y="847762"/>
                  <a:pt x="40729" y="838830"/>
                  <a:pt x="24830" y="822932"/>
                </a:cubicBezTo>
                <a:cubicBezTo>
                  <a:pt x="8931" y="807033"/>
                  <a:pt x="0" y="785470"/>
                  <a:pt x="0" y="762986"/>
                </a:cubicBezTo>
                <a:lnTo>
                  <a:pt x="0" y="84776"/>
                </a:lnTo>
                <a:close/>
              </a:path>
            </a:pathLst>
          </a:custGeom>
          <a:solidFill>
            <a:schemeClr val="bg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6750" tIns="146750" rIns="146750" bIns="146750" numCol="1" spcCol="1270" anchor="ctr" anchorCtr="0">
            <a:noAutofit/>
          </a:bodyPr>
          <a:lstStyle/>
          <a:p>
            <a:pPr lvl="0" algn="ctr" defTabSz="1422400">
              <a:lnSpc>
                <a:spcPct val="90000"/>
              </a:lnSpc>
              <a:spcBef>
                <a:spcPct val="0"/>
              </a:spcBef>
              <a:spcAft>
                <a:spcPct val="35000"/>
              </a:spcAft>
            </a:pPr>
            <a:r>
              <a:rPr lang="en-US" sz="2800" b="1" kern="1200" dirty="0" smtClean="0">
                <a:solidFill>
                  <a:schemeClr val="tx1"/>
                </a:solidFill>
                <a:latin typeface="Arial" pitchFamily="34" charset="0"/>
                <a:cs typeface="Arial" pitchFamily="34" charset="0"/>
              </a:rPr>
              <a:t>Poses</a:t>
            </a:r>
            <a:endParaRPr lang="en-US" sz="2800" b="1" kern="1200" dirty="0">
              <a:solidFill>
                <a:schemeClr val="tx1"/>
              </a:solidFill>
              <a:latin typeface="Arial" pitchFamily="34" charset="0"/>
              <a:cs typeface="Arial" pitchFamily="34" charset="0"/>
            </a:endParaRPr>
          </a:p>
        </p:txBody>
      </p:sp>
      <p:sp>
        <p:nvSpPr>
          <p:cNvPr id="5" name="Freeform 4"/>
          <p:cNvSpPr/>
          <p:nvPr/>
        </p:nvSpPr>
        <p:spPr>
          <a:xfrm rot="21600000">
            <a:off x="3639947" y="4075960"/>
            <a:ext cx="1600200" cy="296717"/>
          </a:xfrm>
          <a:custGeom>
            <a:avLst/>
            <a:gdLst>
              <a:gd name="connsiteX0" fmla="*/ 0 w 1268244"/>
              <a:gd name="connsiteY0" fmla="*/ 148358 h 296716"/>
              <a:gd name="connsiteX1" fmla="*/ 148358 w 1268244"/>
              <a:gd name="connsiteY1" fmla="*/ 0 h 296716"/>
              <a:gd name="connsiteX2" fmla="*/ 148358 w 1268244"/>
              <a:gd name="connsiteY2" fmla="*/ 59343 h 296716"/>
              <a:gd name="connsiteX3" fmla="*/ 1119886 w 1268244"/>
              <a:gd name="connsiteY3" fmla="*/ 59343 h 296716"/>
              <a:gd name="connsiteX4" fmla="*/ 1119886 w 1268244"/>
              <a:gd name="connsiteY4" fmla="*/ 0 h 296716"/>
              <a:gd name="connsiteX5" fmla="*/ 1268244 w 1268244"/>
              <a:gd name="connsiteY5" fmla="*/ 148358 h 296716"/>
              <a:gd name="connsiteX6" fmla="*/ 1119886 w 1268244"/>
              <a:gd name="connsiteY6" fmla="*/ 296716 h 296716"/>
              <a:gd name="connsiteX7" fmla="*/ 1119886 w 1268244"/>
              <a:gd name="connsiteY7" fmla="*/ 237373 h 296716"/>
              <a:gd name="connsiteX8" fmla="*/ 148358 w 1268244"/>
              <a:gd name="connsiteY8" fmla="*/ 237373 h 296716"/>
              <a:gd name="connsiteX9" fmla="*/ 148358 w 1268244"/>
              <a:gd name="connsiteY9" fmla="*/ 296716 h 296716"/>
              <a:gd name="connsiteX10" fmla="*/ 0 w 1268244"/>
              <a:gd name="connsiteY10" fmla="*/ 148358 h 29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244" h="296716">
                <a:moveTo>
                  <a:pt x="1268244" y="148358"/>
                </a:moveTo>
                <a:lnTo>
                  <a:pt x="1119886" y="296715"/>
                </a:lnTo>
                <a:lnTo>
                  <a:pt x="1119886" y="237372"/>
                </a:lnTo>
                <a:lnTo>
                  <a:pt x="148358" y="237372"/>
                </a:lnTo>
                <a:lnTo>
                  <a:pt x="148358" y="296715"/>
                </a:lnTo>
                <a:lnTo>
                  <a:pt x="0" y="148358"/>
                </a:lnTo>
                <a:lnTo>
                  <a:pt x="148358" y="1"/>
                </a:lnTo>
                <a:lnTo>
                  <a:pt x="148358" y="59344"/>
                </a:lnTo>
                <a:lnTo>
                  <a:pt x="1119886" y="59344"/>
                </a:lnTo>
                <a:lnTo>
                  <a:pt x="1119886" y="1"/>
                </a:lnTo>
                <a:lnTo>
                  <a:pt x="1268244" y="14835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89015" tIns="59344" rIns="89016" bIns="59343" numCol="1" spcCol="1270" anchor="ctr" anchorCtr="0">
            <a:noAutofit/>
          </a:bodyPr>
          <a:lstStyle/>
          <a:p>
            <a:pPr lvl="0" algn="ctr" defTabSz="533400">
              <a:lnSpc>
                <a:spcPct val="90000"/>
              </a:lnSpc>
              <a:spcBef>
                <a:spcPct val="0"/>
              </a:spcBef>
              <a:spcAft>
                <a:spcPct val="35000"/>
              </a:spcAft>
            </a:pPr>
            <a:endParaRPr lang="en-US" sz="1200" kern="1200"/>
          </a:p>
        </p:txBody>
      </p:sp>
      <p:sp>
        <p:nvSpPr>
          <p:cNvPr id="6" name="Freeform 5"/>
          <p:cNvSpPr/>
          <p:nvPr/>
        </p:nvSpPr>
        <p:spPr>
          <a:xfrm>
            <a:off x="5336060" y="3800438"/>
            <a:ext cx="1428087" cy="847762"/>
          </a:xfrm>
          <a:custGeom>
            <a:avLst/>
            <a:gdLst>
              <a:gd name="connsiteX0" fmla="*/ 0 w 1695524"/>
              <a:gd name="connsiteY0" fmla="*/ 84776 h 847762"/>
              <a:gd name="connsiteX1" fmla="*/ 24830 w 1695524"/>
              <a:gd name="connsiteY1" fmla="*/ 24830 h 847762"/>
              <a:gd name="connsiteX2" fmla="*/ 84776 w 1695524"/>
              <a:gd name="connsiteY2" fmla="*/ 0 h 847762"/>
              <a:gd name="connsiteX3" fmla="*/ 1610748 w 1695524"/>
              <a:gd name="connsiteY3" fmla="*/ 0 h 847762"/>
              <a:gd name="connsiteX4" fmla="*/ 1670694 w 1695524"/>
              <a:gd name="connsiteY4" fmla="*/ 24830 h 847762"/>
              <a:gd name="connsiteX5" fmla="*/ 1695524 w 1695524"/>
              <a:gd name="connsiteY5" fmla="*/ 84776 h 847762"/>
              <a:gd name="connsiteX6" fmla="*/ 1695524 w 1695524"/>
              <a:gd name="connsiteY6" fmla="*/ 762986 h 847762"/>
              <a:gd name="connsiteX7" fmla="*/ 1670694 w 1695524"/>
              <a:gd name="connsiteY7" fmla="*/ 822932 h 847762"/>
              <a:gd name="connsiteX8" fmla="*/ 1610748 w 1695524"/>
              <a:gd name="connsiteY8" fmla="*/ 847762 h 847762"/>
              <a:gd name="connsiteX9" fmla="*/ 84776 w 1695524"/>
              <a:gd name="connsiteY9" fmla="*/ 847762 h 847762"/>
              <a:gd name="connsiteX10" fmla="*/ 24830 w 1695524"/>
              <a:gd name="connsiteY10" fmla="*/ 822932 h 847762"/>
              <a:gd name="connsiteX11" fmla="*/ 0 w 1695524"/>
              <a:gd name="connsiteY11" fmla="*/ 762986 h 847762"/>
              <a:gd name="connsiteX12" fmla="*/ 0 w 1695524"/>
              <a:gd name="connsiteY12" fmla="*/ 84776 h 84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5524" h="847762">
                <a:moveTo>
                  <a:pt x="0" y="84776"/>
                </a:moveTo>
                <a:cubicBezTo>
                  <a:pt x="0" y="62292"/>
                  <a:pt x="8932" y="40729"/>
                  <a:pt x="24830" y="24830"/>
                </a:cubicBezTo>
                <a:cubicBezTo>
                  <a:pt x="40729" y="8931"/>
                  <a:pt x="62292" y="0"/>
                  <a:pt x="84776" y="0"/>
                </a:cubicBezTo>
                <a:lnTo>
                  <a:pt x="1610748" y="0"/>
                </a:lnTo>
                <a:cubicBezTo>
                  <a:pt x="1633232" y="0"/>
                  <a:pt x="1654795" y="8932"/>
                  <a:pt x="1670694" y="24830"/>
                </a:cubicBezTo>
                <a:cubicBezTo>
                  <a:pt x="1686593" y="40729"/>
                  <a:pt x="1695524" y="62292"/>
                  <a:pt x="1695524" y="84776"/>
                </a:cubicBezTo>
                <a:lnTo>
                  <a:pt x="1695524" y="762986"/>
                </a:lnTo>
                <a:cubicBezTo>
                  <a:pt x="1695524" y="785470"/>
                  <a:pt x="1686592" y="807033"/>
                  <a:pt x="1670694" y="822932"/>
                </a:cubicBezTo>
                <a:cubicBezTo>
                  <a:pt x="1654795" y="838831"/>
                  <a:pt x="1633232" y="847762"/>
                  <a:pt x="1610748" y="847762"/>
                </a:cubicBezTo>
                <a:lnTo>
                  <a:pt x="84776" y="847762"/>
                </a:lnTo>
                <a:cubicBezTo>
                  <a:pt x="62292" y="847762"/>
                  <a:pt x="40729" y="838830"/>
                  <a:pt x="24830" y="822932"/>
                </a:cubicBezTo>
                <a:cubicBezTo>
                  <a:pt x="8931" y="807033"/>
                  <a:pt x="0" y="785470"/>
                  <a:pt x="0" y="762986"/>
                </a:cubicBezTo>
                <a:lnTo>
                  <a:pt x="0" y="84776"/>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6750" tIns="146750" rIns="146750" bIns="146750" numCol="1" spcCol="1270" anchor="ctr" anchorCtr="0">
            <a:noAutofit/>
          </a:bodyPr>
          <a:lstStyle/>
          <a:p>
            <a:pPr lvl="0" algn="ctr" defTabSz="1422400">
              <a:lnSpc>
                <a:spcPct val="90000"/>
              </a:lnSpc>
              <a:spcBef>
                <a:spcPct val="0"/>
              </a:spcBef>
              <a:spcAft>
                <a:spcPct val="35000"/>
              </a:spcAft>
            </a:pPr>
            <a:r>
              <a:rPr lang="en-US" sz="2800" b="1" kern="1200" dirty="0" smtClean="0">
                <a:solidFill>
                  <a:schemeClr val="tx1"/>
                </a:solidFill>
                <a:latin typeface="Arial" pitchFamily="34" charset="0"/>
                <a:cs typeface="Arial" pitchFamily="34" charset="0"/>
              </a:rPr>
              <a:t>Nouns</a:t>
            </a:r>
            <a:endParaRPr lang="en-US" sz="2800" b="1" kern="1200" dirty="0">
              <a:solidFill>
                <a:schemeClr val="tx1"/>
              </a:solidFill>
              <a:latin typeface="Arial" pitchFamily="34" charset="0"/>
              <a:cs typeface="Arial" pitchFamily="34" charset="0"/>
            </a:endParaRPr>
          </a:p>
        </p:txBody>
      </p:sp>
      <p:sp>
        <p:nvSpPr>
          <p:cNvPr id="7" name="Freeform 6"/>
          <p:cNvSpPr/>
          <p:nvPr/>
        </p:nvSpPr>
        <p:spPr>
          <a:xfrm>
            <a:off x="2209800" y="3800438"/>
            <a:ext cx="1277747" cy="847762"/>
          </a:xfrm>
          <a:custGeom>
            <a:avLst/>
            <a:gdLst>
              <a:gd name="connsiteX0" fmla="*/ 0 w 1277747"/>
              <a:gd name="connsiteY0" fmla="*/ 84776 h 847762"/>
              <a:gd name="connsiteX1" fmla="*/ 24830 w 1277747"/>
              <a:gd name="connsiteY1" fmla="*/ 24830 h 847762"/>
              <a:gd name="connsiteX2" fmla="*/ 84776 w 1277747"/>
              <a:gd name="connsiteY2" fmla="*/ 0 h 847762"/>
              <a:gd name="connsiteX3" fmla="*/ 1192971 w 1277747"/>
              <a:gd name="connsiteY3" fmla="*/ 0 h 847762"/>
              <a:gd name="connsiteX4" fmla="*/ 1252917 w 1277747"/>
              <a:gd name="connsiteY4" fmla="*/ 24830 h 847762"/>
              <a:gd name="connsiteX5" fmla="*/ 1277747 w 1277747"/>
              <a:gd name="connsiteY5" fmla="*/ 84776 h 847762"/>
              <a:gd name="connsiteX6" fmla="*/ 1277747 w 1277747"/>
              <a:gd name="connsiteY6" fmla="*/ 762986 h 847762"/>
              <a:gd name="connsiteX7" fmla="*/ 1252917 w 1277747"/>
              <a:gd name="connsiteY7" fmla="*/ 822932 h 847762"/>
              <a:gd name="connsiteX8" fmla="*/ 1192971 w 1277747"/>
              <a:gd name="connsiteY8" fmla="*/ 847762 h 847762"/>
              <a:gd name="connsiteX9" fmla="*/ 84776 w 1277747"/>
              <a:gd name="connsiteY9" fmla="*/ 847762 h 847762"/>
              <a:gd name="connsiteX10" fmla="*/ 24830 w 1277747"/>
              <a:gd name="connsiteY10" fmla="*/ 822932 h 847762"/>
              <a:gd name="connsiteX11" fmla="*/ 0 w 1277747"/>
              <a:gd name="connsiteY11" fmla="*/ 762986 h 847762"/>
              <a:gd name="connsiteX12" fmla="*/ 0 w 1277747"/>
              <a:gd name="connsiteY12" fmla="*/ 84776 h 84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47" h="847762">
                <a:moveTo>
                  <a:pt x="0" y="84776"/>
                </a:moveTo>
                <a:cubicBezTo>
                  <a:pt x="0" y="62292"/>
                  <a:pt x="8932" y="40729"/>
                  <a:pt x="24830" y="24830"/>
                </a:cubicBezTo>
                <a:cubicBezTo>
                  <a:pt x="40729" y="8931"/>
                  <a:pt x="62292" y="0"/>
                  <a:pt x="84776" y="0"/>
                </a:cubicBezTo>
                <a:lnTo>
                  <a:pt x="1192971" y="0"/>
                </a:lnTo>
                <a:cubicBezTo>
                  <a:pt x="1215455" y="0"/>
                  <a:pt x="1237018" y="8932"/>
                  <a:pt x="1252917" y="24830"/>
                </a:cubicBezTo>
                <a:cubicBezTo>
                  <a:pt x="1268816" y="40729"/>
                  <a:pt x="1277747" y="62292"/>
                  <a:pt x="1277747" y="84776"/>
                </a:cubicBezTo>
                <a:lnTo>
                  <a:pt x="1277747" y="762986"/>
                </a:lnTo>
                <a:cubicBezTo>
                  <a:pt x="1277747" y="785470"/>
                  <a:pt x="1268815" y="807033"/>
                  <a:pt x="1252917" y="822932"/>
                </a:cubicBezTo>
                <a:cubicBezTo>
                  <a:pt x="1237018" y="838831"/>
                  <a:pt x="1215455" y="847762"/>
                  <a:pt x="1192971" y="847762"/>
                </a:cubicBezTo>
                <a:lnTo>
                  <a:pt x="84776" y="847762"/>
                </a:lnTo>
                <a:cubicBezTo>
                  <a:pt x="62292" y="847762"/>
                  <a:pt x="40729" y="838830"/>
                  <a:pt x="24830" y="822932"/>
                </a:cubicBezTo>
                <a:cubicBezTo>
                  <a:pt x="8931" y="807033"/>
                  <a:pt x="0" y="785470"/>
                  <a:pt x="0" y="762986"/>
                </a:cubicBezTo>
                <a:lnTo>
                  <a:pt x="0" y="84776"/>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6750" tIns="146750" rIns="146750" bIns="146750" numCol="1" spcCol="1270" anchor="ctr" anchorCtr="0">
            <a:noAutofit/>
          </a:bodyPr>
          <a:lstStyle/>
          <a:p>
            <a:pPr lvl="0" algn="ctr" defTabSz="1422400">
              <a:lnSpc>
                <a:spcPct val="90000"/>
              </a:lnSpc>
              <a:spcBef>
                <a:spcPct val="0"/>
              </a:spcBef>
              <a:spcAft>
                <a:spcPct val="35000"/>
              </a:spcAft>
            </a:pPr>
            <a:r>
              <a:rPr lang="en-US" sz="2800" b="1" kern="1200" dirty="0" smtClean="0">
                <a:solidFill>
                  <a:schemeClr val="tx1"/>
                </a:solidFill>
                <a:latin typeface="Arial" pitchFamily="34" charset="0"/>
                <a:cs typeface="Arial" pitchFamily="34" charset="0"/>
              </a:rPr>
              <a:t>Verbs</a:t>
            </a:r>
            <a:endParaRPr lang="en-US" sz="2800" b="1" kern="1200" dirty="0">
              <a:solidFill>
                <a:schemeClr val="tx1"/>
              </a:solidFill>
              <a:latin typeface="Arial" pitchFamily="34" charset="0"/>
              <a:cs typeface="Arial" pitchFamily="34" charset="0"/>
            </a:endParaRPr>
          </a:p>
        </p:txBody>
      </p:sp>
      <p:pic>
        <p:nvPicPr>
          <p:cNvPr id="8" name="Picture 7" descr="water.jpg"/>
          <p:cNvPicPr>
            <a:picLocks noChangeAspect="1"/>
          </p:cNvPicPr>
          <p:nvPr/>
        </p:nvPicPr>
        <p:blipFill>
          <a:blip r:embed="rId2" cstate="print"/>
          <a:srcRect t="5896" b="17453"/>
          <a:stretch>
            <a:fillRect/>
          </a:stretch>
        </p:blipFill>
        <p:spPr>
          <a:xfrm>
            <a:off x="3792347" y="2363426"/>
            <a:ext cx="1327054" cy="1524002"/>
          </a:xfrm>
          <a:prstGeom prst="rect">
            <a:avLst/>
          </a:prstGeom>
        </p:spPr>
      </p:pic>
      <p:sp>
        <p:nvSpPr>
          <p:cNvPr id="9" name="Rectangle 8"/>
          <p:cNvSpPr/>
          <p:nvPr/>
        </p:nvSpPr>
        <p:spPr>
          <a:xfrm>
            <a:off x="4281201" y="2515826"/>
            <a:ext cx="228600" cy="274320"/>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35481" y="2820626"/>
            <a:ext cx="381000" cy="533400"/>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750813">
            <a:off x="4107626" y="2832704"/>
            <a:ext cx="152400" cy="373188"/>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7103158">
            <a:off x="4674393" y="2756078"/>
            <a:ext cx="152400" cy="373188"/>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8577457">
            <a:off x="4683029" y="2603678"/>
            <a:ext cx="152400" cy="373188"/>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6510715">
            <a:off x="4049749" y="3242113"/>
            <a:ext cx="173736" cy="481930"/>
          </a:xfrm>
          <a:prstGeom prst="rect">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7523869">
            <a:off x="4070889" y="3229058"/>
            <a:ext cx="162985" cy="620154"/>
          </a:xfrm>
          <a:prstGeom prst="rect">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3504640">
            <a:off x="3929940" y="3128474"/>
            <a:ext cx="152400" cy="373188"/>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5131151">
            <a:off x="4624145" y="3193283"/>
            <a:ext cx="173736" cy="481930"/>
          </a:xfrm>
          <a:prstGeom prst="rect">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3964456">
            <a:off x="4566896" y="3219914"/>
            <a:ext cx="162985" cy="620154"/>
          </a:xfrm>
          <a:prstGeom prst="rect">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70177" y="2552402"/>
            <a:ext cx="304800" cy="198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433601" y="2515826"/>
            <a:ext cx="374904" cy="27432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249547" y="3048000"/>
            <a:ext cx="914400" cy="461665"/>
          </a:xfrm>
          <a:prstGeom prst="rect">
            <a:avLst/>
          </a:prstGeom>
          <a:noFill/>
        </p:spPr>
        <p:txBody>
          <a:bodyPr wrap="square" rtlCol="0">
            <a:spAutoFit/>
          </a:bodyPr>
          <a:lstStyle/>
          <a:p>
            <a:pPr algn="ctr"/>
            <a:r>
              <a:rPr lang="en-US" sz="2400" b="1" dirty="0" smtClean="0">
                <a:solidFill>
                  <a:srgbClr val="0000FF"/>
                </a:solidFill>
              </a:rPr>
              <a:t>Drink</a:t>
            </a:r>
            <a:endParaRPr lang="en-US" sz="2400" b="1" dirty="0">
              <a:solidFill>
                <a:srgbClr val="0000FF"/>
              </a:solidFill>
            </a:endParaRPr>
          </a:p>
        </p:txBody>
      </p:sp>
      <p:sp>
        <p:nvSpPr>
          <p:cNvPr id="22" name="Freeform 21"/>
          <p:cNvSpPr/>
          <p:nvPr/>
        </p:nvSpPr>
        <p:spPr>
          <a:xfrm rot="18000000">
            <a:off x="2630493" y="2850382"/>
            <a:ext cx="1808546" cy="296716"/>
          </a:xfrm>
          <a:custGeom>
            <a:avLst/>
            <a:gdLst>
              <a:gd name="connsiteX0" fmla="*/ 0 w 1808546"/>
              <a:gd name="connsiteY0" fmla="*/ 148358 h 296716"/>
              <a:gd name="connsiteX1" fmla="*/ 148358 w 1808546"/>
              <a:gd name="connsiteY1" fmla="*/ 0 h 296716"/>
              <a:gd name="connsiteX2" fmla="*/ 148358 w 1808546"/>
              <a:gd name="connsiteY2" fmla="*/ 59343 h 296716"/>
              <a:gd name="connsiteX3" fmla="*/ 1660188 w 1808546"/>
              <a:gd name="connsiteY3" fmla="*/ 59343 h 296716"/>
              <a:gd name="connsiteX4" fmla="*/ 1660188 w 1808546"/>
              <a:gd name="connsiteY4" fmla="*/ 0 h 296716"/>
              <a:gd name="connsiteX5" fmla="*/ 1808546 w 1808546"/>
              <a:gd name="connsiteY5" fmla="*/ 148358 h 296716"/>
              <a:gd name="connsiteX6" fmla="*/ 1660188 w 1808546"/>
              <a:gd name="connsiteY6" fmla="*/ 296716 h 296716"/>
              <a:gd name="connsiteX7" fmla="*/ 1660188 w 1808546"/>
              <a:gd name="connsiteY7" fmla="*/ 237373 h 296716"/>
              <a:gd name="connsiteX8" fmla="*/ 148358 w 1808546"/>
              <a:gd name="connsiteY8" fmla="*/ 237373 h 296716"/>
              <a:gd name="connsiteX9" fmla="*/ 148358 w 1808546"/>
              <a:gd name="connsiteY9" fmla="*/ 296716 h 296716"/>
              <a:gd name="connsiteX10" fmla="*/ 0 w 1808546"/>
              <a:gd name="connsiteY10" fmla="*/ 148358 h 29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8546" h="296716">
                <a:moveTo>
                  <a:pt x="0" y="148358"/>
                </a:moveTo>
                <a:lnTo>
                  <a:pt x="148358" y="0"/>
                </a:lnTo>
                <a:lnTo>
                  <a:pt x="148358" y="59343"/>
                </a:lnTo>
                <a:lnTo>
                  <a:pt x="1660188" y="59343"/>
                </a:lnTo>
                <a:lnTo>
                  <a:pt x="1660188" y="0"/>
                </a:lnTo>
                <a:lnTo>
                  <a:pt x="1808546" y="148358"/>
                </a:lnTo>
                <a:lnTo>
                  <a:pt x="1660188" y="296716"/>
                </a:lnTo>
                <a:lnTo>
                  <a:pt x="1660188" y="237373"/>
                </a:lnTo>
                <a:lnTo>
                  <a:pt x="148358" y="237373"/>
                </a:lnTo>
                <a:lnTo>
                  <a:pt x="148358" y="296716"/>
                </a:lnTo>
                <a:lnTo>
                  <a:pt x="0" y="14835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89014" tIns="59343" rIns="89015" bIns="59342" numCol="1" spcCol="1270" anchor="ctr" anchorCtr="0">
            <a:noAutofit/>
          </a:bodyPr>
          <a:lstStyle/>
          <a:p>
            <a:pPr lvl="0" algn="ctr" defTabSz="533400">
              <a:lnSpc>
                <a:spcPct val="90000"/>
              </a:lnSpc>
              <a:spcBef>
                <a:spcPct val="0"/>
              </a:spcBef>
              <a:spcAft>
                <a:spcPct val="35000"/>
              </a:spcAft>
            </a:pPr>
            <a:endParaRPr lang="en-US" sz="1200" kern="1200"/>
          </a:p>
        </p:txBody>
      </p:sp>
      <p:sp>
        <p:nvSpPr>
          <p:cNvPr id="23" name="Freeform 22"/>
          <p:cNvSpPr/>
          <p:nvPr/>
        </p:nvSpPr>
        <p:spPr>
          <a:xfrm rot="3600000">
            <a:off x="4500742" y="2840801"/>
            <a:ext cx="1830564" cy="296716"/>
          </a:xfrm>
          <a:custGeom>
            <a:avLst/>
            <a:gdLst>
              <a:gd name="connsiteX0" fmla="*/ 0 w 1779834"/>
              <a:gd name="connsiteY0" fmla="*/ 148358 h 296716"/>
              <a:gd name="connsiteX1" fmla="*/ 148358 w 1779834"/>
              <a:gd name="connsiteY1" fmla="*/ 0 h 296716"/>
              <a:gd name="connsiteX2" fmla="*/ 148358 w 1779834"/>
              <a:gd name="connsiteY2" fmla="*/ 59343 h 296716"/>
              <a:gd name="connsiteX3" fmla="*/ 1631476 w 1779834"/>
              <a:gd name="connsiteY3" fmla="*/ 59343 h 296716"/>
              <a:gd name="connsiteX4" fmla="*/ 1631476 w 1779834"/>
              <a:gd name="connsiteY4" fmla="*/ 0 h 296716"/>
              <a:gd name="connsiteX5" fmla="*/ 1779834 w 1779834"/>
              <a:gd name="connsiteY5" fmla="*/ 148358 h 296716"/>
              <a:gd name="connsiteX6" fmla="*/ 1631476 w 1779834"/>
              <a:gd name="connsiteY6" fmla="*/ 296716 h 296716"/>
              <a:gd name="connsiteX7" fmla="*/ 1631476 w 1779834"/>
              <a:gd name="connsiteY7" fmla="*/ 237373 h 296716"/>
              <a:gd name="connsiteX8" fmla="*/ 148358 w 1779834"/>
              <a:gd name="connsiteY8" fmla="*/ 237373 h 296716"/>
              <a:gd name="connsiteX9" fmla="*/ 148358 w 1779834"/>
              <a:gd name="connsiteY9" fmla="*/ 296716 h 296716"/>
              <a:gd name="connsiteX10" fmla="*/ 0 w 1779834"/>
              <a:gd name="connsiteY10" fmla="*/ 148358 h 29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9834" h="296716">
                <a:moveTo>
                  <a:pt x="0" y="148358"/>
                </a:moveTo>
                <a:lnTo>
                  <a:pt x="148358" y="0"/>
                </a:lnTo>
                <a:lnTo>
                  <a:pt x="148358" y="59343"/>
                </a:lnTo>
                <a:lnTo>
                  <a:pt x="1631476" y="59343"/>
                </a:lnTo>
                <a:lnTo>
                  <a:pt x="1631476" y="0"/>
                </a:lnTo>
                <a:lnTo>
                  <a:pt x="1779834" y="148358"/>
                </a:lnTo>
                <a:lnTo>
                  <a:pt x="1631476" y="296716"/>
                </a:lnTo>
                <a:lnTo>
                  <a:pt x="1631476" y="237373"/>
                </a:lnTo>
                <a:lnTo>
                  <a:pt x="148358" y="237373"/>
                </a:lnTo>
                <a:lnTo>
                  <a:pt x="148358" y="296716"/>
                </a:lnTo>
                <a:lnTo>
                  <a:pt x="0" y="14835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89015" tIns="59343" rIns="89015" bIns="59343" numCol="1" spcCol="1270" anchor="ctr" anchorCtr="0">
            <a:noAutofit/>
          </a:bodyPr>
          <a:lstStyle/>
          <a:p>
            <a:pPr lvl="0" algn="ctr" defTabSz="533400">
              <a:lnSpc>
                <a:spcPct val="90000"/>
              </a:lnSpc>
              <a:spcBef>
                <a:spcPct val="0"/>
              </a:spcBef>
              <a:spcAft>
                <a:spcPct val="35000"/>
              </a:spcAft>
            </a:pPr>
            <a:endParaRPr lang="en-US" sz="1200" kern="1200"/>
          </a:p>
        </p:txBody>
      </p:sp>
      <p:sp>
        <p:nvSpPr>
          <p:cNvPr id="24" name="TextBox 23"/>
          <p:cNvSpPr txBox="1"/>
          <p:nvPr/>
        </p:nvSpPr>
        <p:spPr>
          <a:xfrm>
            <a:off x="5334000" y="6096000"/>
            <a:ext cx="3276600" cy="369332"/>
          </a:xfrm>
          <a:prstGeom prst="rect">
            <a:avLst/>
          </a:prstGeom>
          <a:noFill/>
        </p:spPr>
        <p:txBody>
          <a:bodyPr wrap="square" rtlCol="0">
            <a:spAutoFit/>
          </a:bodyPr>
          <a:lstStyle/>
          <a:p>
            <a:pPr algn="ctr"/>
            <a:r>
              <a:rPr lang="en-US" dirty="0" smtClean="0">
                <a:latin typeface="Arial" pitchFamily="34" charset="0"/>
                <a:cs typeface="Arial" pitchFamily="34" charset="0"/>
              </a:rPr>
              <a:t>[Yao &amp; </a:t>
            </a:r>
            <a:r>
              <a:rPr lang="en-US" dirty="0" err="1" smtClean="0">
                <a:latin typeface="Arial" pitchFamily="34" charset="0"/>
                <a:cs typeface="Arial" pitchFamily="34" charset="0"/>
              </a:rPr>
              <a:t>Fei-Fei</a:t>
            </a:r>
            <a:r>
              <a:rPr lang="en-US" dirty="0" smtClean="0">
                <a:latin typeface="Arial" pitchFamily="34" charset="0"/>
                <a:cs typeface="Arial" pitchFamily="34" charset="0"/>
              </a:rPr>
              <a:t>, in submission]</a:t>
            </a:r>
            <a:endParaRPr lang="en-US" dirty="0">
              <a:latin typeface="Arial" pitchFamily="34" charset="0"/>
              <a:cs typeface="Arial" pitchFamily="34" charset="0"/>
            </a:endParaRPr>
          </a:p>
        </p:txBody>
      </p:sp>
      <p:grpSp>
        <p:nvGrpSpPr>
          <p:cNvPr id="3" name="Group 24"/>
          <p:cNvGrpSpPr/>
          <p:nvPr/>
        </p:nvGrpSpPr>
        <p:grpSpPr>
          <a:xfrm>
            <a:off x="381000" y="4724400"/>
            <a:ext cx="2057400" cy="1524000"/>
            <a:chOff x="1219200" y="1905000"/>
            <a:chExt cx="2895600" cy="2209800"/>
          </a:xfrm>
        </p:grpSpPr>
        <p:pic>
          <p:nvPicPr>
            <p:cNvPr id="26" name="Picture 25" descr="monkey_banana.jpg"/>
            <p:cNvPicPr>
              <a:picLocks noChangeAspect="1"/>
            </p:cNvPicPr>
            <p:nvPr/>
          </p:nvPicPr>
          <p:blipFill>
            <a:blip r:embed="rId3" cstate="print"/>
            <a:srcRect l="15625" r="15625"/>
            <a:stretch>
              <a:fillRect/>
            </a:stretch>
          </p:blipFill>
          <p:spPr>
            <a:xfrm>
              <a:off x="1219200" y="2286000"/>
              <a:ext cx="1676400" cy="1828800"/>
            </a:xfrm>
            <a:prstGeom prst="rect">
              <a:avLst/>
            </a:prstGeom>
          </p:spPr>
        </p:pic>
        <p:sp>
          <p:nvSpPr>
            <p:cNvPr id="27" name="Rounded Rectangular Callout 26"/>
            <p:cNvSpPr/>
            <p:nvPr/>
          </p:nvSpPr>
          <p:spPr>
            <a:xfrm>
              <a:off x="2514600" y="1905000"/>
              <a:ext cx="1600200" cy="838200"/>
            </a:xfrm>
            <a:prstGeom prst="wedgeRoundRectCallout">
              <a:avLst>
                <a:gd name="adj1" fmla="val -58638"/>
                <a:gd name="adj2" fmla="val 91768"/>
                <a:gd name="adj3" fmla="val 16667"/>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Haha</a:t>
              </a:r>
              <a:r>
                <a:rPr lang="en-US" sz="1400" dirty="0" smtClean="0">
                  <a:solidFill>
                    <a:schemeClr val="tx1"/>
                  </a:solidFill>
                </a:rPr>
                <a:t>, this is a banana!</a:t>
              </a:r>
              <a:endParaRPr lang="en-US" sz="1400" dirty="0">
                <a:solidFill>
                  <a:schemeClr val="tx1"/>
                </a:solidFill>
              </a:endParaRPr>
            </a:p>
          </p:txBody>
        </p:sp>
      </p:grpSp>
      <p:grpSp>
        <p:nvGrpSpPr>
          <p:cNvPr id="25" name="Group 27"/>
          <p:cNvGrpSpPr/>
          <p:nvPr/>
        </p:nvGrpSpPr>
        <p:grpSpPr>
          <a:xfrm>
            <a:off x="2514600" y="4724400"/>
            <a:ext cx="2743200" cy="1676400"/>
            <a:chOff x="4648200" y="1905000"/>
            <a:chExt cx="3771900" cy="2438400"/>
          </a:xfrm>
        </p:grpSpPr>
        <p:pic>
          <p:nvPicPr>
            <p:cNvPr id="29" name="Picture 28" descr="monkey_thinking.jpg"/>
            <p:cNvPicPr>
              <a:picLocks noChangeAspect="1"/>
            </p:cNvPicPr>
            <p:nvPr/>
          </p:nvPicPr>
          <p:blipFill>
            <a:blip r:embed="rId4" cstate="print"/>
            <a:stretch>
              <a:fillRect/>
            </a:stretch>
          </p:blipFill>
          <p:spPr>
            <a:xfrm>
              <a:off x="5791200" y="2667000"/>
              <a:ext cx="1430528" cy="1676400"/>
            </a:xfrm>
            <a:prstGeom prst="rect">
              <a:avLst/>
            </a:prstGeom>
          </p:spPr>
        </p:pic>
        <p:pic>
          <p:nvPicPr>
            <p:cNvPr id="30" name="Picture 29" descr="monkey_guitar.jpg"/>
            <p:cNvPicPr>
              <a:picLocks noChangeAspect="1"/>
            </p:cNvPicPr>
            <p:nvPr/>
          </p:nvPicPr>
          <p:blipFill>
            <a:blip r:embed="rId5" cstate="print"/>
            <a:stretch>
              <a:fillRect/>
            </a:stretch>
          </p:blipFill>
          <p:spPr>
            <a:xfrm>
              <a:off x="7162800" y="2057400"/>
              <a:ext cx="499369" cy="685800"/>
            </a:xfrm>
            <a:prstGeom prst="rect">
              <a:avLst/>
            </a:prstGeom>
          </p:spPr>
        </p:pic>
        <p:pic>
          <p:nvPicPr>
            <p:cNvPr id="31" name="Picture 30" descr="monkey_riding_bike.jpg"/>
            <p:cNvPicPr>
              <a:picLocks noChangeAspect="1"/>
            </p:cNvPicPr>
            <p:nvPr/>
          </p:nvPicPr>
          <p:blipFill>
            <a:blip r:embed="rId6" cstate="print"/>
            <a:srcRect t="5857" b="6294"/>
            <a:stretch>
              <a:fillRect/>
            </a:stretch>
          </p:blipFill>
          <p:spPr>
            <a:xfrm>
              <a:off x="5334000" y="2057400"/>
              <a:ext cx="609600" cy="800934"/>
            </a:xfrm>
            <a:prstGeom prst="rect">
              <a:avLst/>
            </a:prstGeom>
          </p:spPr>
        </p:pic>
        <p:sp>
          <p:nvSpPr>
            <p:cNvPr id="32" name="Cloud Callout 31"/>
            <p:cNvSpPr/>
            <p:nvPr/>
          </p:nvSpPr>
          <p:spPr>
            <a:xfrm>
              <a:off x="6858000" y="1905000"/>
              <a:ext cx="990600" cy="1066800"/>
            </a:xfrm>
            <a:prstGeom prst="cloudCallout">
              <a:avLst>
                <a:gd name="adj1" fmla="val -58790"/>
                <a:gd name="adj2" fmla="val 44207"/>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Callout 32"/>
            <p:cNvSpPr/>
            <p:nvPr/>
          </p:nvSpPr>
          <p:spPr>
            <a:xfrm flipH="1">
              <a:off x="5181600" y="1905000"/>
              <a:ext cx="990600" cy="1066800"/>
            </a:xfrm>
            <a:prstGeom prst="cloudCallout">
              <a:avLst>
                <a:gd name="adj1" fmla="val -62730"/>
                <a:gd name="adj2" fmla="val 43162"/>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391401" y="2800290"/>
              <a:ext cx="1028699" cy="447676"/>
            </a:xfrm>
            <a:prstGeom prst="rect">
              <a:avLst/>
            </a:prstGeom>
            <a:noFill/>
          </p:spPr>
          <p:txBody>
            <a:bodyPr wrap="square" rtlCol="0">
              <a:spAutoFit/>
            </a:bodyPr>
            <a:lstStyle/>
            <a:p>
              <a:pPr algn="ctr"/>
              <a:r>
                <a:rPr lang="en-US" sz="1400" dirty="0" smtClean="0"/>
                <a:t>Play?</a:t>
              </a:r>
              <a:endParaRPr lang="en-US" sz="1400" dirty="0"/>
            </a:p>
          </p:txBody>
        </p:sp>
        <p:sp>
          <p:nvSpPr>
            <p:cNvPr id="35" name="TextBox 34"/>
            <p:cNvSpPr txBox="1"/>
            <p:nvPr/>
          </p:nvSpPr>
          <p:spPr>
            <a:xfrm>
              <a:off x="4648200" y="2743201"/>
              <a:ext cx="990600" cy="447676"/>
            </a:xfrm>
            <a:prstGeom prst="rect">
              <a:avLst/>
            </a:prstGeom>
            <a:noFill/>
          </p:spPr>
          <p:txBody>
            <a:bodyPr wrap="square" rtlCol="0">
              <a:spAutoFit/>
            </a:bodyPr>
            <a:lstStyle/>
            <a:p>
              <a:pPr algn="ctr"/>
              <a:r>
                <a:rPr lang="en-US" sz="1400" dirty="0" smtClean="0"/>
                <a:t>Ride?</a:t>
              </a:r>
              <a:endParaRPr lang="en-US" sz="1400" dirty="0"/>
            </a:p>
          </p:txBody>
        </p:sp>
      </p:grpSp>
      <p:sp>
        <p:nvSpPr>
          <p:cNvPr id="36" name="Rectangle 35"/>
          <p:cNvSpPr/>
          <p:nvPr/>
        </p:nvSpPr>
        <p:spPr>
          <a:xfrm>
            <a:off x="2286000" y="3962400"/>
            <a:ext cx="1143000" cy="457200"/>
          </a:xfrm>
          <a:prstGeom prst="rect">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latin typeface="Arial" pitchFamily="34" charset="0"/>
                <a:cs typeface="Arial" pitchFamily="34" charset="0"/>
              </a:rPr>
              <a:t>Connections of Verb-Noun-Pose</a:t>
            </a:r>
            <a:endParaRPr lang="en-US" sz="3000" b="1" dirty="0">
              <a:latin typeface="Arial" pitchFamily="34" charset="0"/>
              <a:cs typeface="Arial" pitchFamily="34" charset="0"/>
            </a:endParaRPr>
          </a:p>
        </p:txBody>
      </p:sp>
      <p:pic>
        <p:nvPicPr>
          <p:cNvPr id="37" name="Picture 36" descr="link.emf"/>
          <p:cNvPicPr>
            <a:picLocks noChangeAspect="1"/>
          </p:cNvPicPr>
          <p:nvPr/>
        </p:nvPicPr>
        <p:blipFill>
          <a:blip r:embed="rId2" cstate="print"/>
          <a:stretch>
            <a:fillRect/>
          </a:stretch>
        </p:blipFill>
        <p:spPr>
          <a:xfrm>
            <a:off x="533399" y="1752600"/>
            <a:ext cx="8163857" cy="3810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r>
              <a:rPr lang="en-US" sz="3000" b="1" dirty="0" smtClean="0">
                <a:latin typeface="Arial" pitchFamily="34" charset="0"/>
                <a:cs typeface="Arial" pitchFamily="34" charset="0"/>
              </a:rPr>
              <a:t>Actions in the Space of Verb-Noun-Pose</a:t>
            </a:r>
            <a:endParaRPr lang="en-US" sz="3000" b="1" dirty="0">
              <a:latin typeface="Arial" pitchFamily="34" charset="0"/>
              <a:cs typeface="Arial" pitchFamily="34" charset="0"/>
            </a:endParaRPr>
          </a:p>
        </p:txBody>
      </p:sp>
      <p:pic>
        <p:nvPicPr>
          <p:cNvPr id="9" name="Picture 8" descr="sports_space_1.emf"/>
          <p:cNvPicPr>
            <a:picLocks noChangeAspect="1"/>
          </p:cNvPicPr>
          <p:nvPr/>
        </p:nvPicPr>
        <p:blipFill>
          <a:blip r:embed="rId2" cstate="print"/>
          <a:stretch>
            <a:fillRect/>
          </a:stretch>
        </p:blipFill>
        <p:spPr>
          <a:xfrm>
            <a:off x="1828800" y="1350571"/>
            <a:ext cx="5578096" cy="4808394"/>
          </a:xfrm>
          <a:prstGeom prst="rect">
            <a:avLst/>
          </a:prstGeom>
        </p:spPr>
      </p:pic>
      <p:pic>
        <p:nvPicPr>
          <p:cNvPr id="10" name="Picture 9" descr="sports_space_2.emf"/>
          <p:cNvPicPr>
            <a:picLocks noChangeAspect="1"/>
          </p:cNvPicPr>
          <p:nvPr/>
        </p:nvPicPr>
        <p:blipFill>
          <a:blip r:embed="rId3" cstate="print"/>
          <a:stretch>
            <a:fillRect/>
          </a:stretch>
        </p:blipFill>
        <p:spPr>
          <a:xfrm>
            <a:off x="1676400" y="1447800"/>
            <a:ext cx="950008" cy="762000"/>
          </a:xfrm>
          <a:prstGeom prst="rect">
            <a:avLst/>
          </a:prstGeom>
        </p:spPr>
      </p:pic>
      <p:pic>
        <p:nvPicPr>
          <p:cNvPr id="11" name="Picture 10" descr="sports_space_3.emf"/>
          <p:cNvPicPr>
            <a:picLocks noChangeAspect="1"/>
          </p:cNvPicPr>
          <p:nvPr/>
        </p:nvPicPr>
        <p:blipFill>
          <a:blip r:embed="rId4" cstate="print"/>
          <a:stretch>
            <a:fillRect/>
          </a:stretch>
        </p:blipFill>
        <p:spPr>
          <a:xfrm>
            <a:off x="2573251" y="1403491"/>
            <a:ext cx="4741949" cy="3854309"/>
          </a:xfrm>
          <a:prstGeom prst="rect">
            <a:avLst/>
          </a:prstGeom>
        </p:spPr>
      </p:pic>
      <p:pic>
        <p:nvPicPr>
          <p:cNvPr id="12" name="Picture 11" descr="sports_space_4.emf"/>
          <p:cNvPicPr>
            <a:picLocks noChangeAspect="1"/>
          </p:cNvPicPr>
          <p:nvPr/>
        </p:nvPicPr>
        <p:blipFill>
          <a:blip r:embed="rId5" cstate="print"/>
          <a:stretch>
            <a:fillRect/>
          </a:stretch>
        </p:blipFill>
        <p:spPr>
          <a:xfrm>
            <a:off x="1247089" y="3124200"/>
            <a:ext cx="6294171" cy="3200400"/>
          </a:xfrm>
          <a:prstGeom prst="rect">
            <a:avLst/>
          </a:prstGeom>
        </p:spPr>
      </p:pic>
      <p:pic>
        <p:nvPicPr>
          <p:cNvPr id="13" name="Picture 12" descr="sports_space_5.emf"/>
          <p:cNvPicPr>
            <a:picLocks noChangeAspect="1"/>
          </p:cNvPicPr>
          <p:nvPr/>
        </p:nvPicPr>
        <p:blipFill>
          <a:blip r:embed="rId6" cstate="print"/>
          <a:stretch>
            <a:fillRect/>
          </a:stretch>
        </p:blipFill>
        <p:spPr>
          <a:xfrm>
            <a:off x="3581400" y="1828800"/>
            <a:ext cx="2457909" cy="3733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1000"/>
                                        <p:tgtEl>
                                          <p:spTgt spid="10"/>
                                        </p:tgtEl>
                                      </p:cBhvr>
                                    </p:animEffect>
                                  </p:childTnLst>
                                </p:cTn>
                              </p:par>
                            </p:childTnLst>
                          </p:cTn>
                        </p:par>
                        <p:par>
                          <p:cTn id="8" fill="hold">
                            <p:stCondLst>
                              <p:cond delay="1000"/>
                            </p:stCondLst>
                            <p:childTnLst>
                              <p:par>
                                <p:cTn id="9" presetID="18" presetClass="entr" presetSubtype="1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downLeft)">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strips(downLeft)">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downLeft)">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normAutofit/>
          </a:bodyPr>
          <a:lstStyle/>
          <a:p>
            <a:r>
              <a:rPr lang="en-US" sz="5400" b="1" dirty="0" smtClean="0"/>
              <a:t>Thank you!</a:t>
            </a:r>
            <a:endParaRPr lang="en-US" sz="54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600" dirty="0" smtClean="0"/>
              <a:t>Fine-Grained Image Categorization</a:t>
            </a:r>
            <a:endParaRPr lang="en-US" sz="3600" dirty="0"/>
          </a:p>
        </p:txBody>
      </p:sp>
      <p:sp>
        <p:nvSpPr>
          <p:cNvPr id="3" name="Subtitle 2"/>
          <p:cNvSpPr>
            <a:spLocks noGrp="1"/>
          </p:cNvSpPr>
          <p:nvPr>
            <p:ph type="subTitle" idx="1"/>
          </p:nvPr>
        </p:nvSpPr>
        <p:spPr/>
        <p:txBody>
          <a:bodyPr/>
          <a:lstStyle/>
          <a:p>
            <a:r>
              <a:rPr lang="en-US" dirty="0" err="1" smtClean="0"/>
              <a:t>Aditya</a:t>
            </a:r>
            <a:r>
              <a:rPr lang="en-US" dirty="0" smtClean="0"/>
              <a:t> </a:t>
            </a:r>
            <a:r>
              <a:rPr lang="en-US" dirty="0" err="1" smtClean="0"/>
              <a:t>Khosla</a:t>
            </a:r>
            <a:r>
              <a:rPr lang="en-US" dirty="0" smtClean="0"/>
              <a:t>*</a:t>
            </a:r>
          </a:p>
          <a:p>
            <a:r>
              <a:rPr lang="en-US" dirty="0" err="1" smtClean="0"/>
              <a:t>Bangpeng</a:t>
            </a:r>
            <a:r>
              <a:rPr lang="en-US" dirty="0" smtClean="0"/>
              <a:t> Yao*</a:t>
            </a:r>
          </a:p>
          <a:p>
            <a:r>
              <a:rPr lang="en-US" dirty="0" err="1" smtClean="0"/>
              <a:t>Fei-Fei</a:t>
            </a:r>
            <a:r>
              <a:rPr lang="en-US" dirty="0" smtClean="0"/>
              <a:t> Li</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4572000" cy="1143000"/>
          </a:xfrm>
        </p:spPr>
        <p:txBody>
          <a:bodyPr>
            <a:normAutofit/>
          </a:bodyPr>
          <a:lstStyle/>
          <a:p>
            <a:r>
              <a:rPr lang="en-US" sz="2400" dirty="0" smtClean="0"/>
              <a:t>Fine-grained Image Categorization</a:t>
            </a:r>
            <a:endParaRPr lang="en-US" sz="2400" dirty="0"/>
          </a:p>
        </p:txBody>
      </p:sp>
      <p:pic>
        <p:nvPicPr>
          <p:cNvPr id="1026" name="Picture 2"/>
          <p:cNvPicPr>
            <a:picLocks noChangeAspect="1" noChangeArrowheads="1"/>
          </p:cNvPicPr>
          <p:nvPr/>
        </p:nvPicPr>
        <p:blipFill>
          <a:blip r:embed="rId2" cstate="print"/>
          <a:srcRect/>
          <a:stretch>
            <a:fillRect/>
          </a:stretch>
        </p:blipFill>
        <p:spPr bwMode="auto">
          <a:xfrm>
            <a:off x="152400" y="1371600"/>
            <a:ext cx="2057400" cy="1432367"/>
          </a:xfrm>
          <a:prstGeom prst="rect">
            <a:avLst/>
          </a:prstGeom>
          <a:noFill/>
          <a:ln w="9525">
            <a:noFill/>
            <a:miter lim="800000"/>
            <a:headEnd/>
            <a:tailEnd/>
          </a:ln>
        </p:spPr>
      </p:pic>
      <p:pic>
        <p:nvPicPr>
          <p:cNvPr id="1027" name="Picture 3"/>
          <p:cNvPicPr>
            <a:picLocks noGrp="1" noChangeAspect="1" noChangeArrowheads="1"/>
          </p:cNvPicPr>
          <p:nvPr>
            <p:ph idx="1"/>
          </p:nvPr>
        </p:nvPicPr>
        <p:blipFill>
          <a:blip r:embed="rId3" cstate="print"/>
          <a:srcRect/>
          <a:stretch>
            <a:fillRect/>
          </a:stretch>
        </p:blipFill>
        <p:spPr bwMode="auto">
          <a:xfrm>
            <a:off x="2438400" y="1371601"/>
            <a:ext cx="1905000" cy="1465384"/>
          </a:xfrm>
          <a:prstGeom prst="rect">
            <a:avLst/>
          </a:prstGeom>
          <a:noFill/>
          <a:ln w="9525">
            <a:noFill/>
            <a:miter lim="800000"/>
            <a:headEnd/>
            <a:tailEnd/>
          </a:ln>
        </p:spPr>
      </p:pic>
      <p:sp>
        <p:nvSpPr>
          <p:cNvPr id="6" name="Title 1"/>
          <p:cNvSpPr txBox="1">
            <a:spLocks/>
          </p:cNvSpPr>
          <p:nvPr/>
        </p:nvSpPr>
        <p:spPr>
          <a:xfrm>
            <a:off x="4572000" y="228600"/>
            <a:ext cx="45720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Object Classification</a:t>
            </a:r>
          </a:p>
        </p:txBody>
      </p:sp>
      <p:pic>
        <p:nvPicPr>
          <p:cNvPr id="1028" name="Picture 4"/>
          <p:cNvPicPr>
            <a:picLocks noChangeAspect="1" noChangeArrowheads="1"/>
          </p:cNvPicPr>
          <p:nvPr/>
        </p:nvPicPr>
        <p:blipFill>
          <a:blip r:embed="rId4" cstate="print"/>
          <a:srcRect/>
          <a:stretch>
            <a:fillRect/>
          </a:stretch>
        </p:blipFill>
        <p:spPr bwMode="auto">
          <a:xfrm>
            <a:off x="6953274" y="1371600"/>
            <a:ext cx="1809726" cy="1447412"/>
          </a:xfrm>
          <a:prstGeom prst="rect">
            <a:avLst/>
          </a:prstGeom>
          <a:noFill/>
          <a:ln w="9525">
            <a:noFill/>
            <a:miter lim="800000"/>
            <a:headEnd/>
            <a:tailEnd/>
          </a:ln>
        </p:spPr>
      </p:pic>
      <p:pic>
        <p:nvPicPr>
          <p:cNvPr id="8" name="Picture 2"/>
          <p:cNvPicPr>
            <a:picLocks noChangeAspect="1" noChangeArrowheads="1"/>
          </p:cNvPicPr>
          <p:nvPr/>
        </p:nvPicPr>
        <p:blipFill>
          <a:blip r:embed="rId2" cstate="print"/>
          <a:srcRect/>
          <a:stretch>
            <a:fillRect/>
          </a:stretch>
        </p:blipFill>
        <p:spPr bwMode="auto">
          <a:xfrm>
            <a:off x="4724400" y="1371600"/>
            <a:ext cx="2057400" cy="1432367"/>
          </a:xfrm>
          <a:prstGeom prst="rect">
            <a:avLst/>
          </a:prstGeom>
          <a:noFill/>
          <a:ln w="9525">
            <a:noFill/>
            <a:miter lim="800000"/>
            <a:headEnd/>
            <a:tailEnd/>
          </a:ln>
        </p:spPr>
      </p:pic>
      <p:cxnSp>
        <p:nvCxnSpPr>
          <p:cNvPr id="10" name="Straight Connector 9"/>
          <p:cNvCxnSpPr/>
          <p:nvPr/>
        </p:nvCxnSpPr>
        <p:spPr>
          <a:xfrm rot="5400000">
            <a:off x="1219200" y="3429000"/>
            <a:ext cx="6858000" cy="0"/>
          </a:xfrm>
          <a:prstGeom prst="line">
            <a:avLst/>
          </a:prstGeom>
          <a:ln/>
        </p:spPr>
        <p:style>
          <a:lnRef idx="3">
            <a:schemeClr val="dk1"/>
          </a:lnRef>
          <a:fillRef idx="0">
            <a:schemeClr val="dk1"/>
          </a:fillRef>
          <a:effectRef idx="2">
            <a:schemeClr val="dk1"/>
          </a:effectRef>
          <a:fontRef idx="minor">
            <a:schemeClr val="tx1"/>
          </a:fontRef>
        </p:style>
      </p:cxnSp>
      <p:pic>
        <p:nvPicPr>
          <p:cNvPr id="1029" name="Picture 5" descr="C:\Downloads\norm_ppmi_12class\norm_image\play_instrument\clarinet\train\Norm_Play_Clarinet_010_0.jpg"/>
          <p:cNvPicPr>
            <a:picLocks noChangeAspect="1" noChangeArrowheads="1"/>
          </p:cNvPicPr>
          <p:nvPr/>
        </p:nvPicPr>
        <p:blipFill>
          <a:blip r:embed="rId5" cstate="print"/>
          <a:srcRect/>
          <a:stretch>
            <a:fillRect/>
          </a:stretch>
        </p:blipFill>
        <p:spPr bwMode="auto">
          <a:xfrm>
            <a:off x="228600" y="3048000"/>
            <a:ext cx="1981200" cy="1981200"/>
          </a:xfrm>
          <a:prstGeom prst="rect">
            <a:avLst/>
          </a:prstGeom>
          <a:noFill/>
        </p:spPr>
      </p:pic>
      <p:pic>
        <p:nvPicPr>
          <p:cNvPr id="1030" name="Picture 6" descr="C:\Downloads\norm_ppmi_12class\norm_image\with_instrument\clarinet\train\Norm_With_Clarinet_045_0.jpg"/>
          <p:cNvPicPr>
            <a:picLocks noChangeAspect="1" noChangeArrowheads="1"/>
          </p:cNvPicPr>
          <p:nvPr/>
        </p:nvPicPr>
        <p:blipFill>
          <a:blip r:embed="rId6" cstate="print"/>
          <a:srcRect/>
          <a:stretch>
            <a:fillRect/>
          </a:stretch>
        </p:blipFill>
        <p:spPr bwMode="auto">
          <a:xfrm>
            <a:off x="2438400" y="3048000"/>
            <a:ext cx="1981200" cy="1981200"/>
          </a:xfrm>
          <a:prstGeom prst="rect">
            <a:avLst/>
          </a:prstGeom>
          <a:noFill/>
        </p:spPr>
      </p:pic>
      <p:pic>
        <p:nvPicPr>
          <p:cNvPr id="1031" name="Picture 7" descr="C:\Downloads\images\images\059.California_Gull\California_Gull_0012_357599904.jpg"/>
          <p:cNvPicPr>
            <a:picLocks noChangeAspect="1" noChangeArrowheads="1"/>
          </p:cNvPicPr>
          <p:nvPr/>
        </p:nvPicPr>
        <p:blipFill>
          <a:blip r:embed="rId7" cstate="print"/>
          <a:srcRect/>
          <a:stretch>
            <a:fillRect/>
          </a:stretch>
        </p:blipFill>
        <p:spPr bwMode="auto">
          <a:xfrm>
            <a:off x="228600" y="5181600"/>
            <a:ext cx="1981200" cy="1485900"/>
          </a:xfrm>
          <a:prstGeom prst="rect">
            <a:avLst/>
          </a:prstGeom>
          <a:noFill/>
        </p:spPr>
      </p:pic>
      <p:pic>
        <p:nvPicPr>
          <p:cNvPr id="1032" name="Picture 8" descr="C:\Downloads\images\images\060.Glaucous_winged_Gull\Glaucous_winged_Gull_0034_481804991.jpg"/>
          <p:cNvPicPr>
            <a:picLocks noChangeAspect="1" noChangeArrowheads="1"/>
          </p:cNvPicPr>
          <p:nvPr/>
        </p:nvPicPr>
        <p:blipFill>
          <a:blip r:embed="rId8" cstate="print"/>
          <a:srcRect/>
          <a:stretch>
            <a:fillRect/>
          </a:stretch>
        </p:blipFill>
        <p:spPr bwMode="auto">
          <a:xfrm>
            <a:off x="2398127" y="5181600"/>
            <a:ext cx="2173873" cy="1447800"/>
          </a:xfrm>
          <a:prstGeom prst="rect">
            <a:avLst/>
          </a:prstGeom>
          <a:noFill/>
        </p:spPr>
      </p:pic>
      <p:pic>
        <p:nvPicPr>
          <p:cNvPr id="16" name="Picture 5" descr="C:\Downloads\norm_ppmi_12class\norm_image\play_instrument\clarinet\train\Norm_Play_Clarinet_010_0.jpg"/>
          <p:cNvPicPr>
            <a:picLocks noChangeAspect="1" noChangeArrowheads="1"/>
          </p:cNvPicPr>
          <p:nvPr/>
        </p:nvPicPr>
        <p:blipFill>
          <a:blip r:embed="rId5" cstate="print"/>
          <a:srcRect/>
          <a:stretch>
            <a:fillRect/>
          </a:stretch>
        </p:blipFill>
        <p:spPr bwMode="auto">
          <a:xfrm>
            <a:off x="4800600" y="3048000"/>
            <a:ext cx="1981200" cy="1981200"/>
          </a:xfrm>
          <a:prstGeom prst="rect">
            <a:avLst/>
          </a:prstGeom>
          <a:noFill/>
        </p:spPr>
      </p:pic>
      <p:pic>
        <p:nvPicPr>
          <p:cNvPr id="1033" name="Picture 9"/>
          <p:cNvPicPr>
            <a:picLocks noChangeAspect="1" noChangeArrowheads="1"/>
          </p:cNvPicPr>
          <p:nvPr/>
        </p:nvPicPr>
        <p:blipFill>
          <a:blip r:embed="rId9" cstate="print"/>
          <a:srcRect/>
          <a:stretch>
            <a:fillRect/>
          </a:stretch>
        </p:blipFill>
        <p:spPr bwMode="auto">
          <a:xfrm>
            <a:off x="6960409" y="3048000"/>
            <a:ext cx="2107391" cy="1981200"/>
          </a:xfrm>
          <a:prstGeom prst="rect">
            <a:avLst/>
          </a:prstGeom>
          <a:noFill/>
          <a:ln w="9525">
            <a:noFill/>
            <a:miter lim="800000"/>
            <a:headEnd/>
            <a:tailEnd/>
          </a:ln>
        </p:spPr>
      </p:pic>
      <p:pic>
        <p:nvPicPr>
          <p:cNvPr id="20" name="Picture 7" descr="C:\Downloads\images\images\059.California_Gull\California_Gull_0012_357599904.jpg"/>
          <p:cNvPicPr>
            <a:picLocks noChangeAspect="1" noChangeArrowheads="1"/>
          </p:cNvPicPr>
          <p:nvPr/>
        </p:nvPicPr>
        <p:blipFill>
          <a:blip r:embed="rId7" cstate="print"/>
          <a:srcRect/>
          <a:stretch>
            <a:fillRect/>
          </a:stretch>
        </p:blipFill>
        <p:spPr bwMode="auto">
          <a:xfrm>
            <a:off x="4800600" y="5181600"/>
            <a:ext cx="1981200" cy="1485900"/>
          </a:xfrm>
          <a:prstGeom prst="rect">
            <a:avLst/>
          </a:prstGeom>
          <a:noFill/>
        </p:spPr>
      </p:pic>
      <p:pic>
        <p:nvPicPr>
          <p:cNvPr id="1034" name="Picture 10"/>
          <p:cNvPicPr>
            <a:picLocks noChangeAspect="1" noChangeArrowheads="1"/>
          </p:cNvPicPr>
          <p:nvPr/>
        </p:nvPicPr>
        <p:blipFill>
          <a:blip r:embed="rId10" cstate="print"/>
          <a:srcRect/>
          <a:stretch>
            <a:fillRect/>
          </a:stretch>
        </p:blipFill>
        <p:spPr bwMode="auto">
          <a:xfrm>
            <a:off x="6934200" y="5181600"/>
            <a:ext cx="1981200" cy="1485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cBhvr additive="base">
                                        <p:cTn id="11" dur="500" fill="hold"/>
                                        <p:tgtEl>
                                          <p:spTgt spid="1030"/>
                                        </p:tgtEl>
                                        <p:attrNameLst>
                                          <p:attrName>ppt_x</p:attrName>
                                        </p:attrNameLst>
                                      </p:cBhvr>
                                      <p:tavLst>
                                        <p:tav tm="0">
                                          <p:val>
                                            <p:strVal val="#ppt_x"/>
                                          </p:val>
                                        </p:tav>
                                        <p:tav tm="100000">
                                          <p:val>
                                            <p:strVal val="#ppt_x"/>
                                          </p:val>
                                        </p:tav>
                                      </p:tavLst>
                                    </p:anim>
                                    <p:anim calcmode="lin" valueType="num">
                                      <p:cBhvr additive="base">
                                        <p:cTn id="12" dur="500" fill="hold"/>
                                        <p:tgtEl>
                                          <p:spTgt spid="10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anim calcmode="lin" valueType="num">
                                      <p:cBhvr additive="base">
                                        <p:cTn id="15" dur="500" fill="hold"/>
                                        <p:tgtEl>
                                          <p:spTgt spid="1032"/>
                                        </p:tgtEl>
                                        <p:attrNameLst>
                                          <p:attrName>ppt_x</p:attrName>
                                        </p:attrNameLst>
                                      </p:cBhvr>
                                      <p:tavLst>
                                        <p:tav tm="0">
                                          <p:val>
                                            <p:strVal val="#ppt_x"/>
                                          </p:val>
                                        </p:tav>
                                        <p:tav tm="100000">
                                          <p:val>
                                            <p:strVal val="#ppt_x"/>
                                          </p:val>
                                        </p:tav>
                                      </p:tavLst>
                                    </p:anim>
                                    <p:anim calcmode="lin" valueType="num">
                                      <p:cBhvr additive="base">
                                        <p:cTn id="16" dur="500" fill="hold"/>
                                        <p:tgtEl>
                                          <p:spTgt spid="10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33"/>
                                        </p:tgtEl>
                                        <p:attrNameLst>
                                          <p:attrName>style.visibility</p:attrName>
                                        </p:attrNameLst>
                                      </p:cBhvr>
                                      <p:to>
                                        <p:strVal val="visible"/>
                                      </p:to>
                                    </p:set>
                                    <p:anim calcmode="lin" valueType="num">
                                      <p:cBhvr additive="base">
                                        <p:cTn id="23" dur="500" fill="hold"/>
                                        <p:tgtEl>
                                          <p:spTgt spid="1033"/>
                                        </p:tgtEl>
                                        <p:attrNameLst>
                                          <p:attrName>ppt_x</p:attrName>
                                        </p:attrNameLst>
                                      </p:cBhvr>
                                      <p:tavLst>
                                        <p:tav tm="0">
                                          <p:val>
                                            <p:strVal val="#ppt_x"/>
                                          </p:val>
                                        </p:tav>
                                        <p:tav tm="100000">
                                          <p:val>
                                            <p:strVal val="#ppt_x"/>
                                          </p:val>
                                        </p:tav>
                                      </p:tavLst>
                                    </p:anim>
                                    <p:anim calcmode="lin" valueType="num">
                                      <p:cBhvr additive="base">
                                        <p:cTn id="24" dur="500" fill="hold"/>
                                        <p:tgtEl>
                                          <p:spTgt spid="103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34"/>
                                        </p:tgtEl>
                                        <p:attrNameLst>
                                          <p:attrName>style.visibility</p:attrName>
                                        </p:attrNameLst>
                                      </p:cBhvr>
                                      <p:to>
                                        <p:strVal val="visible"/>
                                      </p:to>
                                    </p:set>
                                    <p:anim calcmode="lin" valueType="num">
                                      <p:cBhvr additive="base">
                                        <p:cTn id="27" dur="500" fill="hold"/>
                                        <p:tgtEl>
                                          <p:spTgt spid="1034"/>
                                        </p:tgtEl>
                                        <p:attrNameLst>
                                          <p:attrName>ppt_x</p:attrName>
                                        </p:attrNameLst>
                                      </p:cBhvr>
                                      <p:tavLst>
                                        <p:tav tm="0">
                                          <p:val>
                                            <p:strVal val="#ppt_x"/>
                                          </p:val>
                                        </p:tav>
                                        <p:tav tm="100000">
                                          <p:val>
                                            <p:strVal val="#ppt_x"/>
                                          </p:val>
                                        </p:tav>
                                      </p:tavLst>
                                    </p:anim>
                                    <p:anim calcmode="lin" valueType="num">
                                      <p:cBhvr additive="base">
                                        <p:cTn id="28"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Fine-Grained Image Categorization</a:t>
            </a:r>
            <a:endParaRPr lang="en-US" dirty="0"/>
          </a:p>
        </p:txBody>
      </p:sp>
      <p:sp>
        <p:nvSpPr>
          <p:cNvPr id="3" name="Content Placeholder 2"/>
          <p:cNvSpPr>
            <a:spLocks noGrp="1"/>
          </p:cNvSpPr>
          <p:nvPr>
            <p:ph idx="1"/>
          </p:nvPr>
        </p:nvSpPr>
        <p:spPr/>
        <p:txBody>
          <a:bodyPr/>
          <a:lstStyle/>
          <a:p>
            <a:r>
              <a:rPr lang="en-US" dirty="0" smtClean="0"/>
              <a:t>Observe that the tasks differ significantly</a:t>
            </a:r>
          </a:p>
          <a:p>
            <a:pPr>
              <a:buNone/>
            </a:pPr>
            <a:r>
              <a:rPr lang="en-US" dirty="0" smtClean="0"/>
              <a:t>	=&gt;  Conventional object recognition algorithms have poor performance.</a:t>
            </a:r>
          </a:p>
          <a:p>
            <a:r>
              <a:rPr lang="en-US" dirty="0" smtClean="0"/>
              <a:t>We develop an algorithm specific to this task:</a:t>
            </a:r>
          </a:p>
          <a:p>
            <a:pPr lvl="1"/>
            <a:r>
              <a:rPr lang="en-US" dirty="0" smtClean="0"/>
              <a:t>Our algorithm searches for</a:t>
            </a:r>
            <a:br>
              <a:rPr lang="en-US" dirty="0" smtClean="0"/>
            </a:br>
            <a:r>
              <a:rPr lang="en-US" dirty="0" smtClean="0"/>
              <a:t>discriminative regions </a:t>
            </a:r>
            <a:br>
              <a:rPr lang="en-US" dirty="0" smtClean="0"/>
            </a:br>
            <a:r>
              <a:rPr lang="en-US" dirty="0" smtClean="0"/>
              <a:t>similarly located in the images</a:t>
            </a:r>
          </a:p>
        </p:txBody>
      </p:sp>
      <p:grpSp>
        <p:nvGrpSpPr>
          <p:cNvPr id="9" name="Group 8"/>
          <p:cNvGrpSpPr/>
          <p:nvPr/>
        </p:nvGrpSpPr>
        <p:grpSpPr>
          <a:xfrm>
            <a:off x="6324600" y="4050203"/>
            <a:ext cx="2819400" cy="2807797"/>
            <a:chOff x="7157762" y="4879936"/>
            <a:chExt cx="1986238" cy="1978064"/>
          </a:xfrm>
        </p:grpSpPr>
        <p:pic>
          <p:nvPicPr>
            <p:cNvPr id="4" name="Picture 3" descr="norm_1.jpg"/>
            <p:cNvPicPr>
              <a:picLocks noChangeAspect="1"/>
            </p:cNvPicPr>
            <p:nvPr/>
          </p:nvPicPr>
          <p:blipFill>
            <a:blip r:embed="rId2" cstate="print"/>
            <a:srcRect r="44521"/>
            <a:stretch>
              <a:fillRect/>
            </a:stretch>
          </p:blipFill>
          <p:spPr>
            <a:xfrm>
              <a:off x="7157762" y="4879936"/>
              <a:ext cx="1986238" cy="1978064"/>
            </a:xfrm>
            <a:prstGeom prst="rect">
              <a:avLst/>
            </a:prstGeom>
          </p:spPr>
        </p:pic>
        <p:sp>
          <p:nvSpPr>
            <p:cNvPr id="5" name="Rectangle 4"/>
            <p:cNvSpPr/>
            <p:nvPr/>
          </p:nvSpPr>
          <p:spPr>
            <a:xfrm>
              <a:off x="7386362" y="5032336"/>
              <a:ext cx="1524000" cy="1219200"/>
            </a:xfrm>
            <a:prstGeom prst="rect">
              <a:avLst/>
            </a:prstGeom>
            <a:solidFill>
              <a:srgbClr val="FFC000">
                <a:alpha val="21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538762" y="5108536"/>
              <a:ext cx="990600" cy="685800"/>
            </a:xfrm>
            <a:prstGeom prst="rect">
              <a:avLst/>
            </a:prstGeom>
            <a:solidFill>
              <a:schemeClr val="tx1">
                <a:lumMod val="50000"/>
                <a:lumOff val="50000"/>
                <a:alpha val="21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49962" y="5184736"/>
              <a:ext cx="304800" cy="304800"/>
            </a:xfrm>
            <a:prstGeom prst="rect">
              <a:avLst/>
            </a:prstGeom>
            <a:solidFill>
              <a:srgbClr val="7030A0">
                <a:alpha val="3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67362" y="5362536"/>
              <a:ext cx="438150" cy="152400"/>
            </a:xfrm>
            <a:prstGeom prst="rect">
              <a:avLst/>
            </a:prstGeom>
            <a:solidFill>
              <a:srgbClr val="7030A0">
                <a:alpha val="3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mph" presetSubtype="1" grpId="0" nodeType="clickEffect">
                                  <p:stCondLst>
                                    <p:cond delay="0"/>
                                  </p:stCondLst>
                                  <p:childTnLst>
                                    <p:set>
                                      <p:cBhvr override="childStyle">
                                        <p:cTn id="6" dur="indefinite"/>
                                        <p:tgtEl>
                                          <p:spTgt spid="3">
                                            <p:txEl>
                                              <p:pRg st="0" end="0"/>
                                            </p:txEl>
                                          </p:spTgt>
                                        </p:tgtEl>
                                        <p:attrNameLst>
                                          <p:attrName>style.fontStyle</p:attrName>
                                        </p:attrNameLst>
                                      </p:cBhvr>
                                      <p:to>
                                        <p:strVal val="normal"/>
                                      </p:to>
                                    </p:set>
                                    <p:set>
                                      <p:cBhvr override="childStyle">
                                        <p:cTn id="7" dur="indefinite"/>
                                        <p:tgtEl>
                                          <p:spTgt spid="3">
                                            <p:txEl>
                                              <p:pRg st="0" end="0"/>
                                            </p:txEl>
                                          </p:spTgt>
                                        </p:tgtEl>
                                        <p:attrNameLst>
                                          <p:attrName>style.fontWeight</p:attrName>
                                        </p:attrNameLst>
                                      </p:cBhvr>
                                      <p:to>
                                        <p:strVal val="bold"/>
                                      </p:to>
                                    </p:set>
                                    <p:set>
                                      <p:cBhvr override="childStyle">
                                        <p:cTn id="8" dur="indefinite"/>
                                        <p:tgtEl>
                                          <p:spTgt spid="3">
                                            <p:txEl>
                                              <p:pRg st="0" end="0"/>
                                            </p:txEl>
                                          </p:spTgt>
                                        </p:tgtEl>
                                        <p:attrNameLst>
                                          <p:attrName>style.textDecorationUnderline</p:attrName>
                                        </p:attrNameLst>
                                      </p:cBhvr>
                                      <p:to>
                                        <p:strVal val="false"/>
                                      </p:to>
                                    </p:set>
                                  </p:childTnLst>
                                </p:cTn>
                              </p:par>
                            </p:childTnLst>
                          </p:cTn>
                        </p:par>
                      </p:childTnLst>
                    </p:cTn>
                  </p:par>
                  <p:par>
                    <p:cTn id="9" fill="hold">
                      <p:stCondLst>
                        <p:cond delay="indefinite"/>
                      </p:stCondLst>
                      <p:childTnLst>
                        <p:par>
                          <p:cTn id="10" fill="hold">
                            <p:stCondLst>
                              <p:cond delay="0"/>
                            </p:stCondLst>
                            <p:childTnLst>
                              <p:par>
                                <p:cTn id="11" presetID="5" presetClass="emph" presetSubtype="0" grpId="1" nodeType="clickEffect">
                                  <p:stCondLst>
                                    <p:cond delay="0"/>
                                  </p:stCondLst>
                                  <p:childTnLst>
                                    <p:set>
                                      <p:cBhvr override="childStyle">
                                        <p:cTn id="12" dur="indefinite"/>
                                        <p:tgtEl>
                                          <p:spTgt spid="3">
                                            <p:txEl>
                                              <p:pRg st="0" end="0"/>
                                            </p:txEl>
                                          </p:spTgt>
                                        </p:tgtEl>
                                        <p:attrNameLst>
                                          <p:attrName>style.fontStyle</p:attrName>
                                        </p:attrNameLst>
                                      </p:cBhvr>
                                      <p:to>
                                        <p:strVal val="normal"/>
                                      </p:to>
                                    </p:set>
                                    <p:set>
                                      <p:cBhvr override="childStyle">
                                        <p:cTn id="13" dur="indefinite"/>
                                        <p:tgtEl>
                                          <p:spTgt spid="3">
                                            <p:txEl>
                                              <p:pRg st="0" end="0"/>
                                            </p:txEl>
                                          </p:spTgt>
                                        </p:tgtEl>
                                        <p:attrNameLst>
                                          <p:attrName>style.fontWeight</p:attrName>
                                        </p:attrNameLst>
                                      </p:cBhvr>
                                      <p:to>
                                        <p:strVal val="normal"/>
                                      </p:to>
                                    </p:set>
                                    <p:set>
                                      <p:cBhvr override="childStyle">
                                        <p:cTn id="14" dur="indefinite"/>
                                        <p:tgtEl>
                                          <p:spTgt spid="3">
                                            <p:txEl>
                                              <p:pRg st="0" end="0"/>
                                            </p:txEl>
                                          </p:spTgt>
                                        </p:tgtEl>
                                        <p:attrNameLst>
                                          <p:attrName>style.textDecorationUnderline</p:attrName>
                                        </p:attrNameLst>
                                      </p:cBhvr>
                                      <p:to>
                                        <p:strVal val="false"/>
                                      </p:to>
                                    </p:set>
                                  </p:childTnLst>
                                </p:cTn>
                              </p:par>
                              <p:par>
                                <p:cTn id="15" presetID="5" presetClass="emph" presetSubtype="1" grpId="0" nodeType="withEffect">
                                  <p:stCondLst>
                                    <p:cond delay="0"/>
                                  </p:stCondLst>
                                  <p:childTnLst>
                                    <p:set>
                                      <p:cBhvr override="childStyle">
                                        <p:cTn id="16" dur="indefinite"/>
                                        <p:tgtEl>
                                          <p:spTgt spid="3">
                                            <p:txEl>
                                              <p:pRg st="1" end="1"/>
                                            </p:txEl>
                                          </p:spTgt>
                                        </p:tgtEl>
                                        <p:attrNameLst>
                                          <p:attrName>style.fontStyle</p:attrName>
                                        </p:attrNameLst>
                                      </p:cBhvr>
                                      <p:to>
                                        <p:strVal val="normal"/>
                                      </p:to>
                                    </p:set>
                                    <p:set>
                                      <p:cBhvr override="childStyle">
                                        <p:cTn id="17" dur="indefinite"/>
                                        <p:tgtEl>
                                          <p:spTgt spid="3">
                                            <p:txEl>
                                              <p:pRg st="1" end="1"/>
                                            </p:txEl>
                                          </p:spTgt>
                                        </p:tgtEl>
                                        <p:attrNameLst>
                                          <p:attrName>style.fontWeight</p:attrName>
                                        </p:attrNameLst>
                                      </p:cBhvr>
                                      <p:to>
                                        <p:strVal val="bold"/>
                                      </p:to>
                                    </p:set>
                                    <p:set>
                                      <p:cBhvr override="childStyle">
                                        <p:cTn id="18" dur="indefinite"/>
                                        <p:tgtEl>
                                          <p:spTgt spid="3">
                                            <p:txEl>
                                              <p:pRg st="1" end="1"/>
                                            </p:txEl>
                                          </p:spTgt>
                                        </p:tgtEl>
                                        <p:attrNameLst>
                                          <p:attrName>style.textDecorationUnderline</p:attrName>
                                        </p:attrNameLst>
                                      </p:cBhvr>
                                      <p:to>
                                        <p:strVal val="false"/>
                                      </p:to>
                                    </p:set>
                                  </p:childTnLst>
                                </p:cTn>
                              </p:par>
                            </p:childTnLst>
                          </p:cTn>
                        </p:par>
                      </p:childTnLst>
                    </p:cTn>
                  </p:par>
                  <p:par>
                    <p:cTn id="19" fill="hold">
                      <p:stCondLst>
                        <p:cond delay="indefinite"/>
                      </p:stCondLst>
                      <p:childTnLst>
                        <p:par>
                          <p:cTn id="20" fill="hold">
                            <p:stCondLst>
                              <p:cond delay="0"/>
                            </p:stCondLst>
                            <p:childTnLst>
                              <p:par>
                                <p:cTn id="21" presetID="5" presetClass="emph" presetSubtype="0" grpId="1" nodeType="clickEffect">
                                  <p:stCondLst>
                                    <p:cond delay="0"/>
                                  </p:stCondLst>
                                  <p:childTnLst>
                                    <p:set>
                                      <p:cBhvr override="childStyle">
                                        <p:cTn id="22" dur="indefinite"/>
                                        <p:tgtEl>
                                          <p:spTgt spid="3">
                                            <p:txEl>
                                              <p:pRg st="1" end="1"/>
                                            </p:txEl>
                                          </p:spTgt>
                                        </p:tgtEl>
                                        <p:attrNameLst>
                                          <p:attrName>style.fontStyle</p:attrName>
                                        </p:attrNameLst>
                                      </p:cBhvr>
                                      <p:to>
                                        <p:strVal val="normal"/>
                                      </p:to>
                                    </p:set>
                                    <p:set>
                                      <p:cBhvr override="childStyle">
                                        <p:cTn id="23" dur="indefinite"/>
                                        <p:tgtEl>
                                          <p:spTgt spid="3">
                                            <p:txEl>
                                              <p:pRg st="1" end="1"/>
                                            </p:txEl>
                                          </p:spTgt>
                                        </p:tgtEl>
                                        <p:attrNameLst>
                                          <p:attrName>style.fontWeight</p:attrName>
                                        </p:attrNameLst>
                                      </p:cBhvr>
                                      <p:to>
                                        <p:strVal val="normal"/>
                                      </p:to>
                                    </p:set>
                                    <p:set>
                                      <p:cBhvr override="childStyle">
                                        <p:cTn id="24" dur="indefinite"/>
                                        <p:tgtEl>
                                          <p:spTgt spid="3">
                                            <p:txEl>
                                              <p:pRg st="1" end="1"/>
                                            </p:txEl>
                                          </p:spTgt>
                                        </p:tgtEl>
                                        <p:attrNameLst>
                                          <p:attrName>style.textDecorationUnderline</p:attrName>
                                        </p:attrNameLst>
                                      </p:cBhvr>
                                      <p:to>
                                        <p:strVal val="false"/>
                                      </p:to>
                                    </p:set>
                                  </p:childTnLst>
                                </p:cTn>
                              </p:par>
                              <p:par>
                                <p:cTn id="25" presetID="5" presetClass="emph" presetSubtype="1" grpId="0" nodeType="withEffect">
                                  <p:stCondLst>
                                    <p:cond delay="0"/>
                                  </p:stCondLst>
                                  <p:childTnLst>
                                    <p:set>
                                      <p:cBhvr override="childStyle">
                                        <p:cTn id="26" dur="indefinite"/>
                                        <p:tgtEl>
                                          <p:spTgt spid="3">
                                            <p:txEl>
                                              <p:pRg st="2" end="2"/>
                                            </p:txEl>
                                          </p:spTgt>
                                        </p:tgtEl>
                                        <p:attrNameLst>
                                          <p:attrName>style.fontStyle</p:attrName>
                                        </p:attrNameLst>
                                      </p:cBhvr>
                                      <p:to>
                                        <p:strVal val="normal"/>
                                      </p:to>
                                    </p:set>
                                    <p:set>
                                      <p:cBhvr override="childStyle">
                                        <p:cTn id="27" dur="indefinite"/>
                                        <p:tgtEl>
                                          <p:spTgt spid="3">
                                            <p:txEl>
                                              <p:pRg st="2" end="2"/>
                                            </p:txEl>
                                          </p:spTgt>
                                        </p:tgtEl>
                                        <p:attrNameLst>
                                          <p:attrName>style.fontWeight</p:attrName>
                                        </p:attrNameLst>
                                      </p:cBhvr>
                                      <p:to>
                                        <p:strVal val="bold"/>
                                      </p:to>
                                    </p:set>
                                    <p:set>
                                      <p:cBhvr override="childStyle">
                                        <p:cTn id="28" dur="indefinite"/>
                                        <p:tgtEl>
                                          <p:spTgt spid="3">
                                            <p:txEl>
                                              <p:pRg st="2" end="2"/>
                                            </p:txEl>
                                          </p:spTgt>
                                        </p:tgtEl>
                                        <p:attrNameLst>
                                          <p:attrName>style.textDecorationUnderline</p:attrName>
                                        </p:attrNameLst>
                                      </p:cBhvr>
                                      <p:to>
                                        <p:strVal val="false"/>
                                      </p:to>
                                    </p:set>
                                  </p:childTnLst>
                                </p:cTn>
                              </p:par>
                            </p:childTnLst>
                          </p:cTn>
                        </p:par>
                      </p:childTnLst>
                    </p:cTn>
                  </p:par>
                  <p:par>
                    <p:cTn id="29" fill="hold">
                      <p:stCondLst>
                        <p:cond delay="indefinite"/>
                      </p:stCondLst>
                      <p:childTnLst>
                        <p:par>
                          <p:cTn id="30" fill="hold">
                            <p:stCondLst>
                              <p:cond delay="0"/>
                            </p:stCondLst>
                            <p:childTnLst>
                              <p:par>
                                <p:cTn id="31" presetID="5" presetClass="emph" presetSubtype="0" grpId="1" nodeType="clickEffect">
                                  <p:stCondLst>
                                    <p:cond delay="0"/>
                                  </p:stCondLst>
                                  <p:childTnLst>
                                    <p:set>
                                      <p:cBhvr override="childStyle">
                                        <p:cTn id="32" dur="indefinite"/>
                                        <p:tgtEl>
                                          <p:spTgt spid="3">
                                            <p:txEl>
                                              <p:pRg st="2" end="2"/>
                                            </p:txEl>
                                          </p:spTgt>
                                        </p:tgtEl>
                                        <p:attrNameLst>
                                          <p:attrName>style.fontStyle</p:attrName>
                                        </p:attrNameLst>
                                      </p:cBhvr>
                                      <p:to>
                                        <p:strVal val="normal"/>
                                      </p:to>
                                    </p:set>
                                    <p:set>
                                      <p:cBhvr override="childStyle">
                                        <p:cTn id="33" dur="indefinite"/>
                                        <p:tgtEl>
                                          <p:spTgt spid="3">
                                            <p:txEl>
                                              <p:pRg st="2" end="2"/>
                                            </p:txEl>
                                          </p:spTgt>
                                        </p:tgtEl>
                                        <p:attrNameLst>
                                          <p:attrName>style.fontWeight</p:attrName>
                                        </p:attrNameLst>
                                      </p:cBhvr>
                                      <p:to>
                                        <p:strVal val="normal"/>
                                      </p:to>
                                    </p:set>
                                    <p:set>
                                      <p:cBhvr override="childStyle">
                                        <p:cTn id="34" dur="indefinite"/>
                                        <p:tgtEl>
                                          <p:spTgt spid="3">
                                            <p:txEl>
                                              <p:pRg st="2" end="2"/>
                                            </p:txEl>
                                          </p:spTgt>
                                        </p:tgtEl>
                                        <p:attrNameLst>
                                          <p:attrName>style.textDecorationUnderline</p:attrName>
                                        </p:attrNameLst>
                                      </p:cBhvr>
                                      <p:to>
                                        <p:strVal val="false"/>
                                      </p:to>
                                    </p:set>
                                  </p:childTnLst>
                                </p:cTn>
                              </p:par>
                              <p:par>
                                <p:cTn id="35" presetID="5" presetClass="emph" presetSubtype="1" grpId="0" nodeType="withEffect">
                                  <p:stCondLst>
                                    <p:cond delay="0"/>
                                  </p:stCondLst>
                                  <p:childTnLst>
                                    <p:set>
                                      <p:cBhvr override="childStyle">
                                        <p:cTn id="36" dur="indefinite"/>
                                        <p:tgtEl>
                                          <p:spTgt spid="3">
                                            <p:txEl>
                                              <p:pRg st="3" end="3"/>
                                            </p:txEl>
                                          </p:spTgt>
                                        </p:tgtEl>
                                        <p:attrNameLst>
                                          <p:attrName>style.fontStyle</p:attrName>
                                        </p:attrNameLst>
                                      </p:cBhvr>
                                      <p:to>
                                        <p:strVal val="normal"/>
                                      </p:to>
                                    </p:set>
                                    <p:set>
                                      <p:cBhvr override="childStyle">
                                        <p:cTn id="37" dur="indefinite"/>
                                        <p:tgtEl>
                                          <p:spTgt spid="3">
                                            <p:txEl>
                                              <p:pRg st="3" end="3"/>
                                            </p:txEl>
                                          </p:spTgt>
                                        </p:tgtEl>
                                        <p:attrNameLst>
                                          <p:attrName>style.fontWeight</p:attrName>
                                        </p:attrNameLst>
                                      </p:cBhvr>
                                      <p:to>
                                        <p:strVal val="bold"/>
                                      </p:to>
                                    </p:set>
                                    <p:set>
                                      <p:cBhvr override="childStyle">
                                        <p:cTn id="38" dur="indefinite"/>
                                        <p:tgtEl>
                                          <p:spTgt spid="3">
                                            <p:txEl>
                                              <p:pRg st="3" end="3"/>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61190" t="15641" r="11429" b="7048"/>
          <a:stretch>
            <a:fillRect/>
          </a:stretch>
        </p:blipFill>
        <p:spPr bwMode="auto">
          <a:xfrm>
            <a:off x="76200" y="533400"/>
            <a:ext cx="7025640" cy="6199094"/>
          </a:xfrm>
          <a:prstGeom prst="rect">
            <a:avLst/>
          </a:prstGeom>
          <a:solidFill>
            <a:srgbClr val="00B050"/>
          </a:solidFill>
          <a:ln w="9525">
            <a:noFill/>
            <a:miter lim="800000"/>
            <a:headEnd/>
            <a:tailEnd/>
          </a:ln>
        </p:spPr>
      </p:pic>
      <p:sp>
        <p:nvSpPr>
          <p:cNvPr id="8" name="TextBox 7"/>
          <p:cNvSpPr txBox="1"/>
          <p:nvPr/>
        </p:nvSpPr>
        <p:spPr>
          <a:xfrm>
            <a:off x="7010400" y="3962400"/>
            <a:ext cx="2133600" cy="1815882"/>
          </a:xfrm>
          <a:prstGeom prst="rect">
            <a:avLst/>
          </a:prstGeom>
          <a:noFill/>
        </p:spPr>
        <p:txBody>
          <a:bodyPr wrap="square" rtlCol="0">
            <a:spAutoFit/>
          </a:bodyPr>
          <a:lstStyle/>
          <a:p>
            <a:r>
              <a:rPr lang="en-US" sz="2800" dirty="0" smtClean="0"/>
              <a:t>Experimental Results –  </a:t>
            </a:r>
          </a:p>
          <a:p>
            <a:r>
              <a:rPr lang="en-US" sz="2800" b="1" dirty="0" smtClean="0"/>
              <a:t>200 Bird Species</a:t>
            </a:r>
            <a:endParaRPr lang="en-US" sz="2800" b="1" dirty="0"/>
          </a:p>
        </p:txBody>
      </p:sp>
      <p:sp>
        <p:nvSpPr>
          <p:cNvPr id="9" name="Rectangle 8"/>
          <p:cNvSpPr/>
          <p:nvPr/>
        </p:nvSpPr>
        <p:spPr>
          <a:xfrm>
            <a:off x="161192" y="457200"/>
            <a:ext cx="7086600" cy="1887416"/>
          </a:xfrm>
          <a:prstGeom prst="rect">
            <a:avLst/>
          </a:prstGeom>
          <a:noFill/>
          <a:ln w="698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61190" t="15641" r="11429" b="7048"/>
          <a:stretch>
            <a:fillRect/>
          </a:stretch>
        </p:blipFill>
        <p:spPr bwMode="auto">
          <a:xfrm>
            <a:off x="76200" y="533400"/>
            <a:ext cx="7025640" cy="6199094"/>
          </a:xfrm>
          <a:prstGeom prst="rect">
            <a:avLst/>
          </a:prstGeom>
          <a:solidFill>
            <a:srgbClr val="00B050"/>
          </a:solidFill>
          <a:ln w="9525">
            <a:noFill/>
            <a:miter lim="800000"/>
            <a:headEnd/>
            <a:tailEnd/>
          </a:ln>
        </p:spPr>
      </p:pic>
      <p:sp>
        <p:nvSpPr>
          <p:cNvPr id="8" name="TextBox 7"/>
          <p:cNvSpPr txBox="1"/>
          <p:nvPr/>
        </p:nvSpPr>
        <p:spPr>
          <a:xfrm>
            <a:off x="7010400" y="3962400"/>
            <a:ext cx="2133600" cy="1815882"/>
          </a:xfrm>
          <a:prstGeom prst="rect">
            <a:avLst/>
          </a:prstGeom>
          <a:noFill/>
        </p:spPr>
        <p:txBody>
          <a:bodyPr wrap="square" rtlCol="0">
            <a:spAutoFit/>
          </a:bodyPr>
          <a:lstStyle/>
          <a:p>
            <a:r>
              <a:rPr lang="en-US" sz="2800" dirty="0" smtClean="0"/>
              <a:t>Experimental Results –  </a:t>
            </a:r>
          </a:p>
          <a:p>
            <a:r>
              <a:rPr lang="en-US" sz="2800" b="1" dirty="0" smtClean="0"/>
              <a:t>200 Bird Species</a:t>
            </a:r>
            <a:endParaRPr lang="en-US" sz="2800" b="1" dirty="0"/>
          </a:p>
        </p:txBody>
      </p:sp>
      <p:sp>
        <p:nvSpPr>
          <p:cNvPr id="9" name="Rectangle 8"/>
          <p:cNvSpPr/>
          <p:nvPr/>
        </p:nvSpPr>
        <p:spPr>
          <a:xfrm>
            <a:off x="161192" y="2362200"/>
            <a:ext cx="6696808" cy="2667000"/>
          </a:xfrm>
          <a:prstGeom prst="rect">
            <a:avLst/>
          </a:prstGeom>
          <a:noFill/>
          <a:ln w="698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61190" t="15641" r="11429" b="7048"/>
          <a:stretch>
            <a:fillRect/>
          </a:stretch>
        </p:blipFill>
        <p:spPr bwMode="auto">
          <a:xfrm>
            <a:off x="76200" y="533400"/>
            <a:ext cx="7025640" cy="6199094"/>
          </a:xfrm>
          <a:prstGeom prst="rect">
            <a:avLst/>
          </a:prstGeom>
          <a:solidFill>
            <a:srgbClr val="00B050"/>
          </a:solidFill>
          <a:ln w="9525">
            <a:noFill/>
            <a:miter lim="800000"/>
            <a:headEnd/>
            <a:tailEnd/>
          </a:ln>
        </p:spPr>
      </p:pic>
      <p:sp>
        <p:nvSpPr>
          <p:cNvPr id="8" name="TextBox 7"/>
          <p:cNvSpPr txBox="1"/>
          <p:nvPr/>
        </p:nvSpPr>
        <p:spPr>
          <a:xfrm>
            <a:off x="7010400" y="3962400"/>
            <a:ext cx="2133600" cy="1815882"/>
          </a:xfrm>
          <a:prstGeom prst="rect">
            <a:avLst/>
          </a:prstGeom>
          <a:noFill/>
        </p:spPr>
        <p:txBody>
          <a:bodyPr wrap="square" rtlCol="0">
            <a:spAutoFit/>
          </a:bodyPr>
          <a:lstStyle/>
          <a:p>
            <a:r>
              <a:rPr lang="en-US" sz="2800" dirty="0" smtClean="0"/>
              <a:t>Experimental Results –  </a:t>
            </a:r>
          </a:p>
          <a:p>
            <a:r>
              <a:rPr lang="en-US" sz="2800" b="1" dirty="0" smtClean="0"/>
              <a:t>200 Bird Species</a:t>
            </a:r>
            <a:endParaRPr lang="en-US" sz="2800" b="1" dirty="0"/>
          </a:p>
        </p:txBody>
      </p:sp>
      <p:sp>
        <p:nvSpPr>
          <p:cNvPr id="9" name="Rectangle 8"/>
          <p:cNvSpPr/>
          <p:nvPr/>
        </p:nvSpPr>
        <p:spPr>
          <a:xfrm>
            <a:off x="161192" y="5029200"/>
            <a:ext cx="6696808" cy="1676400"/>
          </a:xfrm>
          <a:prstGeom prst="rect">
            <a:avLst/>
          </a:prstGeom>
          <a:noFill/>
          <a:ln w="698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2011 winter release</a:t>
            </a:r>
            <a:endParaRPr lang="en-US" dirty="0"/>
          </a:p>
        </p:txBody>
      </p:sp>
      <p:pic>
        <p:nvPicPr>
          <p:cNvPr id="4" name="Picture 2" descr="http://vision.stanford.edu/Images/imagenet_logo.png"/>
          <p:cNvPicPr>
            <a:picLocks noChangeAspect="1" noChangeArrowheads="1"/>
          </p:cNvPicPr>
          <p:nvPr/>
        </p:nvPicPr>
        <p:blipFill>
          <a:blip r:embed="rId3" cstate="print"/>
          <a:srcRect/>
          <a:stretch>
            <a:fillRect/>
          </a:stretch>
        </p:blipFill>
        <p:spPr bwMode="auto">
          <a:xfrm>
            <a:off x="304800" y="533400"/>
            <a:ext cx="3371850" cy="609600"/>
          </a:xfrm>
          <a:prstGeom prst="rect">
            <a:avLst/>
          </a:prstGeom>
          <a:noFill/>
        </p:spPr>
      </p:pic>
      <p:sp>
        <p:nvSpPr>
          <p:cNvPr id="11" name="Content Placeholder 2"/>
          <p:cNvSpPr>
            <a:spLocks noGrp="1"/>
          </p:cNvSpPr>
          <p:nvPr>
            <p:ph idx="1"/>
          </p:nvPr>
        </p:nvSpPr>
        <p:spPr>
          <a:xfrm>
            <a:off x="12649200" y="1905000"/>
            <a:ext cx="8229600" cy="5105400"/>
          </a:xfrm>
        </p:spPr>
        <p:txBody>
          <a:bodyPr>
            <a:normAutofit fontScale="92500" lnSpcReduction="20000"/>
          </a:bodyPr>
          <a:lstStyle/>
          <a:p>
            <a:r>
              <a:rPr lang="en-US" dirty="0" smtClean="0"/>
              <a:t>New categories</a:t>
            </a:r>
          </a:p>
          <a:p>
            <a:pPr lvl="1"/>
            <a:r>
              <a:rPr lang="en-US" altLang="zh-CN" dirty="0" smtClean="0"/>
              <a:t>5K person </a:t>
            </a:r>
            <a:r>
              <a:rPr lang="en-US" altLang="zh-CN" dirty="0" err="1" smtClean="0"/>
              <a:t>subtree</a:t>
            </a:r>
            <a:endParaRPr lang="en-US" dirty="0" smtClean="0"/>
          </a:p>
          <a:p>
            <a:r>
              <a:rPr lang="en-US" dirty="0" smtClean="0"/>
              <a:t>Bounding boxes</a:t>
            </a:r>
          </a:p>
          <a:p>
            <a:pPr lvl="1"/>
            <a:r>
              <a:rPr lang="en-US" altLang="zh-CN" dirty="0" smtClean="0"/>
              <a:t>2500 </a:t>
            </a:r>
            <a:r>
              <a:rPr lang="en-US" altLang="zh-CN" dirty="0" err="1" smtClean="0"/>
              <a:t>synsets</a:t>
            </a:r>
            <a:endParaRPr lang="en-US" dirty="0" smtClean="0"/>
          </a:p>
          <a:p>
            <a:r>
              <a:rPr lang="en-US" dirty="0" smtClean="0"/>
              <a:t>Attributes</a:t>
            </a:r>
          </a:p>
          <a:p>
            <a:pPr lvl="1"/>
            <a:r>
              <a:rPr lang="en-US" dirty="0" smtClean="0"/>
              <a:t>25 attributes, 384 </a:t>
            </a:r>
            <a:r>
              <a:rPr lang="en-US" dirty="0" err="1" smtClean="0"/>
              <a:t>synsets</a:t>
            </a:r>
            <a:r>
              <a:rPr lang="en-US" dirty="0" smtClean="0"/>
              <a:t> (9600 images)</a:t>
            </a:r>
          </a:p>
          <a:p>
            <a:r>
              <a:rPr lang="en-US" dirty="0" smtClean="0"/>
              <a:t>Toolbox improved</a:t>
            </a:r>
          </a:p>
          <a:p>
            <a:pPr lvl="1"/>
            <a:r>
              <a:rPr lang="en-US" dirty="0" smtClean="0"/>
              <a:t>Easy downloading of images, features, and bounding boxes</a:t>
            </a:r>
          </a:p>
          <a:p>
            <a:r>
              <a:rPr lang="en-US" dirty="0" smtClean="0"/>
              <a:t>Visualization</a:t>
            </a:r>
          </a:p>
          <a:p>
            <a:pPr lvl="1"/>
            <a:r>
              <a:rPr lang="en-US" dirty="0" smtClean="0"/>
              <a:t>New interface using HTML5 technology</a:t>
            </a:r>
          </a:p>
          <a:p>
            <a:pPr lvl="1"/>
            <a:r>
              <a:rPr lang="en-US" dirty="0" smtClean="0"/>
              <a:t>Bounding boxes overlaid on images</a:t>
            </a:r>
          </a:p>
          <a:p>
            <a:pPr lvl="1"/>
            <a:endParaRPr lang="en-US" dirty="0" smtClean="0"/>
          </a:p>
        </p:txBody>
      </p:sp>
      <p:pic>
        <p:nvPicPr>
          <p:cNvPr id="32" name="Picture 15"/>
          <p:cNvPicPr>
            <a:picLocks noChangeAspect="1" noChangeArrowheads="1"/>
          </p:cNvPicPr>
          <p:nvPr/>
        </p:nvPicPr>
        <p:blipFill>
          <a:blip r:embed="rId4" cstate="print"/>
          <a:srcRect t="7292" r="23280" b="13542"/>
          <a:stretch>
            <a:fillRect/>
          </a:stretch>
        </p:blipFill>
        <p:spPr bwMode="auto">
          <a:xfrm>
            <a:off x="81213" y="1371600"/>
            <a:ext cx="9062787"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61190" t="15641" r="11429" b="7048"/>
          <a:stretch>
            <a:fillRect/>
          </a:stretch>
        </p:blipFill>
        <p:spPr bwMode="auto">
          <a:xfrm>
            <a:off x="76200" y="533400"/>
            <a:ext cx="7025640" cy="6199094"/>
          </a:xfrm>
          <a:prstGeom prst="rect">
            <a:avLst/>
          </a:prstGeom>
          <a:solidFill>
            <a:srgbClr val="00B050"/>
          </a:solidFill>
          <a:ln w="9525">
            <a:noFill/>
            <a:miter lim="800000"/>
            <a:headEnd/>
            <a:tailEnd/>
          </a:ln>
        </p:spPr>
      </p:pic>
      <p:sp>
        <p:nvSpPr>
          <p:cNvPr id="8" name="TextBox 7"/>
          <p:cNvSpPr txBox="1"/>
          <p:nvPr/>
        </p:nvSpPr>
        <p:spPr>
          <a:xfrm>
            <a:off x="7010400" y="3962400"/>
            <a:ext cx="2133600" cy="1815882"/>
          </a:xfrm>
          <a:prstGeom prst="rect">
            <a:avLst/>
          </a:prstGeom>
          <a:noFill/>
        </p:spPr>
        <p:txBody>
          <a:bodyPr wrap="square" rtlCol="0">
            <a:spAutoFit/>
          </a:bodyPr>
          <a:lstStyle/>
          <a:p>
            <a:r>
              <a:rPr lang="en-US" sz="2800" dirty="0" smtClean="0"/>
              <a:t>Experimental Results –  </a:t>
            </a:r>
          </a:p>
          <a:p>
            <a:r>
              <a:rPr lang="en-US" sz="2800" b="1" dirty="0" smtClean="0"/>
              <a:t>200 Bird Species</a:t>
            </a:r>
            <a:endParaRPr lang="en-US" sz="2800" b="1" dirty="0"/>
          </a:p>
        </p:txBody>
      </p:sp>
      <p:sp>
        <p:nvSpPr>
          <p:cNvPr id="9" name="Rectangle 8"/>
          <p:cNvSpPr/>
          <p:nvPr/>
        </p:nvSpPr>
        <p:spPr>
          <a:xfrm>
            <a:off x="2286000" y="2362200"/>
            <a:ext cx="3429000" cy="1676400"/>
          </a:xfrm>
          <a:prstGeom prst="rect">
            <a:avLst/>
          </a:prstGeom>
          <a:solidFill>
            <a:schemeClr val="accent6"/>
          </a:solidFill>
          <a:ln w="698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nvGraphicFramePr>
        <p:xfrm>
          <a:off x="2571750" y="2992120"/>
          <a:ext cx="2895600" cy="914400"/>
        </p:xfrm>
        <a:graphic>
          <a:graphicData uri="http://schemas.openxmlformats.org/drawingml/2006/table">
            <a:tbl>
              <a:tblPr firstRow="1" bandRow="1">
                <a:effectLst/>
                <a:tableStyleId>{00A15C55-8517-42AA-B614-E9B94910E393}</a:tableStyleId>
              </a:tblPr>
              <a:tblGrid>
                <a:gridCol w="965200"/>
                <a:gridCol w="965200"/>
                <a:gridCol w="965200"/>
              </a:tblGrid>
              <a:tr h="370840">
                <a:tc>
                  <a:txBody>
                    <a:bodyPr/>
                    <a:lstStyle/>
                    <a:p>
                      <a:pPr algn="ctr"/>
                      <a:r>
                        <a:rPr lang="en-US" sz="2400" dirty="0" smtClean="0"/>
                        <a:t>MKL</a:t>
                      </a:r>
                      <a:r>
                        <a:rPr lang="en-US" sz="2400" baseline="0" dirty="0" smtClean="0"/>
                        <a:t> </a:t>
                      </a:r>
                    </a:p>
                  </a:txBody>
                  <a:tcPr/>
                </a:tc>
                <a:tc>
                  <a:txBody>
                    <a:bodyPr/>
                    <a:lstStyle/>
                    <a:p>
                      <a:pPr algn="ctr"/>
                      <a:r>
                        <a:rPr lang="en-US" sz="2400" dirty="0" smtClean="0"/>
                        <a:t>LLC</a:t>
                      </a:r>
                      <a:endParaRPr lang="en-US" sz="2400" dirty="0"/>
                    </a:p>
                  </a:txBody>
                  <a:tcPr/>
                </a:tc>
                <a:tc>
                  <a:txBody>
                    <a:bodyPr/>
                    <a:lstStyle/>
                    <a:p>
                      <a:pPr algn="ctr"/>
                      <a:r>
                        <a:rPr lang="en-US" sz="2400" dirty="0" smtClean="0"/>
                        <a:t>Ours</a:t>
                      </a:r>
                      <a:endParaRPr lang="en-US" sz="2400" dirty="0"/>
                    </a:p>
                  </a:txBody>
                  <a:tcPr/>
                </a:tc>
              </a:tr>
              <a:tr h="370840">
                <a:tc>
                  <a:txBody>
                    <a:bodyPr/>
                    <a:lstStyle/>
                    <a:p>
                      <a:pPr algn="ctr"/>
                      <a:r>
                        <a:rPr lang="en-US" sz="2400" dirty="0" smtClean="0"/>
                        <a:t>19</a:t>
                      </a:r>
                      <a:endParaRPr lang="en-US" sz="2400" dirty="0"/>
                    </a:p>
                  </a:txBody>
                  <a:tcPr/>
                </a:tc>
                <a:tc>
                  <a:txBody>
                    <a:bodyPr/>
                    <a:lstStyle/>
                    <a:p>
                      <a:pPr algn="ctr"/>
                      <a:r>
                        <a:rPr lang="en-US" sz="2400" dirty="0" smtClean="0"/>
                        <a:t>16.0</a:t>
                      </a:r>
                      <a:endParaRPr lang="en-US" sz="2400" dirty="0"/>
                    </a:p>
                  </a:txBody>
                  <a:tcPr/>
                </a:tc>
                <a:tc>
                  <a:txBody>
                    <a:bodyPr/>
                    <a:lstStyle/>
                    <a:p>
                      <a:pPr algn="ctr"/>
                      <a:r>
                        <a:rPr lang="en-US" sz="2400" dirty="0" smtClean="0"/>
                        <a:t>19.4</a:t>
                      </a:r>
                      <a:endParaRPr lang="en-US" sz="2400" dirty="0"/>
                    </a:p>
                  </a:txBody>
                  <a:tcPr/>
                </a:tc>
              </a:tr>
            </a:tbl>
          </a:graphicData>
        </a:graphic>
      </p:graphicFrame>
      <p:sp>
        <p:nvSpPr>
          <p:cNvPr id="6" name="TextBox 5"/>
          <p:cNvSpPr txBox="1"/>
          <p:nvPr/>
        </p:nvSpPr>
        <p:spPr>
          <a:xfrm>
            <a:off x="2305412" y="2438400"/>
            <a:ext cx="3409588" cy="461665"/>
          </a:xfrm>
          <a:prstGeom prst="rect">
            <a:avLst/>
          </a:prstGeom>
          <a:noFill/>
        </p:spPr>
        <p:txBody>
          <a:bodyPr wrap="none" rtlCol="0">
            <a:spAutoFit/>
          </a:bodyPr>
          <a:lstStyle/>
          <a:p>
            <a:r>
              <a:rPr lang="en-US" sz="2400" b="1" dirty="0" smtClean="0"/>
              <a:t>Accuracy (%) Comparison</a:t>
            </a:r>
            <a:endParaRPr lang="en-US" sz="24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Experimental Results – Activity Recognition</a:t>
            </a:r>
            <a:endParaRPr lang="en-US" sz="3600" dirty="0"/>
          </a:p>
        </p:txBody>
      </p:sp>
      <p:sp>
        <p:nvSpPr>
          <p:cNvPr id="3" name="Content Placeholder 2"/>
          <p:cNvSpPr>
            <a:spLocks noGrp="1"/>
          </p:cNvSpPr>
          <p:nvPr>
            <p:ph idx="1"/>
          </p:nvPr>
        </p:nvSpPr>
        <p:spPr>
          <a:xfrm>
            <a:off x="838200" y="1295400"/>
            <a:ext cx="8229600" cy="457200"/>
          </a:xfrm>
        </p:spPr>
        <p:txBody>
          <a:bodyPr>
            <a:normAutofit/>
          </a:bodyPr>
          <a:lstStyle/>
          <a:p>
            <a:pPr>
              <a:buNone/>
            </a:pPr>
            <a:r>
              <a:rPr lang="en-US" sz="2400" dirty="0" smtClean="0"/>
              <a:t>PASCAL VOC2010 Action Classification Challenge (% </a:t>
            </a:r>
            <a:r>
              <a:rPr lang="en-US" sz="2400" dirty="0" err="1" smtClean="0"/>
              <a:t>mAP</a:t>
            </a:r>
            <a:r>
              <a:rPr lang="en-US" sz="2400" dirty="0" smtClean="0"/>
              <a:t>)</a:t>
            </a:r>
            <a:endParaRPr lang="en-US" sz="2400" dirty="0"/>
          </a:p>
        </p:txBody>
      </p:sp>
      <p:pic>
        <p:nvPicPr>
          <p:cNvPr id="4098" name="Picture 2"/>
          <p:cNvPicPr>
            <a:picLocks noChangeAspect="1" noChangeArrowheads="1"/>
          </p:cNvPicPr>
          <p:nvPr/>
        </p:nvPicPr>
        <p:blipFill>
          <a:blip r:embed="rId2" cstate="print"/>
          <a:srcRect l="52381" t="21524" r="1905" b="48000"/>
          <a:stretch>
            <a:fillRect/>
          </a:stretch>
        </p:blipFill>
        <p:spPr bwMode="auto">
          <a:xfrm>
            <a:off x="0" y="1676400"/>
            <a:ext cx="9144000" cy="1905000"/>
          </a:xfrm>
          <a:prstGeom prst="rect">
            <a:avLst/>
          </a:prstGeom>
          <a:noFill/>
          <a:ln w="9525">
            <a:noFill/>
            <a:miter lim="800000"/>
            <a:headEnd/>
            <a:tailEnd/>
          </a:ln>
        </p:spPr>
      </p:pic>
      <p:sp>
        <p:nvSpPr>
          <p:cNvPr id="7" name="Rectangle 6"/>
          <p:cNvSpPr/>
          <p:nvPr/>
        </p:nvSpPr>
        <p:spPr>
          <a:xfrm>
            <a:off x="84992" y="3276600"/>
            <a:ext cx="8991600" cy="2286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382000" y="2133600"/>
            <a:ext cx="685800" cy="13716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0"/>
            <a:ext cx="8229600" cy="457200"/>
          </a:xfrm>
        </p:spPr>
        <p:txBody>
          <a:bodyPr>
            <a:normAutofit/>
          </a:bodyPr>
          <a:lstStyle/>
          <a:p>
            <a:pPr>
              <a:buNone/>
            </a:pPr>
            <a:r>
              <a:rPr lang="en-US" sz="2400" dirty="0" smtClean="0"/>
              <a:t>PASCAL VOC2010 Action Classification Challenge (% </a:t>
            </a:r>
            <a:r>
              <a:rPr lang="en-US" sz="2400" dirty="0" err="1" smtClean="0"/>
              <a:t>mAP</a:t>
            </a:r>
            <a:r>
              <a:rPr lang="en-US" sz="2400" dirty="0" smtClean="0"/>
              <a:t>)</a:t>
            </a:r>
            <a:endParaRPr lang="en-US" sz="2400" dirty="0"/>
          </a:p>
        </p:txBody>
      </p:sp>
      <p:pic>
        <p:nvPicPr>
          <p:cNvPr id="4098" name="Picture 2"/>
          <p:cNvPicPr>
            <a:picLocks noChangeAspect="1" noChangeArrowheads="1"/>
          </p:cNvPicPr>
          <p:nvPr/>
        </p:nvPicPr>
        <p:blipFill>
          <a:blip r:embed="rId2" cstate="print"/>
          <a:srcRect l="52381" t="21524" r="1905" b="48000"/>
          <a:stretch>
            <a:fillRect/>
          </a:stretch>
        </p:blipFill>
        <p:spPr bwMode="auto">
          <a:xfrm>
            <a:off x="0" y="381000"/>
            <a:ext cx="9144000" cy="1905000"/>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l="64047" t="12190" r="4048" b="60889"/>
          <a:stretch>
            <a:fillRect/>
          </a:stretch>
        </p:blipFill>
        <p:spPr bwMode="auto">
          <a:xfrm>
            <a:off x="1626576" y="5374564"/>
            <a:ext cx="5410200" cy="1426570"/>
          </a:xfrm>
          <a:prstGeom prst="rect">
            <a:avLst/>
          </a:prstGeom>
          <a:noFill/>
          <a:ln w="9525">
            <a:noFill/>
            <a:miter lim="800000"/>
            <a:headEnd/>
            <a:tailEnd/>
          </a:ln>
        </p:spPr>
      </p:pic>
      <p:cxnSp>
        <p:nvCxnSpPr>
          <p:cNvPr id="12" name="Straight Arrow Connector 11"/>
          <p:cNvCxnSpPr>
            <a:stCxn id="11" idx="2"/>
            <a:endCxn id="9" idx="0"/>
          </p:cNvCxnSpPr>
          <p:nvPr/>
        </p:nvCxnSpPr>
        <p:spPr>
          <a:xfrm rot="16200000" flipH="1">
            <a:off x="1982898" y="3025786"/>
            <a:ext cx="3155972" cy="1541584"/>
          </a:xfrm>
          <a:prstGeom prst="straightConnector1">
            <a:avLst/>
          </a:prstGeom>
          <a:ln w="41275" cap="flat">
            <a:round/>
            <a:tailEnd type="triangle" w="med" len="lg"/>
          </a:ln>
          <a:effectLst/>
        </p:spPr>
        <p:style>
          <a:lnRef idx="3">
            <a:schemeClr val="dk1"/>
          </a:lnRef>
          <a:fillRef idx="0">
            <a:schemeClr val="dk1"/>
          </a:fillRef>
          <a:effectRef idx="2">
            <a:schemeClr val="dk1"/>
          </a:effectRef>
          <a:fontRef idx="minor">
            <a:schemeClr val="tx1"/>
          </a:fontRef>
        </p:style>
      </p:cxnSp>
      <p:sp>
        <p:nvSpPr>
          <p:cNvPr id="11" name="Rectangle 10"/>
          <p:cNvSpPr/>
          <p:nvPr/>
        </p:nvSpPr>
        <p:spPr>
          <a:xfrm>
            <a:off x="2321168" y="846992"/>
            <a:ext cx="937848" cy="13716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0"/>
            <a:ext cx="8229600" cy="457200"/>
          </a:xfrm>
        </p:spPr>
        <p:txBody>
          <a:bodyPr>
            <a:normAutofit/>
          </a:bodyPr>
          <a:lstStyle/>
          <a:p>
            <a:pPr>
              <a:buNone/>
            </a:pPr>
            <a:r>
              <a:rPr lang="en-US" sz="2400" dirty="0" smtClean="0"/>
              <a:t>PASCAL VOC2010 Action Classification Challenge (% </a:t>
            </a:r>
            <a:r>
              <a:rPr lang="en-US" sz="2400" dirty="0" err="1" smtClean="0"/>
              <a:t>mAP</a:t>
            </a:r>
            <a:r>
              <a:rPr lang="en-US" sz="2400" dirty="0" smtClean="0"/>
              <a:t>)</a:t>
            </a:r>
            <a:endParaRPr lang="en-US" sz="2400" dirty="0"/>
          </a:p>
        </p:txBody>
      </p:sp>
      <p:pic>
        <p:nvPicPr>
          <p:cNvPr id="4098" name="Picture 2"/>
          <p:cNvPicPr>
            <a:picLocks noChangeAspect="1" noChangeArrowheads="1"/>
          </p:cNvPicPr>
          <p:nvPr/>
        </p:nvPicPr>
        <p:blipFill>
          <a:blip r:embed="rId2" cstate="print"/>
          <a:srcRect l="52381" t="21524" r="1905" b="48000"/>
          <a:stretch>
            <a:fillRect/>
          </a:stretch>
        </p:blipFill>
        <p:spPr bwMode="auto">
          <a:xfrm>
            <a:off x="0" y="381000"/>
            <a:ext cx="9144000" cy="1905000"/>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l="64047" t="12190" r="4048" b="60889"/>
          <a:stretch>
            <a:fillRect/>
          </a:stretch>
        </p:blipFill>
        <p:spPr bwMode="auto">
          <a:xfrm>
            <a:off x="1626576" y="5374564"/>
            <a:ext cx="5410200" cy="1426570"/>
          </a:xfrm>
          <a:prstGeom prst="rect">
            <a:avLst/>
          </a:prstGeom>
          <a:noFill/>
          <a:ln w="9525">
            <a:noFill/>
            <a:miter lim="800000"/>
            <a:headEnd/>
            <a:tailEnd/>
          </a:ln>
        </p:spPr>
      </p:pic>
      <p:cxnSp>
        <p:nvCxnSpPr>
          <p:cNvPr id="12" name="Straight Arrow Connector 11"/>
          <p:cNvCxnSpPr>
            <a:stCxn id="11" idx="2"/>
            <a:endCxn id="6" idx="0"/>
          </p:cNvCxnSpPr>
          <p:nvPr/>
        </p:nvCxnSpPr>
        <p:spPr>
          <a:xfrm rot="16200000" flipH="1">
            <a:off x="3098931" y="2750885"/>
            <a:ext cx="1765038" cy="700452"/>
          </a:xfrm>
          <a:prstGeom prst="straightConnector1">
            <a:avLst/>
          </a:prstGeom>
          <a:ln w="41275" cap="flat">
            <a:round/>
            <a:tailEnd type="triangle" w="med" len="lg"/>
          </a:ln>
          <a:effectLst/>
        </p:spPr>
        <p:style>
          <a:lnRef idx="3">
            <a:schemeClr val="dk1"/>
          </a:lnRef>
          <a:fillRef idx="0">
            <a:schemeClr val="dk1"/>
          </a:fillRef>
          <a:effectRef idx="2">
            <a:schemeClr val="dk1"/>
          </a:effectRef>
          <a:fontRef idx="minor">
            <a:schemeClr val="tx1"/>
          </a:fontRef>
        </p:style>
      </p:cxnSp>
      <p:pic>
        <p:nvPicPr>
          <p:cNvPr id="6" name="Picture 3"/>
          <p:cNvPicPr>
            <a:picLocks noChangeAspect="1" noChangeArrowheads="1"/>
          </p:cNvPicPr>
          <p:nvPr/>
        </p:nvPicPr>
        <p:blipFill>
          <a:blip r:embed="rId3" cstate="print"/>
          <a:srcRect l="64047" t="39110" r="4048" b="33969"/>
          <a:stretch>
            <a:fillRect/>
          </a:stretch>
        </p:blipFill>
        <p:spPr bwMode="auto">
          <a:xfrm>
            <a:off x="1626576" y="3983630"/>
            <a:ext cx="5410200" cy="1426570"/>
          </a:xfrm>
          <a:prstGeom prst="rect">
            <a:avLst/>
          </a:prstGeom>
          <a:noFill/>
          <a:ln w="9525">
            <a:noFill/>
            <a:miter lim="800000"/>
            <a:headEnd/>
            <a:tailEnd/>
          </a:ln>
        </p:spPr>
      </p:pic>
      <p:sp>
        <p:nvSpPr>
          <p:cNvPr id="11" name="Rectangle 10"/>
          <p:cNvSpPr/>
          <p:nvPr/>
        </p:nvSpPr>
        <p:spPr>
          <a:xfrm>
            <a:off x="3259016" y="846992"/>
            <a:ext cx="744416" cy="13716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0"/>
            <a:ext cx="8229600" cy="457200"/>
          </a:xfrm>
        </p:spPr>
        <p:txBody>
          <a:bodyPr>
            <a:normAutofit/>
          </a:bodyPr>
          <a:lstStyle/>
          <a:p>
            <a:pPr>
              <a:buNone/>
            </a:pPr>
            <a:r>
              <a:rPr lang="en-US" sz="2400" dirty="0" smtClean="0"/>
              <a:t>PASCAL VOC2010 Action Classification Challenge (% </a:t>
            </a:r>
            <a:r>
              <a:rPr lang="en-US" sz="2400" dirty="0" err="1" smtClean="0"/>
              <a:t>mAP</a:t>
            </a:r>
            <a:r>
              <a:rPr lang="en-US" sz="2400" dirty="0" smtClean="0"/>
              <a:t>)</a:t>
            </a:r>
            <a:endParaRPr lang="en-US" sz="2400" dirty="0"/>
          </a:p>
        </p:txBody>
      </p:sp>
      <p:pic>
        <p:nvPicPr>
          <p:cNvPr id="4098" name="Picture 2"/>
          <p:cNvPicPr>
            <a:picLocks noChangeAspect="1" noChangeArrowheads="1"/>
          </p:cNvPicPr>
          <p:nvPr/>
        </p:nvPicPr>
        <p:blipFill>
          <a:blip r:embed="rId2" cstate="print"/>
          <a:srcRect l="52381" t="21524" r="1905" b="48000"/>
          <a:stretch>
            <a:fillRect/>
          </a:stretch>
        </p:blipFill>
        <p:spPr bwMode="auto">
          <a:xfrm>
            <a:off x="0" y="381000"/>
            <a:ext cx="9144000" cy="1905000"/>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l="64047" t="12190" r="4048" b="60889"/>
          <a:stretch>
            <a:fillRect/>
          </a:stretch>
        </p:blipFill>
        <p:spPr bwMode="auto">
          <a:xfrm>
            <a:off x="1626576" y="5374564"/>
            <a:ext cx="5410200" cy="1426570"/>
          </a:xfrm>
          <a:prstGeom prst="rect">
            <a:avLst/>
          </a:prstGeom>
          <a:noFill/>
          <a:ln w="9525">
            <a:noFill/>
            <a:miter lim="800000"/>
            <a:headEnd/>
            <a:tailEnd/>
          </a:ln>
        </p:spPr>
      </p:pic>
      <p:cxnSp>
        <p:nvCxnSpPr>
          <p:cNvPr id="12" name="Straight Arrow Connector 11"/>
          <p:cNvCxnSpPr>
            <a:stCxn id="11" idx="2"/>
            <a:endCxn id="8" idx="0"/>
          </p:cNvCxnSpPr>
          <p:nvPr/>
        </p:nvCxnSpPr>
        <p:spPr>
          <a:xfrm rot="16200000" flipH="1">
            <a:off x="4137573" y="2415626"/>
            <a:ext cx="396004" cy="1935"/>
          </a:xfrm>
          <a:prstGeom prst="straightConnector1">
            <a:avLst/>
          </a:prstGeom>
          <a:ln w="41275" cap="flat">
            <a:round/>
            <a:tailEnd type="triangle" w="med" len="lg"/>
          </a:ln>
          <a:effectLst/>
        </p:spPr>
        <p:style>
          <a:lnRef idx="3">
            <a:schemeClr val="dk1"/>
          </a:lnRef>
          <a:fillRef idx="0">
            <a:schemeClr val="dk1"/>
          </a:fillRef>
          <a:effectRef idx="2">
            <a:schemeClr val="dk1"/>
          </a:effectRef>
          <a:fontRef idx="minor">
            <a:schemeClr val="tx1"/>
          </a:fontRef>
        </p:style>
      </p:cxnSp>
      <p:pic>
        <p:nvPicPr>
          <p:cNvPr id="6" name="Picture 3"/>
          <p:cNvPicPr>
            <a:picLocks noChangeAspect="1" noChangeArrowheads="1"/>
          </p:cNvPicPr>
          <p:nvPr/>
        </p:nvPicPr>
        <p:blipFill>
          <a:blip r:embed="rId3" cstate="print"/>
          <a:srcRect l="64047" t="39110" r="4048" b="33969"/>
          <a:stretch>
            <a:fillRect/>
          </a:stretch>
        </p:blipFill>
        <p:spPr bwMode="auto">
          <a:xfrm>
            <a:off x="1626576" y="3983630"/>
            <a:ext cx="5410200" cy="1426570"/>
          </a:xfrm>
          <a:prstGeom prst="rect">
            <a:avLst/>
          </a:prstGeom>
          <a:noFill/>
          <a:ln w="9525">
            <a:noFill/>
            <a:miter lim="800000"/>
            <a:headEnd/>
            <a:tailEnd/>
          </a:ln>
        </p:spPr>
      </p:pic>
      <p:sp>
        <p:nvSpPr>
          <p:cNvPr id="11" name="Rectangle 10"/>
          <p:cNvSpPr/>
          <p:nvPr/>
        </p:nvSpPr>
        <p:spPr>
          <a:xfrm>
            <a:off x="4021016" y="846992"/>
            <a:ext cx="627184" cy="13716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3" cstate="print"/>
          <a:srcRect l="64047" t="66031" r="4048" b="7048"/>
          <a:stretch>
            <a:fillRect/>
          </a:stretch>
        </p:blipFill>
        <p:spPr bwMode="auto">
          <a:xfrm>
            <a:off x="1636310" y="2614596"/>
            <a:ext cx="5400466" cy="14240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75476" t="14476" r="5714" b="5810"/>
          <a:stretch>
            <a:fillRect/>
          </a:stretch>
        </p:blipFill>
        <p:spPr bwMode="auto">
          <a:xfrm>
            <a:off x="0" y="762000"/>
            <a:ext cx="4602953" cy="6096000"/>
          </a:xfrm>
          <a:prstGeom prst="rect">
            <a:avLst/>
          </a:prstGeom>
          <a:noFill/>
          <a:ln w="9525">
            <a:noFill/>
            <a:miter lim="800000"/>
            <a:headEnd/>
            <a:tailEnd/>
          </a:ln>
        </p:spPr>
      </p:pic>
      <p:sp>
        <p:nvSpPr>
          <p:cNvPr id="5" name="TextBox 4"/>
          <p:cNvSpPr txBox="1"/>
          <p:nvPr/>
        </p:nvSpPr>
        <p:spPr>
          <a:xfrm>
            <a:off x="5257801" y="5562600"/>
            <a:ext cx="3200399" cy="646331"/>
          </a:xfrm>
          <a:prstGeom prst="rect">
            <a:avLst/>
          </a:prstGeom>
          <a:noFill/>
        </p:spPr>
        <p:txBody>
          <a:bodyPr wrap="square" rtlCol="0">
            <a:spAutoFit/>
          </a:bodyPr>
          <a:lstStyle/>
          <a:p>
            <a:r>
              <a:rPr lang="en-US" dirty="0" smtClean="0"/>
              <a:t>All images are aligned with the face in the center.</a:t>
            </a:r>
          </a:p>
        </p:txBody>
      </p:sp>
      <p:sp>
        <p:nvSpPr>
          <p:cNvPr id="6" name="TextBox 5"/>
          <p:cNvSpPr txBox="1"/>
          <p:nvPr/>
        </p:nvSpPr>
        <p:spPr>
          <a:xfrm>
            <a:off x="460154" y="152400"/>
            <a:ext cx="5964518" cy="523220"/>
          </a:xfrm>
          <a:prstGeom prst="rect">
            <a:avLst/>
          </a:prstGeom>
          <a:noFill/>
          <a:ln>
            <a:solidFill>
              <a:schemeClr val="tx1"/>
            </a:solidFill>
          </a:ln>
        </p:spPr>
        <p:txBody>
          <a:bodyPr wrap="none" rtlCol="0">
            <a:spAutoFit/>
          </a:bodyPr>
          <a:lstStyle/>
          <a:p>
            <a:r>
              <a:rPr lang="en-US" sz="2800" dirty="0" smtClean="0"/>
              <a:t>PPMI Binary Classification Task (% </a:t>
            </a:r>
            <a:r>
              <a:rPr lang="en-US" sz="2800" dirty="0" err="1" smtClean="0"/>
              <a:t>mAP</a:t>
            </a:r>
            <a:r>
              <a:rPr lang="en-US" sz="2800" dirty="0" smtClean="0"/>
              <a:t>)</a:t>
            </a:r>
            <a:endParaRPr lang="en-US" sz="2800" dirty="0"/>
          </a:p>
        </p:txBody>
      </p:sp>
      <p:grpSp>
        <p:nvGrpSpPr>
          <p:cNvPr id="2" name="Group 6"/>
          <p:cNvGrpSpPr/>
          <p:nvPr/>
        </p:nvGrpSpPr>
        <p:grpSpPr>
          <a:xfrm>
            <a:off x="4648200" y="990600"/>
            <a:ext cx="4495800" cy="572885"/>
            <a:chOff x="1049216" y="1371600"/>
            <a:chExt cx="6875584" cy="876133"/>
          </a:xfrm>
        </p:grpSpPr>
        <p:pic>
          <p:nvPicPr>
            <p:cNvPr id="9" name="Picture 5"/>
            <p:cNvPicPr>
              <a:picLocks noChangeAspect="1" noChangeArrowheads="1"/>
            </p:cNvPicPr>
            <p:nvPr/>
          </p:nvPicPr>
          <p:blipFill>
            <a:blip r:embed="rId3" cstate="print"/>
            <a:srcRect l="71429" t="30476" r="6428" b="63565"/>
            <a:stretch>
              <a:fillRect/>
            </a:stretch>
          </p:blipFill>
          <p:spPr bwMode="auto">
            <a:xfrm>
              <a:off x="1050325" y="1371600"/>
              <a:ext cx="6874475" cy="578161"/>
            </a:xfrm>
            <a:prstGeom prst="rect">
              <a:avLst/>
            </a:prstGeom>
            <a:noFill/>
            <a:ln w="9525">
              <a:noFill/>
              <a:miter lim="800000"/>
              <a:headEnd/>
              <a:tailEnd/>
            </a:ln>
          </p:spPr>
        </p:pic>
        <p:pic>
          <p:nvPicPr>
            <p:cNvPr id="10" name="Picture 5"/>
            <p:cNvPicPr>
              <a:picLocks noChangeAspect="1" noChangeArrowheads="1"/>
            </p:cNvPicPr>
            <p:nvPr/>
          </p:nvPicPr>
          <p:blipFill>
            <a:blip r:embed="rId3" cstate="print"/>
            <a:srcRect l="71429" t="82090" r="6428" b="13143"/>
            <a:stretch>
              <a:fillRect/>
            </a:stretch>
          </p:blipFill>
          <p:spPr bwMode="auto">
            <a:xfrm>
              <a:off x="1049216" y="1785204"/>
              <a:ext cx="6874475" cy="462529"/>
            </a:xfrm>
            <a:prstGeom prst="rect">
              <a:avLst/>
            </a:prstGeom>
            <a:noFill/>
            <a:ln w="9525">
              <a:noFill/>
              <a:miter lim="800000"/>
              <a:headEnd/>
              <a:tailEnd/>
            </a:ln>
          </p:spPr>
        </p:pic>
      </p:grpSp>
      <p:sp>
        <p:nvSpPr>
          <p:cNvPr id="14" name="Rectangle 13"/>
          <p:cNvSpPr/>
          <p:nvPr/>
        </p:nvSpPr>
        <p:spPr>
          <a:xfrm>
            <a:off x="4733192" y="1269024"/>
            <a:ext cx="4343400" cy="2286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76800" y="1066800"/>
            <a:ext cx="914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a:xfrm>
            <a:off x="4800600" y="2971800"/>
            <a:ext cx="4191000" cy="357188"/>
          </a:xfrm>
          <a:prstGeom prst="rect">
            <a:avLst/>
          </a:prstGeom>
          <a:ln>
            <a:solidFill>
              <a:schemeClr val="tx1"/>
            </a:solidFill>
          </a:ln>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PPMI 24-class</a:t>
            </a:r>
            <a:r>
              <a:rPr kumimoji="0" lang="en-US" b="0" i="0" u="none" strike="noStrike" kern="1200" cap="none" spc="0" normalizeH="0" noProof="0" dirty="0" smtClean="0">
                <a:ln>
                  <a:noFill/>
                </a:ln>
                <a:solidFill>
                  <a:schemeClr val="tx1"/>
                </a:solidFill>
                <a:effectLst/>
                <a:uLnTx/>
                <a:uFillTx/>
                <a:latin typeface="+mn-lt"/>
                <a:ea typeface="+mn-ea"/>
                <a:cs typeface="+mn-cs"/>
              </a:rPr>
              <a:t> classification Task </a:t>
            </a:r>
            <a:r>
              <a:rPr kumimoji="0" lang="en-US" b="0" i="0" u="none" strike="noStrike" kern="1200" cap="none" spc="0" normalizeH="0" baseline="0" noProof="0" dirty="0" smtClean="0">
                <a:ln>
                  <a:noFill/>
                </a:ln>
                <a:solidFill>
                  <a:schemeClr val="tx1"/>
                </a:solidFill>
                <a:effectLst/>
                <a:uLnTx/>
                <a:uFillTx/>
                <a:latin typeface="+mn-lt"/>
                <a:ea typeface="+mn-ea"/>
                <a:cs typeface="+mn-cs"/>
              </a:rPr>
              <a:t>(% </a:t>
            </a:r>
            <a:r>
              <a:rPr kumimoji="0" lang="en-US" b="0" i="0" u="none" strike="noStrike" kern="1200" cap="none" spc="0" normalizeH="0" baseline="0" noProof="0" dirty="0" err="1" smtClean="0">
                <a:ln>
                  <a:noFill/>
                </a:ln>
                <a:solidFill>
                  <a:schemeClr val="tx1"/>
                </a:solidFill>
                <a:effectLst/>
                <a:uLnTx/>
                <a:uFillTx/>
                <a:latin typeface="+mn-lt"/>
                <a:ea typeface="+mn-ea"/>
                <a:cs typeface="+mn-cs"/>
              </a:rPr>
              <a:t>mAP</a:t>
            </a:r>
            <a:r>
              <a:rPr kumimoji="0" lang="en-US" b="0" i="0" u="none" strike="noStrike" kern="1200" cap="none" spc="0" normalizeH="0" baseline="0" noProof="0" dirty="0" smtClean="0">
                <a:ln>
                  <a:noFill/>
                </a:ln>
                <a:solidFill>
                  <a:schemeClr val="tx1"/>
                </a:solidFill>
                <a:effectLst/>
                <a:uLnTx/>
                <a:uFillTx/>
                <a:latin typeface="+mn-lt"/>
                <a:ea typeface="+mn-ea"/>
                <a:cs typeface="+mn-cs"/>
              </a:rPr>
              <a:t>)</a:t>
            </a:r>
          </a:p>
        </p:txBody>
      </p:sp>
      <p:grpSp>
        <p:nvGrpSpPr>
          <p:cNvPr id="3" name="Group 16"/>
          <p:cNvGrpSpPr/>
          <p:nvPr/>
        </p:nvGrpSpPr>
        <p:grpSpPr>
          <a:xfrm>
            <a:off x="4572000" y="3456516"/>
            <a:ext cx="4495800" cy="1623483"/>
            <a:chOff x="990600" y="4191000"/>
            <a:chExt cx="7315200" cy="2641600"/>
          </a:xfrm>
        </p:grpSpPr>
        <p:pic>
          <p:nvPicPr>
            <p:cNvPr id="18" name="Picture 6"/>
            <p:cNvPicPr>
              <a:picLocks noChangeAspect="1" noChangeArrowheads="1"/>
            </p:cNvPicPr>
            <p:nvPr/>
          </p:nvPicPr>
          <p:blipFill>
            <a:blip r:embed="rId4" cstate="print"/>
            <a:srcRect l="52380" t="25905" r="4762" b="24571"/>
            <a:stretch>
              <a:fillRect/>
            </a:stretch>
          </p:blipFill>
          <p:spPr bwMode="auto">
            <a:xfrm>
              <a:off x="990600" y="4191000"/>
              <a:ext cx="7315200" cy="2641600"/>
            </a:xfrm>
            <a:prstGeom prst="rect">
              <a:avLst/>
            </a:prstGeom>
            <a:noFill/>
            <a:ln w="9525">
              <a:noFill/>
              <a:miter lim="800000"/>
              <a:headEnd/>
              <a:tailEnd/>
            </a:ln>
          </p:spPr>
        </p:pic>
        <p:sp>
          <p:nvSpPr>
            <p:cNvPr id="19" name="Rectangle 18"/>
            <p:cNvSpPr/>
            <p:nvPr/>
          </p:nvSpPr>
          <p:spPr>
            <a:xfrm>
              <a:off x="6603024" y="6450624"/>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4572000" y="2819400"/>
            <a:ext cx="4536832" cy="25146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572000" y="1676400"/>
            <a:ext cx="4569521" cy="400110"/>
          </a:xfrm>
          <a:prstGeom prst="rect">
            <a:avLst/>
          </a:prstGeom>
          <a:noFill/>
        </p:spPr>
        <p:txBody>
          <a:bodyPr wrap="none" rtlCol="0">
            <a:spAutoFit/>
          </a:bodyPr>
          <a:lstStyle/>
          <a:p>
            <a:r>
              <a:rPr lang="en-US" sz="2000" dirty="0" smtClean="0">
                <a:solidFill>
                  <a:srgbClr val="FF0000"/>
                </a:solidFill>
              </a:rPr>
              <a:t>Improvement in 10 out of 12 instruments!</a:t>
            </a:r>
            <a:endParaRPr 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P spid="20" grpId="0" animBg="1"/>
      <p:bldP spid="21" grpId="0"/>
      <p:bldP spid="21"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800" dirty="0" smtClean="0"/>
              <a:t>Thank you!</a:t>
            </a:r>
            <a:endParaRPr lang="en-US" sz="4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Learning scene categories from photo streams</a:t>
            </a:r>
            <a:endParaRPr lang="en-US" dirty="0"/>
          </a:p>
        </p:txBody>
      </p:sp>
      <p:sp>
        <p:nvSpPr>
          <p:cNvPr id="3" name="Subtitle 2"/>
          <p:cNvSpPr>
            <a:spLocks noGrp="1"/>
          </p:cNvSpPr>
          <p:nvPr>
            <p:ph type="subTitle" idx="1"/>
          </p:nvPr>
        </p:nvSpPr>
        <p:spPr/>
        <p:txBody>
          <a:bodyPr/>
          <a:lstStyle/>
          <a:p>
            <a:r>
              <a:rPr lang="en-US" dirty="0" smtClean="0"/>
              <a:t>Barry </a:t>
            </a:r>
            <a:r>
              <a:rPr lang="en-US" dirty="0" err="1" smtClean="0"/>
              <a:t>Chai</a:t>
            </a:r>
            <a:r>
              <a:rPr lang="en-US" dirty="0" smtClean="0"/>
              <a:t> </a:t>
            </a:r>
          </a:p>
          <a:p>
            <a:r>
              <a:rPr lang="en-US" smtClean="0"/>
              <a:t>(submitted </a:t>
            </a:r>
            <a:r>
              <a:rPr lang="en-US" dirty="0" smtClean="0"/>
              <a:t>to CVPR11)</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800600" y="1895475"/>
            <a:ext cx="1200150" cy="3971925"/>
          </a:xfrm>
          <a:prstGeom prst="rect">
            <a:avLst/>
          </a:prstGeom>
          <a:noFill/>
          <a:ln w="9525">
            <a:noFill/>
            <a:miter lim="800000"/>
            <a:headEnd/>
            <a:tailEnd/>
          </a:ln>
        </p:spPr>
      </p:pic>
      <p:sp>
        <p:nvSpPr>
          <p:cNvPr id="2" name="Title 1"/>
          <p:cNvSpPr>
            <a:spLocks noGrp="1"/>
          </p:cNvSpPr>
          <p:nvPr>
            <p:ph type="title"/>
          </p:nvPr>
        </p:nvSpPr>
        <p:spPr>
          <a:xfrm>
            <a:off x="0" y="274638"/>
            <a:ext cx="9144000" cy="1143000"/>
          </a:xfrm>
        </p:spPr>
        <p:txBody>
          <a:bodyPr>
            <a:noAutofit/>
          </a:bodyPr>
          <a:lstStyle/>
          <a:p>
            <a:r>
              <a:rPr lang="en-US" sz="4000" dirty="0" smtClean="0"/>
              <a:t>Diverse photo streams &amp; shared canonical photos</a:t>
            </a:r>
            <a:endParaRPr lang="en-US" sz="4000" dirty="0"/>
          </a:p>
        </p:txBody>
      </p:sp>
      <p:pic>
        <p:nvPicPr>
          <p:cNvPr id="2050"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81050" y="2481262"/>
            <a:ext cx="7905750" cy="3233738"/>
          </a:xfrm>
          <a:prstGeom prst="rect">
            <a:avLst/>
          </a:prstGeom>
          <a:noFill/>
          <a:ln w="9525">
            <a:noFill/>
            <a:miter lim="800000"/>
            <a:headEnd/>
            <a:tailEnd/>
          </a:ln>
        </p:spPr>
      </p:pic>
      <p:sp>
        <p:nvSpPr>
          <p:cNvPr id="6" name="TextBox 5"/>
          <p:cNvSpPr txBox="1"/>
          <p:nvPr/>
        </p:nvSpPr>
        <p:spPr>
          <a:xfrm>
            <a:off x="37700" y="2561925"/>
            <a:ext cx="1786130" cy="369332"/>
          </a:xfrm>
          <a:prstGeom prst="rect">
            <a:avLst/>
          </a:prstGeom>
          <a:noFill/>
        </p:spPr>
        <p:txBody>
          <a:bodyPr wrap="none" rtlCol="0">
            <a:spAutoFit/>
          </a:bodyPr>
          <a:lstStyle/>
          <a:p>
            <a:r>
              <a:rPr lang="en-US" dirty="0" smtClean="0"/>
              <a:t>Elisabeth’s photo</a:t>
            </a:r>
            <a:endParaRPr lang="en-US" dirty="0"/>
          </a:p>
        </p:txBody>
      </p:sp>
      <p:sp>
        <p:nvSpPr>
          <p:cNvPr id="7" name="Right Brace 6"/>
          <p:cNvSpPr/>
          <p:nvPr/>
        </p:nvSpPr>
        <p:spPr>
          <a:xfrm rot="10800000">
            <a:off x="1752600" y="2438399"/>
            <a:ext cx="228600" cy="609600"/>
          </a:xfrm>
          <a:prstGeom prst="rightBrace">
            <a:avLst/>
          </a:prstGeom>
          <a:ln w="1905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p:cNvSpPr/>
          <p:nvPr/>
        </p:nvSpPr>
        <p:spPr>
          <a:xfrm rot="10800000">
            <a:off x="2895600" y="3124199"/>
            <a:ext cx="228600" cy="609600"/>
          </a:xfrm>
          <a:prstGeom prst="rightBrace">
            <a:avLst/>
          </a:prstGeom>
          <a:ln w="1905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10800000">
            <a:off x="4648200" y="3810000"/>
            <a:ext cx="228600" cy="609600"/>
          </a:xfrm>
          <a:prstGeom prst="rightBrace">
            <a:avLst/>
          </a:prstGeom>
          <a:ln w="1905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rot="10800000">
            <a:off x="533400" y="4495800"/>
            <a:ext cx="228600" cy="609600"/>
          </a:xfrm>
          <a:prstGeom prst="rightBrace">
            <a:avLst/>
          </a:prstGeom>
          <a:ln w="1905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rot="10800000">
            <a:off x="685800" y="5181600"/>
            <a:ext cx="228600" cy="609600"/>
          </a:xfrm>
          <a:prstGeom prst="rightBrace">
            <a:avLst/>
          </a:prstGeom>
          <a:ln w="1905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p:cNvSpPr/>
          <p:nvPr/>
        </p:nvSpPr>
        <p:spPr>
          <a:xfrm rot="10800000" flipH="1">
            <a:off x="5943600" y="2438400"/>
            <a:ext cx="228600" cy="609600"/>
          </a:xfrm>
          <a:prstGeom prst="rightBrace">
            <a:avLst/>
          </a:prstGeom>
          <a:ln w="1905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p:cNvSpPr/>
          <p:nvPr/>
        </p:nvSpPr>
        <p:spPr>
          <a:xfrm rot="10800000" flipH="1">
            <a:off x="7391400" y="3104950"/>
            <a:ext cx="228600" cy="609600"/>
          </a:xfrm>
          <a:prstGeom prst="rightBrace">
            <a:avLst/>
          </a:prstGeom>
          <a:ln w="1905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p:cNvSpPr/>
          <p:nvPr/>
        </p:nvSpPr>
        <p:spPr>
          <a:xfrm rot="10800000" flipH="1">
            <a:off x="8696425" y="3800375"/>
            <a:ext cx="228600" cy="609600"/>
          </a:xfrm>
          <a:prstGeom prst="rightBrace">
            <a:avLst/>
          </a:prstGeom>
          <a:ln w="1905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p:cNvSpPr/>
          <p:nvPr/>
        </p:nvSpPr>
        <p:spPr>
          <a:xfrm rot="10800000" flipH="1">
            <a:off x="6619775" y="4495800"/>
            <a:ext cx="228600" cy="609600"/>
          </a:xfrm>
          <a:prstGeom prst="rightBrace">
            <a:avLst/>
          </a:prstGeom>
          <a:ln w="1905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p:cNvSpPr/>
          <p:nvPr/>
        </p:nvSpPr>
        <p:spPr>
          <a:xfrm rot="10800000" flipH="1">
            <a:off x="5715001" y="5181599"/>
            <a:ext cx="228600" cy="609600"/>
          </a:xfrm>
          <a:prstGeom prst="rightBrace">
            <a:avLst/>
          </a:prstGeom>
          <a:ln w="1905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1405558" y="3248525"/>
            <a:ext cx="1423467" cy="369332"/>
          </a:xfrm>
          <a:prstGeom prst="rect">
            <a:avLst/>
          </a:prstGeom>
          <a:noFill/>
        </p:spPr>
        <p:txBody>
          <a:bodyPr wrap="none" rtlCol="0">
            <a:spAutoFit/>
          </a:bodyPr>
          <a:lstStyle/>
          <a:p>
            <a:r>
              <a:rPr lang="en-US" dirty="0" smtClean="0"/>
              <a:t>Brian’s photo</a:t>
            </a:r>
            <a:endParaRPr lang="en-US" dirty="0"/>
          </a:p>
        </p:txBody>
      </p:sp>
      <p:sp>
        <p:nvSpPr>
          <p:cNvPr id="19" name="TextBox 18"/>
          <p:cNvSpPr txBox="1"/>
          <p:nvPr/>
        </p:nvSpPr>
        <p:spPr>
          <a:xfrm>
            <a:off x="2895600" y="3924700"/>
            <a:ext cx="1678023" cy="369332"/>
          </a:xfrm>
          <a:prstGeom prst="rect">
            <a:avLst/>
          </a:prstGeom>
          <a:noFill/>
        </p:spPr>
        <p:txBody>
          <a:bodyPr wrap="none" rtlCol="0">
            <a:spAutoFit/>
          </a:bodyPr>
          <a:lstStyle/>
          <a:p>
            <a:r>
              <a:rPr lang="en-US" dirty="0" err="1" smtClean="0"/>
              <a:t>Geremy’s</a:t>
            </a:r>
            <a:r>
              <a:rPr lang="en-US" dirty="0" smtClean="0"/>
              <a:t> photo</a:t>
            </a:r>
            <a:endParaRPr lang="en-US" dirty="0"/>
          </a:p>
        </p:txBody>
      </p:sp>
      <p:sp>
        <p:nvSpPr>
          <p:cNvPr id="20" name="TextBox 19"/>
          <p:cNvSpPr txBox="1"/>
          <p:nvPr/>
        </p:nvSpPr>
        <p:spPr>
          <a:xfrm>
            <a:off x="6905325" y="4628950"/>
            <a:ext cx="1721049" cy="369332"/>
          </a:xfrm>
          <a:prstGeom prst="rect">
            <a:avLst/>
          </a:prstGeom>
          <a:noFill/>
        </p:spPr>
        <p:txBody>
          <a:bodyPr wrap="none" rtlCol="0">
            <a:spAutoFit/>
          </a:bodyPr>
          <a:lstStyle/>
          <a:p>
            <a:r>
              <a:rPr lang="en-US" dirty="0" smtClean="0"/>
              <a:t>Kenneth’s photo</a:t>
            </a:r>
            <a:endParaRPr lang="en-US" dirty="0"/>
          </a:p>
        </p:txBody>
      </p:sp>
      <p:sp>
        <p:nvSpPr>
          <p:cNvPr id="21" name="TextBox 20"/>
          <p:cNvSpPr txBox="1"/>
          <p:nvPr/>
        </p:nvSpPr>
        <p:spPr>
          <a:xfrm>
            <a:off x="5925150" y="5298343"/>
            <a:ext cx="1490473" cy="369332"/>
          </a:xfrm>
          <a:prstGeom prst="rect">
            <a:avLst/>
          </a:prstGeom>
          <a:noFill/>
        </p:spPr>
        <p:txBody>
          <a:bodyPr wrap="none" rtlCol="0">
            <a:spAutoFit/>
          </a:bodyPr>
          <a:lstStyle/>
          <a:p>
            <a:r>
              <a:rPr lang="en-US" dirty="0" smtClean="0"/>
              <a:t>Susan’s photo</a:t>
            </a:r>
            <a:endParaRPr lang="en-US" dirty="0"/>
          </a:p>
        </p:txBody>
      </p:sp>
      <p:sp>
        <p:nvSpPr>
          <p:cNvPr id="22" name="TextBox 21"/>
          <p:cNvSpPr txBox="1"/>
          <p:nvPr/>
        </p:nvSpPr>
        <p:spPr>
          <a:xfrm>
            <a:off x="0" y="1828800"/>
            <a:ext cx="4684296" cy="400110"/>
          </a:xfrm>
          <a:prstGeom prst="rect">
            <a:avLst/>
          </a:prstGeom>
          <a:noFill/>
        </p:spPr>
        <p:txBody>
          <a:bodyPr wrap="none" rtlCol="0">
            <a:spAutoFit/>
          </a:bodyPr>
          <a:lstStyle/>
          <a:p>
            <a:r>
              <a:rPr lang="en-US" sz="2000" dirty="0" smtClean="0">
                <a:latin typeface="Arial" pitchFamily="34" charset="0"/>
                <a:cs typeface="Arial" pitchFamily="34" charset="0"/>
              </a:rPr>
              <a:t>Photo streams tagged as beach scenes</a:t>
            </a:r>
            <a:endParaRPr lang="en-US" sz="2000" dirty="0">
              <a:latin typeface="Arial" pitchFamily="34" charset="0"/>
              <a:cs typeface="Arial" pitchFamily="34" charset="0"/>
            </a:endParaRPr>
          </a:p>
        </p:txBody>
      </p:sp>
      <p:sp>
        <p:nvSpPr>
          <p:cNvPr id="23" name="TextBox 22"/>
          <p:cNvSpPr txBox="1"/>
          <p:nvPr/>
        </p:nvSpPr>
        <p:spPr>
          <a:xfrm>
            <a:off x="4763312" y="1884402"/>
            <a:ext cx="1260025" cy="553998"/>
          </a:xfrm>
          <a:prstGeom prst="rect">
            <a:avLst/>
          </a:prstGeom>
          <a:noFill/>
        </p:spPr>
        <p:txBody>
          <a:bodyPr wrap="none" rtlCol="0">
            <a:spAutoFit/>
          </a:bodyPr>
          <a:lstStyle/>
          <a:p>
            <a:pPr algn="ctr"/>
            <a:r>
              <a:rPr lang="en-US" sz="1500" b="1" dirty="0" smtClean="0"/>
              <a:t>Canonical </a:t>
            </a:r>
          </a:p>
          <a:p>
            <a:pPr algn="ctr"/>
            <a:r>
              <a:rPr lang="en-US" sz="1500" b="1" dirty="0" smtClean="0"/>
              <a:t>beach photos</a:t>
            </a:r>
            <a:endParaRPr lang="en-US" sz="1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noisy user photos</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461963" y="1295400"/>
            <a:ext cx="8301037" cy="2333625"/>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457200" y="3886200"/>
            <a:ext cx="8341042" cy="2213610"/>
          </a:xfrm>
          <a:prstGeom prst="rect">
            <a:avLst/>
          </a:prstGeom>
          <a:noFill/>
          <a:ln w="9525">
            <a:noFill/>
            <a:miter lim="800000"/>
            <a:headEnd/>
            <a:tailEnd/>
          </a:ln>
        </p:spPr>
      </p:pic>
      <p:sp>
        <p:nvSpPr>
          <p:cNvPr id="5" name="Rectangle 4"/>
          <p:cNvSpPr/>
          <p:nvPr/>
        </p:nvSpPr>
        <p:spPr>
          <a:xfrm>
            <a:off x="5334000" y="6211669"/>
            <a:ext cx="4572000" cy="646331"/>
          </a:xfrm>
          <a:prstGeom prst="rect">
            <a:avLst/>
          </a:prstGeom>
        </p:spPr>
        <p:txBody>
          <a:bodyPr>
            <a:spAutoFit/>
          </a:bodyPr>
          <a:lstStyle/>
          <a:p>
            <a:r>
              <a:rPr lang="en-US" dirty="0" smtClean="0"/>
              <a:t>9,152 photo streams across 6 classes</a:t>
            </a:r>
          </a:p>
          <a:p>
            <a:r>
              <a:rPr lang="en-US" dirty="0" smtClean="0"/>
              <a:t>233,417 images</a:t>
            </a:r>
            <a:endParaRPr lang="en-US" dirty="0"/>
          </a:p>
        </p:txBody>
      </p:sp>
      <p:pic>
        <p:nvPicPr>
          <p:cNvPr id="10" name="Picture 4" descr="http://www.jtbf.org/clientuploads/flickr-logo.jpg"/>
          <p:cNvPicPr>
            <a:picLocks noChangeAspect="1" noChangeArrowheads="1"/>
          </p:cNvPicPr>
          <p:nvPr/>
        </p:nvPicPr>
        <p:blipFill>
          <a:blip r:embed="rId5" cstate="print"/>
          <a:srcRect b="21835"/>
          <a:stretch>
            <a:fillRect/>
          </a:stretch>
        </p:blipFill>
        <p:spPr bwMode="auto">
          <a:xfrm>
            <a:off x="609600" y="6172200"/>
            <a:ext cx="781050" cy="4572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2011 winter release</a:t>
            </a:r>
            <a:endParaRPr lang="en-US" dirty="0"/>
          </a:p>
        </p:txBody>
      </p:sp>
      <p:pic>
        <p:nvPicPr>
          <p:cNvPr id="4" name="Picture 2" descr="http://vision.stanford.edu/Images/imagenet_logo.png"/>
          <p:cNvPicPr>
            <a:picLocks noChangeAspect="1" noChangeArrowheads="1"/>
          </p:cNvPicPr>
          <p:nvPr/>
        </p:nvPicPr>
        <p:blipFill>
          <a:blip r:embed="rId3" cstate="print"/>
          <a:srcRect/>
          <a:stretch>
            <a:fillRect/>
          </a:stretch>
        </p:blipFill>
        <p:spPr bwMode="auto">
          <a:xfrm>
            <a:off x="304800" y="533400"/>
            <a:ext cx="3371850" cy="609600"/>
          </a:xfrm>
          <a:prstGeom prst="rect">
            <a:avLst/>
          </a:prstGeom>
          <a:noFill/>
        </p:spPr>
      </p:pic>
      <p:sp>
        <p:nvSpPr>
          <p:cNvPr id="11" name="Content Placeholder 2"/>
          <p:cNvSpPr>
            <a:spLocks noGrp="1"/>
          </p:cNvSpPr>
          <p:nvPr>
            <p:ph idx="1"/>
          </p:nvPr>
        </p:nvSpPr>
        <p:spPr>
          <a:xfrm>
            <a:off x="533400" y="1371600"/>
            <a:ext cx="8229600" cy="5105400"/>
          </a:xfrm>
        </p:spPr>
        <p:txBody>
          <a:bodyPr>
            <a:normAutofit fontScale="92500" lnSpcReduction="20000"/>
          </a:bodyPr>
          <a:lstStyle/>
          <a:p>
            <a:r>
              <a:rPr lang="en-US" dirty="0" smtClean="0"/>
              <a:t>New categories</a:t>
            </a:r>
          </a:p>
          <a:p>
            <a:pPr lvl="1"/>
            <a:r>
              <a:rPr lang="en-US" altLang="zh-CN" dirty="0" smtClean="0"/>
              <a:t>5K person </a:t>
            </a:r>
            <a:r>
              <a:rPr lang="en-US" altLang="zh-CN" dirty="0" err="1" smtClean="0"/>
              <a:t>subtree</a:t>
            </a:r>
            <a:endParaRPr lang="en-US" dirty="0" smtClean="0"/>
          </a:p>
          <a:p>
            <a:r>
              <a:rPr lang="en-US" dirty="0" smtClean="0"/>
              <a:t>Bounding boxes</a:t>
            </a:r>
          </a:p>
          <a:p>
            <a:pPr lvl="1"/>
            <a:r>
              <a:rPr lang="en-US" altLang="zh-CN" dirty="0" smtClean="0"/>
              <a:t>2500 </a:t>
            </a:r>
            <a:r>
              <a:rPr lang="en-US" altLang="zh-CN" dirty="0" err="1" smtClean="0"/>
              <a:t>synsets</a:t>
            </a:r>
            <a:endParaRPr lang="en-US" dirty="0" smtClean="0"/>
          </a:p>
          <a:p>
            <a:r>
              <a:rPr lang="en-US" dirty="0" smtClean="0"/>
              <a:t>Attributes</a:t>
            </a:r>
          </a:p>
          <a:p>
            <a:pPr lvl="1"/>
            <a:r>
              <a:rPr lang="en-US" dirty="0" smtClean="0"/>
              <a:t>25 attributes, 384 </a:t>
            </a:r>
            <a:r>
              <a:rPr lang="en-US" dirty="0" err="1" smtClean="0"/>
              <a:t>synsets</a:t>
            </a:r>
            <a:r>
              <a:rPr lang="en-US" dirty="0" smtClean="0"/>
              <a:t> (9600 images)</a:t>
            </a:r>
          </a:p>
          <a:p>
            <a:r>
              <a:rPr lang="en-US" dirty="0" smtClean="0"/>
              <a:t>Toolbox improved</a:t>
            </a:r>
          </a:p>
          <a:p>
            <a:pPr lvl="1"/>
            <a:r>
              <a:rPr lang="en-US" dirty="0" smtClean="0"/>
              <a:t>Easy downloading of images, features, and bounding boxes</a:t>
            </a:r>
          </a:p>
          <a:p>
            <a:r>
              <a:rPr lang="en-US" dirty="0" smtClean="0"/>
              <a:t>Visualization</a:t>
            </a:r>
          </a:p>
          <a:p>
            <a:pPr lvl="1"/>
            <a:r>
              <a:rPr lang="en-US" dirty="0" smtClean="0"/>
              <a:t>New interface using HTML5 technology</a:t>
            </a:r>
          </a:p>
          <a:p>
            <a:pPr lvl="1"/>
            <a:r>
              <a:rPr lang="en-US" dirty="0" smtClean="0"/>
              <a:t>Bounding boxes overlaid on images</a:t>
            </a:r>
          </a:p>
          <a:p>
            <a:pPr lvl="1"/>
            <a:endParaRPr lang="en-US" dirty="0" smtClean="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914525" y="1581150"/>
            <a:ext cx="5248275" cy="4895850"/>
          </a:xfrm>
          <a:prstGeom prst="rect">
            <a:avLst/>
          </a:prstGeom>
          <a:noFill/>
          <a:ln w="9525">
            <a:noFill/>
            <a:miter lim="800000"/>
            <a:headEnd/>
            <a:tailEnd/>
          </a:ln>
        </p:spPr>
      </p:pic>
      <p:sp>
        <p:nvSpPr>
          <p:cNvPr id="4" name="Title 1"/>
          <p:cNvSpPr>
            <a:spLocks noGrp="1"/>
          </p:cNvSpPr>
          <p:nvPr>
            <p:ph type="title"/>
          </p:nvPr>
        </p:nvSpPr>
        <p:spPr>
          <a:xfrm>
            <a:off x="457200" y="274638"/>
            <a:ext cx="8229600" cy="1143000"/>
          </a:xfrm>
        </p:spPr>
        <p:txBody>
          <a:bodyPr/>
          <a:lstStyle/>
          <a:p>
            <a:r>
              <a:rPr lang="en-US" dirty="0" smtClean="0"/>
              <a:t>Challenges: multi-modality data</a:t>
            </a:r>
            <a:endParaRPr lang="en-US" dirty="0"/>
          </a:p>
        </p:txBody>
      </p:sp>
      <p:sp>
        <p:nvSpPr>
          <p:cNvPr id="7" name="TextBox 6"/>
          <p:cNvSpPr txBox="1"/>
          <p:nvPr/>
        </p:nvSpPr>
        <p:spPr>
          <a:xfrm>
            <a:off x="533400" y="5791200"/>
            <a:ext cx="2517036" cy="923330"/>
          </a:xfrm>
          <a:prstGeom prst="rect">
            <a:avLst/>
          </a:prstGeom>
          <a:noFill/>
        </p:spPr>
        <p:txBody>
          <a:bodyPr wrap="none" rtlCol="0">
            <a:spAutoFit/>
          </a:bodyPr>
          <a:lstStyle/>
          <a:p>
            <a:r>
              <a:rPr lang="en-US" dirty="0" smtClean="0"/>
              <a:t>GIST feature</a:t>
            </a:r>
          </a:p>
          <a:p>
            <a:r>
              <a:rPr lang="en-US" dirty="0" smtClean="0"/>
              <a:t>PCA 2 dimensional space</a:t>
            </a:r>
          </a:p>
          <a:p>
            <a:r>
              <a:rPr lang="en-US" dirty="0" smtClean="0"/>
              <a:t>5-component Gaussian</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 Classification</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76200" y="3352800"/>
            <a:ext cx="8991600" cy="2268599"/>
          </a:xfrm>
          <a:prstGeom prst="rect">
            <a:avLst/>
          </a:prstGeom>
          <a:noFill/>
          <a:ln w="9525">
            <a:noFill/>
            <a:miter lim="800000"/>
            <a:headEnd/>
            <a:tailEnd/>
          </a:ln>
        </p:spPr>
      </p:pic>
      <p:sp>
        <p:nvSpPr>
          <p:cNvPr id="5" name="Rectangle 4"/>
          <p:cNvSpPr/>
          <p:nvPr/>
        </p:nvSpPr>
        <p:spPr>
          <a:xfrm>
            <a:off x="304800" y="2133600"/>
            <a:ext cx="3583289" cy="646331"/>
          </a:xfrm>
          <a:prstGeom prst="rect">
            <a:avLst/>
          </a:prstGeom>
        </p:spPr>
        <p:txBody>
          <a:bodyPr wrap="none">
            <a:spAutoFit/>
          </a:bodyPr>
          <a:lstStyle/>
          <a:p>
            <a:r>
              <a:rPr lang="en-US" dirty="0" smtClean="0"/>
              <a:t>800 training photo streams per class</a:t>
            </a:r>
          </a:p>
          <a:p>
            <a:r>
              <a:rPr lang="en-US" dirty="0" smtClean="0"/>
              <a:t>100 test photo streams per class</a:t>
            </a:r>
            <a:endParaRPr lang="en-US" dirty="0"/>
          </a:p>
        </p:txBody>
      </p:sp>
      <p:pic>
        <p:nvPicPr>
          <p:cNvPr id="1028" name="Picture 4" descr="http://www.jtbf.org/clientuploads/flickr-logo.jpg"/>
          <p:cNvPicPr>
            <a:picLocks noChangeAspect="1" noChangeArrowheads="1"/>
          </p:cNvPicPr>
          <p:nvPr/>
        </p:nvPicPr>
        <p:blipFill>
          <a:blip r:embed="rId4" cstate="print"/>
          <a:srcRect b="21835"/>
          <a:stretch>
            <a:fillRect/>
          </a:stretch>
        </p:blipFill>
        <p:spPr bwMode="auto">
          <a:xfrm>
            <a:off x="381000" y="1752600"/>
            <a:ext cx="781050" cy="4572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Stream Classification &amp; Canonical Image Discovery</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381000" y="2895600"/>
            <a:ext cx="8120063" cy="3248025"/>
          </a:xfrm>
          <a:prstGeom prst="rect">
            <a:avLst/>
          </a:prstGeom>
          <a:noFill/>
          <a:ln w="9525">
            <a:noFill/>
            <a:miter lim="800000"/>
            <a:headEnd/>
            <a:tailEnd/>
          </a:ln>
        </p:spPr>
      </p:pic>
      <p:sp>
        <p:nvSpPr>
          <p:cNvPr id="6" name="Rectangle 5"/>
          <p:cNvSpPr/>
          <p:nvPr/>
        </p:nvSpPr>
        <p:spPr>
          <a:xfrm>
            <a:off x="304800" y="2133600"/>
            <a:ext cx="3583289" cy="646331"/>
          </a:xfrm>
          <a:prstGeom prst="rect">
            <a:avLst/>
          </a:prstGeom>
        </p:spPr>
        <p:txBody>
          <a:bodyPr wrap="none">
            <a:spAutoFit/>
          </a:bodyPr>
          <a:lstStyle/>
          <a:p>
            <a:r>
              <a:rPr lang="en-US" dirty="0" smtClean="0"/>
              <a:t>800 training photo streams per class</a:t>
            </a:r>
          </a:p>
          <a:p>
            <a:r>
              <a:rPr lang="en-US" dirty="0" smtClean="0"/>
              <a:t>100 test photo streams per class</a:t>
            </a:r>
            <a:endParaRPr lang="en-US" dirty="0"/>
          </a:p>
        </p:txBody>
      </p:sp>
      <p:pic>
        <p:nvPicPr>
          <p:cNvPr id="7" name="Picture 4" descr="http://www.jtbf.org/clientuploads/flickr-logo.jpg"/>
          <p:cNvPicPr>
            <a:picLocks noChangeAspect="1" noChangeArrowheads="1"/>
          </p:cNvPicPr>
          <p:nvPr/>
        </p:nvPicPr>
        <p:blipFill>
          <a:blip r:embed="rId4" cstate="print"/>
          <a:srcRect b="21835"/>
          <a:stretch>
            <a:fillRect/>
          </a:stretch>
        </p:blipFill>
        <p:spPr bwMode="auto">
          <a:xfrm>
            <a:off x="381000" y="1752600"/>
            <a:ext cx="781050" cy="4572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Quantitative Evaluation</a:t>
            </a:r>
            <a:endParaRPr lang="en-US" dirty="0"/>
          </a:p>
        </p:txBody>
      </p:sp>
      <p:pic>
        <p:nvPicPr>
          <p:cNvPr id="3074" name="Picture 2"/>
          <p:cNvPicPr>
            <a:picLocks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1320" y="2277896"/>
            <a:ext cx="5120640" cy="2743200"/>
          </a:xfrm>
          <a:prstGeom prst="rect">
            <a:avLst/>
          </a:prstGeom>
          <a:noFill/>
          <a:ln w="9525">
            <a:noFill/>
            <a:miter lim="800000"/>
            <a:headEnd/>
            <a:tailEnd/>
          </a:ln>
        </p:spPr>
      </p:pic>
      <p:pic>
        <p:nvPicPr>
          <p:cNvPr id="3075" name="Picture 3"/>
          <p:cNvPicPr>
            <a:picLocks noChangeArrowheads="1"/>
          </p:cNvPicPr>
          <p:nvPr/>
        </p:nvPicPr>
        <p:blipFill>
          <a:blip r:embed="rId4" cstate="print"/>
          <a:srcRect/>
          <a:stretch>
            <a:fillRect/>
          </a:stretch>
        </p:blipFill>
        <p:spPr bwMode="auto">
          <a:xfrm>
            <a:off x="4904360" y="2362200"/>
            <a:ext cx="41910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Canonical Image Discovery</a:t>
            </a:r>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76200" y="2209800"/>
            <a:ext cx="4657725" cy="3209925"/>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l="2339" t="8794" r="5263" b="1414"/>
          <a:stretch>
            <a:fillRect/>
          </a:stretch>
        </p:blipFill>
        <p:spPr bwMode="auto">
          <a:xfrm>
            <a:off x="4552627" y="2286000"/>
            <a:ext cx="4591373" cy="3228975"/>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7086600" y="1600200"/>
            <a:ext cx="1504950" cy="438150"/>
          </a:xfrm>
          <a:prstGeom prst="rect">
            <a:avLst/>
          </a:prstGeom>
          <a:noFill/>
          <a:ln w="9525">
            <a:noFill/>
            <a:miter lim="800000"/>
            <a:headEnd/>
            <a:tailEnd/>
          </a:ln>
        </p:spPr>
      </p:pic>
      <p:pic>
        <p:nvPicPr>
          <p:cNvPr id="2054" name="Picture 6" descr="Mechanical Turk"/>
          <p:cNvPicPr>
            <a:picLocks noChangeAspect="1" noChangeArrowheads="1"/>
          </p:cNvPicPr>
          <p:nvPr/>
        </p:nvPicPr>
        <p:blipFill>
          <a:blip r:embed="rId6" cstate="print"/>
          <a:srcRect/>
          <a:stretch>
            <a:fillRect/>
          </a:stretch>
        </p:blipFill>
        <p:spPr bwMode="auto">
          <a:xfrm>
            <a:off x="6553200" y="6019800"/>
            <a:ext cx="2428875" cy="390526"/>
          </a:xfrm>
          <a:prstGeom prst="rect">
            <a:avLst/>
          </a:prstGeom>
          <a:noFill/>
        </p:spPr>
      </p:pic>
      <p:sp>
        <p:nvSpPr>
          <p:cNvPr id="7" name="TextBox 6"/>
          <p:cNvSpPr txBox="1"/>
          <p:nvPr/>
        </p:nvSpPr>
        <p:spPr>
          <a:xfrm>
            <a:off x="7228574" y="1533625"/>
            <a:ext cx="1305826" cy="307777"/>
          </a:xfrm>
          <a:prstGeom prst="rect">
            <a:avLst/>
          </a:prstGeom>
          <a:solidFill>
            <a:schemeClr val="bg1"/>
          </a:solidFill>
        </p:spPr>
        <p:txBody>
          <a:bodyPr wrap="square" rtlCol="0">
            <a:spAutoFit/>
          </a:bodyPr>
          <a:lstStyle/>
          <a:p>
            <a:r>
              <a:rPr lang="en-US" sz="1400" b="1" dirty="0" smtClean="0"/>
              <a:t>Ours</a:t>
            </a:r>
            <a:endParaRPr lang="en-US" sz="1400"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1066800" y="1905000"/>
            <a:ext cx="4419600" cy="60960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1219200" y="2819400"/>
            <a:ext cx="3152775" cy="247650"/>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1219200" y="3276600"/>
            <a:ext cx="4448175" cy="228600"/>
          </a:xfrm>
          <a:prstGeom prst="rect">
            <a:avLst/>
          </a:prstGeom>
          <a:noFill/>
          <a:ln w="9525">
            <a:noFill/>
            <a:miter lim="800000"/>
            <a:headEnd/>
            <a:tailEnd/>
          </a:ln>
        </p:spPr>
      </p:pic>
      <p:pic>
        <p:nvPicPr>
          <p:cNvPr id="6149" name="Picture 5"/>
          <p:cNvPicPr>
            <a:picLocks noChangeAspect="1" noChangeArrowheads="1"/>
          </p:cNvPicPr>
          <p:nvPr/>
        </p:nvPicPr>
        <p:blipFill>
          <a:blip r:embed="rId6" cstate="print"/>
          <a:srcRect/>
          <a:stretch>
            <a:fillRect/>
          </a:stretch>
        </p:blipFill>
        <p:spPr bwMode="auto">
          <a:xfrm>
            <a:off x="1219200" y="3962400"/>
            <a:ext cx="5143500" cy="466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a:normAutofit/>
          </a:bodyPr>
          <a:lstStyle/>
          <a:p>
            <a:r>
              <a:rPr lang="en-US" u="sng" dirty="0" smtClean="0">
                <a:solidFill>
                  <a:schemeClr val="accent4"/>
                </a:solidFill>
              </a:rPr>
              <a:t>Random</a:t>
            </a:r>
            <a:r>
              <a:rPr lang="en-US" dirty="0" smtClean="0"/>
              <a:t> versus </a:t>
            </a:r>
            <a:r>
              <a:rPr lang="en-US" u="sng" dirty="0" smtClean="0">
                <a:solidFill>
                  <a:schemeClr val="accent6"/>
                </a:solidFill>
              </a:rPr>
              <a:t>semantic</a:t>
            </a:r>
            <a:r>
              <a:rPr lang="en-US" dirty="0" smtClean="0"/>
              <a:t/>
            </a:r>
            <a:br>
              <a:rPr lang="en-US" dirty="0" smtClean="0"/>
            </a:br>
            <a:r>
              <a:rPr lang="en-US" dirty="0" smtClean="0"/>
              <a:t> attributes</a:t>
            </a:r>
            <a:endParaRPr lang="en-US" dirty="0"/>
          </a:p>
        </p:txBody>
      </p:sp>
      <p:sp>
        <p:nvSpPr>
          <p:cNvPr id="3" name="Subtitle 2"/>
          <p:cNvSpPr>
            <a:spLocks noGrp="1"/>
          </p:cNvSpPr>
          <p:nvPr>
            <p:ph type="subTitle" idx="1"/>
          </p:nvPr>
        </p:nvSpPr>
        <p:spPr>
          <a:xfrm>
            <a:off x="1371600" y="3886200"/>
            <a:ext cx="6400800" cy="1752600"/>
          </a:xfrm>
        </p:spPr>
        <p:txBody>
          <a:bodyPr/>
          <a:lstStyle/>
          <a:p>
            <a:r>
              <a:rPr lang="en-US" dirty="0" smtClean="0"/>
              <a:t>Olga </a:t>
            </a:r>
            <a:r>
              <a:rPr lang="en-US" dirty="0" err="1" smtClean="0"/>
              <a:t>Russakovsky</a:t>
            </a:r>
            <a:r>
              <a:rPr lang="en-US" dirty="0" smtClean="0"/>
              <a:t> and Li </a:t>
            </a:r>
            <a:r>
              <a:rPr lang="en-US" dirty="0" err="1" smtClean="0"/>
              <a:t>Fei-Fei</a:t>
            </a:r>
            <a:endParaRPr lang="en-US" dirty="0" smtClean="0"/>
          </a:p>
          <a:p>
            <a:r>
              <a:rPr lang="en-US" dirty="0" smtClean="0"/>
              <a:t>Submitted to CVPR 2011</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Representation</a:t>
            </a:r>
            <a:endParaRPr lang="en-US" dirty="0"/>
          </a:p>
        </p:txBody>
      </p:sp>
      <p:pic>
        <p:nvPicPr>
          <p:cNvPr id="4" name="Picture 3" descr="figure.eps"/>
          <p:cNvPicPr>
            <a:picLocks noChangeAspect="1"/>
          </p:cNvPicPr>
          <p:nvPr/>
        </p:nvPicPr>
        <p:blipFill>
          <a:blip r:embed="rId3" cstate="print"/>
          <a:srcRect b="-1"/>
          <a:stretch>
            <a:fillRect/>
          </a:stretch>
        </p:blipFill>
        <p:spPr>
          <a:xfrm>
            <a:off x="304800" y="1981200"/>
            <a:ext cx="8437919" cy="4267200"/>
          </a:xfrm>
          <a:prstGeom prst="rect">
            <a:avLst/>
          </a:prstGeom>
        </p:spPr>
      </p:pic>
      <p:sp>
        <p:nvSpPr>
          <p:cNvPr id="6" name="Rectangle 5"/>
          <p:cNvSpPr/>
          <p:nvPr/>
        </p:nvSpPr>
        <p:spPr>
          <a:xfrm>
            <a:off x="609600" y="1381780"/>
            <a:ext cx="8077200" cy="523220"/>
          </a:xfrm>
          <a:prstGeom prst="rect">
            <a:avLst/>
          </a:prstGeom>
        </p:spPr>
        <p:txBody>
          <a:bodyPr wrap="square">
            <a:spAutoFit/>
          </a:bodyPr>
          <a:lstStyle/>
          <a:p>
            <a:r>
              <a:rPr lang="en-US" sz="2800" dirty="0" smtClean="0"/>
              <a:t>Feature: classifier trained on binary splits of data</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Multi-class classification</a:t>
            </a:r>
            <a:endParaRPr lang="en-US" dirty="0"/>
          </a:p>
        </p:txBody>
      </p:sp>
      <p:sp>
        <p:nvSpPr>
          <p:cNvPr id="3" name="Content Placeholder 2"/>
          <p:cNvSpPr>
            <a:spLocks noGrp="1"/>
          </p:cNvSpPr>
          <p:nvPr>
            <p:ph idx="1"/>
          </p:nvPr>
        </p:nvSpPr>
        <p:spPr>
          <a:xfrm>
            <a:off x="457200" y="1371600"/>
            <a:ext cx="8229600" cy="4876800"/>
          </a:xfrm>
        </p:spPr>
        <p:txBody>
          <a:bodyPr>
            <a:normAutofit fontScale="92500"/>
          </a:bodyPr>
          <a:lstStyle/>
          <a:p>
            <a:r>
              <a:rPr lang="en-US" dirty="0" err="1" smtClean="0"/>
              <a:t>aPascal</a:t>
            </a:r>
            <a:r>
              <a:rPr lang="en-US" dirty="0" smtClean="0"/>
              <a:t> dataset (</a:t>
            </a:r>
            <a:r>
              <a:rPr lang="en-US" dirty="0" err="1" smtClean="0"/>
              <a:t>Farhadi</a:t>
            </a:r>
            <a:r>
              <a:rPr lang="en-US" dirty="0" smtClean="0"/>
              <a:t> ‘09)</a:t>
            </a:r>
          </a:p>
          <a:p>
            <a:pPr lvl="1"/>
            <a:r>
              <a:rPr lang="en-US" dirty="0" smtClean="0"/>
              <a:t>Pascal VOC images; 64 semantic attributes</a:t>
            </a:r>
          </a:p>
          <a:p>
            <a:pPr lvl="1"/>
            <a:r>
              <a:rPr lang="en-US" dirty="0" smtClean="0"/>
              <a:t>20 object classes</a:t>
            </a:r>
          </a:p>
          <a:p>
            <a:r>
              <a:rPr lang="en-US" dirty="0" smtClean="0"/>
              <a:t>Image representation:</a:t>
            </a:r>
          </a:p>
          <a:p>
            <a:pPr lvl="1"/>
            <a:r>
              <a:rPr lang="en-US" dirty="0" smtClean="0"/>
              <a:t>Outputs of classifiers trained on splits of training data</a:t>
            </a:r>
          </a:p>
          <a:p>
            <a:r>
              <a:rPr lang="en-US" dirty="0" smtClean="0"/>
              <a:t>Training:</a:t>
            </a:r>
          </a:p>
          <a:p>
            <a:pPr lvl="1"/>
            <a:r>
              <a:rPr lang="en-US" dirty="0" smtClean="0"/>
              <a:t>Multiclass SVM on training images</a:t>
            </a:r>
          </a:p>
          <a:p>
            <a:r>
              <a:rPr lang="en-US" dirty="0" smtClean="0"/>
              <a:t>Testing:</a:t>
            </a:r>
          </a:p>
          <a:p>
            <a:pPr lvl="1"/>
            <a:r>
              <a:rPr lang="en-US" dirty="0" smtClean="0"/>
              <a:t>Classification of unseen images from same 20 classes</a:t>
            </a:r>
          </a:p>
          <a:p>
            <a:pPr lvl="1"/>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Multi-class classification</a:t>
            </a:r>
            <a:endParaRPr lang="en-US" dirty="0"/>
          </a:p>
        </p:txBody>
      </p:sp>
      <p:pic>
        <p:nvPicPr>
          <p:cNvPr id="4" name="Picture 3" descr="multiclass.png"/>
          <p:cNvPicPr>
            <a:picLocks noChangeAspect="1"/>
          </p:cNvPicPr>
          <p:nvPr/>
        </p:nvPicPr>
        <p:blipFill>
          <a:blip r:embed="rId3" cstate="print"/>
          <a:stretch>
            <a:fillRect/>
          </a:stretch>
        </p:blipFill>
        <p:spPr>
          <a:xfrm>
            <a:off x="228600" y="1524000"/>
            <a:ext cx="5994398" cy="4495800"/>
          </a:xfrm>
          <a:prstGeom prst="rect">
            <a:avLst/>
          </a:prstGeom>
        </p:spPr>
      </p:pic>
      <p:sp>
        <p:nvSpPr>
          <p:cNvPr id="5" name="TextBox 4"/>
          <p:cNvSpPr txBox="1"/>
          <p:nvPr/>
        </p:nvSpPr>
        <p:spPr>
          <a:xfrm>
            <a:off x="5867400" y="1905000"/>
            <a:ext cx="3505200" cy="3416320"/>
          </a:xfrm>
          <a:prstGeom prst="rect">
            <a:avLst/>
          </a:prstGeom>
          <a:noFill/>
        </p:spPr>
        <p:txBody>
          <a:bodyPr wrap="square" rtlCol="0">
            <a:spAutoFit/>
          </a:bodyPr>
          <a:lstStyle/>
          <a:p>
            <a:pPr>
              <a:buFontTx/>
              <a:buChar char="-"/>
            </a:pPr>
            <a:r>
              <a:rPr lang="en-US" sz="2400" dirty="0" smtClean="0"/>
              <a:t>Base features</a:t>
            </a:r>
          </a:p>
          <a:p>
            <a:pPr lvl="1">
              <a:buFontTx/>
              <a:buChar char="-"/>
            </a:pPr>
            <a:r>
              <a:rPr lang="en-US" dirty="0" smtClean="0"/>
              <a:t> Low-level visual features</a:t>
            </a:r>
          </a:p>
          <a:p>
            <a:pPr>
              <a:buFontTx/>
              <a:buChar char="-"/>
            </a:pPr>
            <a:r>
              <a:rPr lang="en-US" sz="2400" dirty="0" smtClean="0">
                <a:solidFill>
                  <a:srgbClr val="0000CC"/>
                </a:solidFill>
              </a:rPr>
              <a:t> Semantic (64)</a:t>
            </a:r>
          </a:p>
          <a:p>
            <a:pPr lvl="1">
              <a:buFontTx/>
              <a:buChar char="-"/>
            </a:pPr>
            <a:r>
              <a:rPr lang="en-US" sz="2400" dirty="0" smtClean="0"/>
              <a:t> </a:t>
            </a:r>
            <a:r>
              <a:rPr lang="en-US" dirty="0" smtClean="0"/>
              <a:t>Hand-annotated splits</a:t>
            </a:r>
          </a:p>
          <a:p>
            <a:pPr>
              <a:buFontTx/>
              <a:buChar char="-"/>
            </a:pPr>
            <a:r>
              <a:rPr lang="en-US" sz="2400" dirty="0" smtClean="0">
                <a:solidFill>
                  <a:srgbClr val="CC3399"/>
                </a:solidFill>
              </a:rPr>
              <a:t>Random partial split</a:t>
            </a:r>
          </a:p>
          <a:p>
            <a:pPr lvl="1">
              <a:buFontTx/>
              <a:buChar char="-"/>
            </a:pPr>
            <a:r>
              <a:rPr lang="en-US" dirty="0" smtClean="0"/>
              <a:t> Binary split of subset of training classes</a:t>
            </a:r>
            <a:r>
              <a:rPr lang="en-US" sz="2400" dirty="0" smtClean="0"/>
              <a:t> </a:t>
            </a:r>
          </a:p>
          <a:p>
            <a:pPr>
              <a:buFontTx/>
              <a:buChar char="-"/>
            </a:pPr>
            <a:r>
              <a:rPr lang="en-US" sz="2400" dirty="0" smtClean="0">
                <a:solidFill>
                  <a:srgbClr val="FF0000"/>
                </a:solidFill>
              </a:rPr>
              <a:t> Random split</a:t>
            </a:r>
          </a:p>
          <a:p>
            <a:pPr lvl="1">
              <a:buFontTx/>
              <a:buChar char="-"/>
            </a:pPr>
            <a:r>
              <a:rPr lang="en-US" dirty="0" smtClean="0"/>
              <a:t> Binary split of all training classes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1470025"/>
          </a:xfrm>
        </p:spPr>
        <p:txBody>
          <a:bodyPr/>
          <a:lstStyle/>
          <a:p>
            <a:r>
              <a:rPr lang="en-US" b="1" dirty="0" smtClean="0"/>
              <a:t>Recognizing Human Actions in Still Images</a:t>
            </a:r>
            <a:endParaRPr lang="en-US" b="1" dirty="0"/>
          </a:p>
        </p:txBody>
      </p:sp>
      <p:sp>
        <p:nvSpPr>
          <p:cNvPr id="3" name="Subtitle 2"/>
          <p:cNvSpPr>
            <a:spLocks noGrp="1"/>
          </p:cNvSpPr>
          <p:nvPr>
            <p:ph type="subTitle" idx="1"/>
          </p:nvPr>
        </p:nvSpPr>
        <p:spPr>
          <a:xfrm>
            <a:off x="1371600" y="2898775"/>
            <a:ext cx="6400800" cy="1520825"/>
          </a:xfrm>
        </p:spPr>
        <p:txBody>
          <a:bodyPr/>
          <a:lstStyle/>
          <a:p>
            <a:r>
              <a:rPr lang="en-US" dirty="0" err="1" smtClean="0"/>
              <a:t>Bangpeng</a:t>
            </a:r>
            <a:r>
              <a:rPr lang="en-US" dirty="0" smtClean="0"/>
              <a:t> Yao</a:t>
            </a:r>
          </a:p>
          <a:p>
            <a:r>
              <a:rPr lang="en-US" dirty="0" smtClean="0"/>
              <a:t>Nov.29, 2010</a:t>
            </a:r>
            <a:endParaRPr lang="en-US" dirty="0"/>
          </a:p>
        </p:txBody>
      </p:sp>
      <p:pic>
        <p:nvPicPr>
          <p:cNvPr id="4" name="Picture 3" descr="2010_006489_1_phoning.jpg"/>
          <p:cNvPicPr>
            <a:picLocks noChangeAspect="1"/>
          </p:cNvPicPr>
          <p:nvPr/>
        </p:nvPicPr>
        <p:blipFill>
          <a:blip r:embed="rId2" cstate="print"/>
          <a:stretch>
            <a:fillRect/>
          </a:stretch>
        </p:blipFill>
        <p:spPr>
          <a:xfrm>
            <a:off x="6544464" y="4648200"/>
            <a:ext cx="1075536" cy="1435158"/>
          </a:xfrm>
          <a:prstGeom prst="rect">
            <a:avLst/>
          </a:prstGeom>
        </p:spPr>
      </p:pic>
      <p:pic>
        <p:nvPicPr>
          <p:cNvPr id="5" name="Picture 4" descr="2010_006790_1_playinginstrument.jpg"/>
          <p:cNvPicPr>
            <a:picLocks noChangeAspect="1"/>
          </p:cNvPicPr>
          <p:nvPr/>
        </p:nvPicPr>
        <p:blipFill>
          <a:blip r:embed="rId3" cstate="print"/>
          <a:srcRect r="18561"/>
          <a:stretch>
            <a:fillRect/>
          </a:stretch>
        </p:blipFill>
        <p:spPr>
          <a:xfrm>
            <a:off x="1743864" y="4648200"/>
            <a:ext cx="1254760" cy="1447800"/>
          </a:xfrm>
          <a:prstGeom prst="rect">
            <a:avLst/>
          </a:prstGeom>
        </p:spPr>
      </p:pic>
      <p:pic>
        <p:nvPicPr>
          <p:cNvPr id="6" name="Picture 5" descr="2010_006263_1_ridingbike.jpg"/>
          <p:cNvPicPr>
            <a:picLocks noChangeAspect="1"/>
          </p:cNvPicPr>
          <p:nvPr/>
        </p:nvPicPr>
        <p:blipFill>
          <a:blip r:embed="rId4" cstate="print"/>
          <a:stretch>
            <a:fillRect/>
          </a:stretch>
        </p:blipFill>
        <p:spPr>
          <a:xfrm>
            <a:off x="3115465" y="4648200"/>
            <a:ext cx="1074352" cy="1431314"/>
          </a:xfrm>
          <a:prstGeom prst="rect">
            <a:avLst/>
          </a:prstGeom>
        </p:spPr>
      </p:pic>
      <p:pic>
        <p:nvPicPr>
          <p:cNvPr id="7" name="Picture 6" descr="2010_006117_1_running.jpg"/>
          <p:cNvPicPr>
            <a:picLocks noChangeAspect="1"/>
          </p:cNvPicPr>
          <p:nvPr/>
        </p:nvPicPr>
        <p:blipFill>
          <a:blip r:embed="rId5" cstate="print"/>
          <a:srcRect t="7048" b="3084"/>
          <a:stretch>
            <a:fillRect/>
          </a:stretch>
        </p:blipFill>
        <p:spPr>
          <a:xfrm>
            <a:off x="4258465" y="4638273"/>
            <a:ext cx="1066800" cy="1441240"/>
          </a:xfrm>
          <a:prstGeom prst="rect">
            <a:avLst/>
          </a:prstGeom>
        </p:spPr>
      </p:pic>
      <p:pic>
        <p:nvPicPr>
          <p:cNvPr id="8" name="Picture 7" descr="image09.png"/>
          <p:cNvPicPr>
            <a:picLocks noChangeAspect="1"/>
          </p:cNvPicPr>
          <p:nvPr/>
        </p:nvPicPr>
        <p:blipFill>
          <a:blip r:embed="rId6" cstate="print"/>
          <a:srcRect l="6704" t="6667" r="3911" b="3333"/>
          <a:stretch>
            <a:fillRect/>
          </a:stretch>
        </p:blipFill>
        <p:spPr>
          <a:xfrm>
            <a:off x="5415575" y="4648200"/>
            <a:ext cx="1060233" cy="1431314"/>
          </a:xfrm>
          <a:prstGeom prst="rect">
            <a:avLst/>
          </a:prstGeom>
        </p:spPr>
      </p:pic>
      <p:pic>
        <p:nvPicPr>
          <p:cNvPr id="9" name="Picture 8" descr="water.jpg"/>
          <p:cNvPicPr>
            <a:picLocks noChangeAspect="1"/>
          </p:cNvPicPr>
          <p:nvPr/>
        </p:nvPicPr>
        <p:blipFill>
          <a:blip r:embed="rId7" cstate="print"/>
          <a:srcRect t="5896" b="17453"/>
          <a:stretch>
            <a:fillRect/>
          </a:stretch>
        </p:blipFill>
        <p:spPr>
          <a:xfrm>
            <a:off x="416810" y="4638915"/>
            <a:ext cx="1268785" cy="1457085"/>
          </a:xfrm>
          <a:prstGeom prst="rect">
            <a:avLst/>
          </a:prstGeom>
        </p:spPr>
      </p:pic>
      <p:sp>
        <p:nvSpPr>
          <p:cNvPr id="10" name="TextBox 9"/>
          <p:cNvSpPr txBox="1"/>
          <p:nvPr/>
        </p:nvSpPr>
        <p:spPr>
          <a:xfrm>
            <a:off x="6705600" y="6100465"/>
            <a:ext cx="838200" cy="307777"/>
          </a:xfrm>
          <a:prstGeom prst="rect">
            <a:avLst/>
          </a:prstGeom>
          <a:noFill/>
        </p:spPr>
        <p:txBody>
          <a:bodyPr wrap="square" rtlCol="0">
            <a:spAutoFit/>
          </a:bodyPr>
          <a:lstStyle/>
          <a:p>
            <a:pPr algn="ctr"/>
            <a:r>
              <a:rPr lang="en-US" sz="1400" i="1" dirty="0" smtClean="0"/>
              <a:t>Phoning</a:t>
            </a:r>
            <a:endParaRPr lang="en-US" sz="1400" i="1" dirty="0"/>
          </a:p>
        </p:txBody>
      </p:sp>
      <p:sp>
        <p:nvSpPr>
          <p:cNvPr id="11" name="TextBox 10"/>
          <p:cNvSpPr txBox="1"/>
          <p:nvPr/>
        </p:nvSpPr>
        <p:spPr>
          <a:xfrm>
            <a:off x="1752600" y="6100465"/>
            <a:ext cx="1151736" cy="307777"/>
          </a:xfrm>
          <a:prstGeom prst="rect">
            <a:avLst/>
          </a:prstGeom>
          <a:noFill/>
        </p:spPr>
        <p:txBody>
          <a:bodyPr wrap="square" rtlCol="0">
            <a:spAutoFit/>
          </a:bodyPr>
          <a:lstStyle/>
          <a:p>
            <a:pPr algn="ctr"/>
            <a:r>
              <a:rPr lang="en-US" sz="1400" i="1" dirty="0" smtClean="0"/>
              <a:t>Playing cello</a:t>
            </a:r>
            <a:endParaRPr lang="en-US" sz="1400" i="1" dirty="0"/>
          </a:p>
        </p:txBody>
      </p:sp>
      <p:sp>
        <p:nvSpPr>
          <p:cNvPr id="12" name="TextBox 11"/>
          <p:cNvSpPr txBox="1"/>
          <p:nvPr/>
        </p:nvSpPr>
        <p:spPr>
          <a:xfrm>
            <a:off x="3124200" y="6100465"/>
            <a:ext cx="999336" cy="307777"/>
          </a:xfrm>
          <a:prstGeom prst="rect">
            <a:avLst/>
          </a:prstGeom>
          <a:noFill/>
        </p:spPr>
        <p:txBody>
          <a:bodyPr wrap="square" rtlCol="0">
            <a:spAutoFit/>
          </a:bodyPr>
          <a:lstStyle/>
          <a:p>
            <a:pPr algn="ctr"/>
            <a:r>
              <a:rPr lang="en-US" sz="1400" i="1" dirty="0" smtClean="0"/>
              <a:t>Riding bike</a:t>
            </a:r>
            <a:endParaRPr lang="en-US" sz="1400" i="1" dirty="0"/>
          </a:p>
        </p:txBody>
      </p:sp>
      <p:sp>
        <p:nvSpPr>
          <p:cNvPr id="13" name="TextBox 12"/>
          <p:cNvSpPr txBox="1"/>
          <p:nvPr/>
        </p:nvSpPr>
        <p:spPr>
          <a:xfrm>
            <a:off x="4343400" y="6100465"/>
            <a:ext cx="846936" cy="307777"/>
          </a:xfrm>
          <a:prstGeom prst="rect">
            <a:avLst/>
          </a:prstGeom>
          <a:noFill/>
        </p:spPr>
        <p:txBody>
          <a:bodyPr wrap="square" rtlCol="0">
            <a:spAutoFit/>
          </a:bodyPr>
          <a:lstStyle/>
          <a:p>
            <a:pPr algn="ctr"/>
            <a:r>
              <a:rPr lang="en-US" sz="1400" i="1" dirty="0" smtClean="0"/>
              <a:t>Running</a:t>
            </a:r>
            <a:endParaRPr lang="en-US" sz="1400" i="1" dirty="0"/>
          </a:p>
        </p:txBody>
      </p:sp>
      <p:sp>
        <p:nvSpPr>
          <p:cNvPr id="14" name="TextBox 13"/>
          <p:cNvSpPr txBox="1"/>
          <p:nvPr/>
        </p:nvSpPr>
        <p:spPr>
          <a:xfrm>
            <a:off x="5181600" y="6100465"/>
            <a:ext cx="1532736" cy="307777"/>
          </a:xfrm>
          <a:prstGeom prst="rect">
            <a:avLst/>
          </a:prstGeom>
          <a:noFill/>
        </p:spPr>
        <p:txBody>
          <a:bodyPr wrap="square" rtlCol="0">
            <a:spAutoFit/>
          </a:bodyPr>
          <a:lstStyle/>
          <a:p>
            <a:pPr algn="ctr"/>
            <a:r>
              <a:rPr lang="en-US" sz="1400" i="1" dirty="0" smtClean="0"/>
              <a:t>Serving tennis ball</a:t>
            </a:r>
            <a:endParaRPr lang="en-US" sz="1400" i="1" dirty="0"/>
          </a:p>
        </p:txBody>
      </p:sp>
      <p:sp>
        <p:nvSpPr>
          <p:cNvPr id="15" name="TextBox 14"/>
          <p:cNvSpPr txBox="1"/>
          <p:nvPr/>
        </p:nvSpPr>
        <p:spPr>
          <a:xfrm>
            <a:off x="372264" y="6107668"/>
            <a:ext cx="1295400" cy="307777"/>
          </a:xfrm>
          <a:prstGeom prst="rect">
            <a:avLst/>
          </a:prstGeom>
          <a:noFill/>
        </p:spPr>
        <p:txBody>
          <a:bodyPr wrap="square" rtlCol="0">
            <a:spAutoFit/>
          </a:bodyPr>
          <a:lstStyle/>
          <a:p>
            <a:pPr algn="ctr"/>
            <a:r>
              <a:rPr lang="en-US" sz="1400" i="1" dirty="0" smtClean="0"/>
              <a:t>Drinking water</a:t>
            </a:r>
            <a:endParaRPr lang="en-US" sz="1400" i="1" dirty="0"/>
          </a:p>
        </p:txBody>
      </p:sp>
      <p:pic>
        <p:nvPicPr>
          <p:cNvPr id="16" name="Picture 15" descr="image21.bmp"/>
          <p:cNvPicPr>
            <a:picLocks noChangeAspect="1"/>
          </p:cNvPicPr>
          <p:nvPr/>
        </p:nvPicPr>
        <p:blipFill>
          <a:blip r:embed="rId8" cstate="print"/>
          <a:srcRect l="10526" t="6770" r="10526"/>
          <a:stretch>
            <a:fillRect/>
          </a:stretch>
        </p:blipFill>
        <p:spPr>
          <a:xfrm>
            <a:off x="7696200" y="4648200"/>
            <a:ext cx="865860" cy="1428419"/>
          </a:xfrm>
          <a:prstGeom prst="rect">
            <a:avLst/>
          </a:prstGeom>
        </p:spPr>
      </p:pic>
      <p:sp>
        <p:nvSpPr>
          <p:cNvPr id="17" name="TextBox 16"/>
          <p:cNvSpPr txBox="1"/>
          <p:nvPr/>
        </p:nvSpPr>
        <p:spPr>
          <a:xfrm>
            <a:off x="7467600" y="6096000"/>
            <a:ext cx="1447800" cy="307777"/>
          </a:xfrm>
          <a:prstGeom prst="rect">
            <a:avLst/>
          </a:prstGeom>
          <a:noFill/>
        </p:spPr>
        <p:txBody>
          <a:bodyPr wrap="square" rtlCol="0">
            <a:spAutoFit/>
          </a:bodyPr>
          <a:lstStyle/>
          <a:p>
            <a:pPr algn="ctr"/>
            <a:r>
              <a:rPr lang="en-US" sz="1400" i="1" dirty="0" smtClean="0"/>
              <a:t>Smash volleyball</a:t>
            </a:r>
            <a:endParaRPr lang="en-US" sz="1400" i="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of semantic attributes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Correlations between semantic attributes</a:t>
            </a:r>
          </a:p>
          <a:p>
            <a:pPr lvl="1"/>
            <a:r>
              <a:rPr lang="en-US" dirty="0" smtClean="0"/>
              <a:t>Thus improved classification performance by using random split classifiers</a:t>
            </a:r>
          </a:p>
          <a:p>
            <a:r>
              <a:rPr lang="en-US" dirty="0" smtClean="0"/>
              <a:t>Difficulty with dense classification</a:t>
            </a:r>
          </a:p>
          <a:p>
            <a:pPr lvl="1"/>
            <a:r>
              <a:rPr lang="en-US" dirty="0" smtClean="0"/>
              <a:t>Distinguishing between dogs/cats/wolves which have similar semantic attributes</a:t>
            </a:r>
          </a:p>
          <a:p>
            <a:r>
              <a:rPr lang="en-US" dirty="0" smtClean="0"/>
              <a:t>Inability to transfer information between domains</a:t>
            </a:r>
          </a:p>
          <a:p>
            <a:pPr lvl="1"/>
            <a:r>
              <a:rPr lang="en-US" dirty="0" smtClean="0"/>
              <a:t>Test classes must have same semantic attributes as training classes</a:t>
            </a:r>
          </a:p>
          <a:p>
            <a:r>
              <a:rPr lang="en-US" dirty="0" smtClean="0">
                <a:solidFill>
                  <a:schemeClr val="accent4"/>
                </a:solidFill>
              </a:rPr>
              <a:t>Random split classifiers</a:t>
            </a:r>
            <a:r>
              <a:rPr lang="en-US" dirty="0" smtClean="0"/>
              <a:t> solve these issues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Large Scale Image Classification &amp; Retrieval</a:t>
            </a:r>
            <a:endParaRPr lang="en-US" dirty="0"/>
          </a:p>
        </p:txBody>
      </p:sp>
      <p:sp>
        <p:nvSpPr>
          <p:cNvPr id="3" name="Subtitle 2"/>
          <p:cNvSpPr>
            <a:spLocks noGrp="1"/>
          </p:cNvSpPr>
          <p:nvPr>
            <p:ph type="subTitle" idx="1"/>
          </p:nvPr>
        </p:nvSpPr>
        <p:spPr/>
        <p:txBody>
          <a:bodyPr/>
          <a:lstStyle/>
          <a:p>
            <a:r>
              <a:rPr lang="en-US" dirty="0" err="1" smtClean="0"/>
              <a:t>Jia</a:t>
            </a:r>
            <a:r>
              <a:rPr lang="en-US" dirty="0" smtClean="0"/>
              <a:t> Deng, Alex Berg, Li </a:t>
            </a:r>
            <a:r>
              <a:rPr lang="en-US" dirty="0" err="1" smtClean="0"/>
              <a:t>Fei-Fei</a:t>
            </a:r>
            <a:endParaRPr lang="en-US" dirty="0" smtClean="0"/>
          </a:p>
        </p:txBody>
      </p:sp>
    </p:spTree>
    <p:extLst>
      <p:ext uri="{BB962C8B-B14F-4D97-AF65-F5344CB8AC3E}">
        <p14:creationId xmlns:p14="http://schemas.microsoft.com/office/powerpoint/2010/main" xmlns="" val="11877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Large Scale Classification &amp; retrieval </a:t>
            </a:r>
            <a:endParaRPr lang="en-US" dirty="0"/>
          </a:p>
        </p:txBody>
      </p:sp>
      <p:sp>
        <p:nvSpPr>
          <p:cNvPr id="3" name="Content Placeholder 2"/>
          <p:cNvSpPr>
            <a:spLocks noGrp="1"/>
          </p:cNvSpPr>
          <p:nvPr>
            <p:ph idx="1"/>
          </p:nvPr>
        </p:nvSpPr>
        <p:spPr/>
        <p:txBody>
          <a:bodyPr/>
          <a:lstStyle/>
          <a:p>
            <a:r>
              <a:rPr lang="en-US" dirty="0" smtClean="0"/>
              <a:t>Why: </a:t>
            </a:r>
          </a:p>
          <a:p>
            <a:pPr lvl="1"/>
            <a:r>
              <a:rPr lang="en-US" dirty="0" smtClean="0"/>
              <a:t>Human ability – tens of thousands of categories</a:t>
            </a:r>
          </a:p>
          <a:p>
            <a:pPr lvl="1"/>
            <a:r>
              <a:rPr lang="en-US" dirty="0" smtClean="0"/>
              <a:t>Real world applications – large scale, many categories</a:t>
            </a:r>
          </a:p>
          <a:p>
            <a:r>
              <a:rPr lang="en-US" dirty="0" smtClean="0"/>
              <a:t>What: </a:t>
            </a:r>
          </a:p>
          <a:p>
            <a:pPr lvl="1"/>
            <a:r>
              <a:rPr lang="en-US" dirty="0" smtClean="0"/>
              <a:t>Empirical study on classification of 10K+ categories [Deng et. al. ECCV 2010]</a:t>
            </a:r>
          </a:p>
          <a:p>
            <a:pPr lvl="1"/>
            <a:r>
              <a:rPr lang="en-US" dirty="0" smtClean="0"/>
              <a:t>Large scale Image Retrieval with many categories. [Deng, Berg &amp; </a:t>
            </a:r>
            <a:r>
              <a:rPr lang="en-US" dirty="0" err="1" smtClean="0"/>
              <a:t>Fei-Fei</a:t>
            </a:r>
            <a:r>
              <a:rPr lang="en-US" dirty="0" smtClean="0"/>
              <a:t>, submitted]</a:t>
            </a:r>
          </a:p>
        </p:txBody>
      </p:sp>
    </p:spTree>
    <p:extLst>
      <p:ext uri="{BB962C8B-B14F-4D97-AF65-F5344CB8AC3E}">
        <p14:creationId xmlns:p14="http://schemas.microsoft.com/office/powerpoint/2010/main" xmlns="" val="25646969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 scale classification</a:t>
            </a:r>
          </a:p>
        </p:txBody>
      </p:sp>
      <p:sp>
        <p:nvSpPr>
          <p:cNvPr id="3" name="Content Placeholder 2"/>
          <p:cNvSpPr>
            <a:spLocks noGrp="1"/>
          </p:cNvSpPr>
          <p:nvPr>
            <p:ph idx="1"/>
          </p:nvPr>
        </p:nvSpPr>
        <p:spPr>
          <a:xfrm>
            <a:off x="457200" y="1447800"/>
            <a:ext cx="8229600" cy="4525963"/>
          </a:xfrm>
        </p:spPr>
        <p:txBody>
          <a:bodyPr/>
          <a:lstStyle/>
          <a:p>
            <a:r>
              <a:rPr lang="en-US" dirty="0" smtClean="0"/>
              <a:t>Exploiting hierarchy: </a:t>
            </a:r>
          </a:p>
          <a:p>
            <a:pPr lvl="1"/>
            <a:r>
              <a:rPr lang="en-US" sz="2400" dirty="0" smtClean="0"/>
              <a:t>Define a hierarchical classification cost:  </a:t>
            </a:r>
            <a:r>
              <a:rPr lang="en-US" sz="2400" dirty="0"/>
              <a:t>classify “dog” as “cat” better than as “car</a:t>
            </a:r>
            <a:r>
              <a:rPr lang="en-US" sz="2400" dirty="0" smtClean="0"/>
              <a:t>”</a:t>
            </a:r>
          </a:p>
          <a:p>
            <a:pPr lvl="1"/>
            <a:r>
              <a:rPr lang="en-US" sz="2400" dirty="0" smtClean="0"/>
              <a:t>more informative results</a:t>
            </a:r>
            <a:endParaRPr lang="en-US" sz="2400" dirty="0"/>
          </a:p>
        </p:txBody>
      </p:sp>
      <p:pic>
        <p:nvPicPr>
          <p:cNvPr id="8194" name="Picture 2" descr="C:\Users\jiadeng\cvpr2010svn\paper\figs\eps_feifei\hierarchy_classify_example.ep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3429000"/>
            <a:ext cx="8839200" cy="6703126"/>
          </a:xfrm>
          <a:prstGeom prst="rect">
            <a:avLst/>
          </a:prstGeom>
          <a:noFill/>
        </p:spPr>
      </p:pic>
    </p:spTree>
    <p:extLst>
      <p:ext uri="{BB962C8B-B14F-4D97-AF65-F5344CB8AC3E}">
        <p14:creationId xmlns:p14="http://schemas.microsoft.com/office/powerpoint/2010/main" xmlns="" val="781316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Large scale retrieval</a:t>
            </a:r>
            <a:endParaRPr lang="en-US" dirty="0"/>
          </a:p>
        </p:txBody>
      </p:sp>
      <p:sp>
        <p:nvSpPr>
          <p:cNvPr id="3" name="Content Placeholder 2"/>
          <p:cNvSpPr>
            <a:spLocks noGrp="1"/>
          </p:cNvSpPr>
          <p:nvPr>
            <p:ph idx="1"/>
          </p:nvPr>
        </p:nvSpPr>
        <p:spPr/>
        <p:txBody>
          <a:bodyPr/>
          <a:lstStyle/>
          <a:p>
            <a:r>
              <a:rPr lang="en-US" sz="2400" dirty="0"/>
              <a:t>Define similarity to bridge the semantic gap</a:t>
            </a:r>
          </a:p>
          <a:p>
            <a:pPr lvl="1"/>
            <a:r>
              <a:rPr lang="en-US" sz="2000" dirty="0"/>
              <a:t>From low level features to high level concepts</a:t>
            </a:r>
          </a:p>
          <a:p>
            <a:pPr lvl="1"/>
            <a:r>
              <a:rPr lang="en-US" sz="2000" dirty="0"/>
              <a:t>Large number of semantic concepts</a:t>
            </a:r>
          </a:p>
          <a:p>
            <a:r>
              <a:rPr lang="en-US" sz="2400" dirty="0"/>
              <a:t>Indexing for efficient retrieval </a:t>
            </a:r>
          </a:p>
          <a:p>
            <a:pPr lvl="1"/>
            <a:r>
              <a:rPr lang="en-US" sz="2000" dirty="0"/>
              <a:t>High dimensional data: tens of thousands </a:t>
            </a:r>
          </a:p>
          <a:p>
            <a:pPr lvl="1"/>
            <a:r>
              <a:rPr lang="en-US" sz="2000" dirty="0"/>
              <a:t>Large database: millions to billions of images</a:t>
            </a:r>
          </a:p>
          <a:p>
            <a:endParaRPr lang="en-US" dirty="0"/>
          </a:p>
        </p:txBody>
      </p:sp>
      <p:sp>
        <p:nvSpPr>
          <p:cNvPr id="14" name="TextBox 13"/>
          <p:cNvSpPr txBox="1"/>
          <p:nvPr/>
        </p:nvSpPr>
        <p:spPr>
          <a:xfrm>
            <a:off x="2557601" y="4260554"/>
            <a:ext cx="693838" cy="1107996"/>
          </a:xfrm>
          <a:prstGeom prst="rect">
            <a:avLst/>
          </a:prstGeom>
          <a:noFill/>
        </p:spPr>
        <p:txBody>
          <a:bodyPr wrap="square" rtlCol="0">
            <a:spAutoFit/>
          </a:bodyPr>
          <a:lstStyle/>
          <a:p>
            <a:r>
              <a:rPr lang="en-US" sz="6600" b="1" dirty="0" smtClean="0">
                <a:solidFill>
                  <a:schemeClr val="accent6"/>
                </a:solidFill>
              </a:rPr>
              <a:t>?</a:t>
            </a:r>
            <a:endParaRPr lang="en-US" sz="11500" b="1" dirty="0">
              <a:solidFill>
                <a:schemeClr val="accent6"/>
              </a:solidFill>
            </a:endParaRPr>
          </a:p>
        </p:txBody>
      </p:sp>
      <p:sp>
        <p:nvSpPr>
          <p:cNvPr id="5" name="Right Arrow 4"/>
          <p:cNvSpPr/>
          <p:nvPr/>
        </p:nvSpPr>
        <p:spPr>
          <a:xfrm>
            <a:off x="3733800" y="4941690"/>
            <a:ext cx="1295400" cy="5074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285285" y="4472787"/>
            <a:ext cx="1481458" cy="1981200"/>
            <a:chOff x="512478" y="3286851"/>
            <a:chExt cx="2559172" cy="3342549"/>
          </a:xfrm>
        </p:grpSpPr>
        <p:sp>
          <p:nvSpPr>
            <p:cNvPr id="4" name="Flowchart: Magnetic Disk 3"/>
            <p:cNvSpPr/>
            <p:nvPr/>
          </p:nvSpPr>
          <p:spPr>
            <a:xfrm>
              <a:off x="774954" y="4782158"/>
              <a:ext cx="2286000" cy="184724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Image Database</a:t>
              </a:r>
              <a:endParaRPr lang="en-US" sz="1400" dirty="0"/>
            </a:p>
          </p:txBody>
        </p:sp>
        <p:pic>
          <p:nvPicPr>
            <p:cNvPr id="16" name="Picture 26" descr="http://www.image-net.org/nodes/9/04487394/a5/a531e8cd82d6a9273ea3cea1650ffd21c964d80a.thumb"/>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64434" y="4723842"/>
              <a:ext cx="582184" cy="436638"/>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6" descr="http://www.image-net.org/nodes/13/01910747/55/5503e50e3fcf644964a4b103e27e44e34d442d02.thumb"/>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03265" y="6158065"/>
              <a:ext cx="567056" cy="42529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0" descr="http://www.image-net.org/nodes/4/02106662/c6/c67109834ec0f8a1cae6a777ee05ed5f1af6c435.thumb"/>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93870" y="5069023"/>
              <a:ext cx="400318" cy="533757"/>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6" descr="http://www.image-net.org/nodes/13/02357401/80/80dde9ee398ed78b80e0ed2dcd16045944729b78.thumb"/>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38200" y="3286851"/>
              <a:ext cx="1828800" cy="1219201"/>
            </a:xfrm>
            <a:prstGeom prst="rect">
              <a:avLst/>
            </a:prstGeom>
            <a:noFill/>
          </p:spPr>
        </p:pic>
        <p:pic>
          <p:nvPicPr>
            <p:cNvPr id="10" name="Picture 6" descr="http://www.image-net.org/nodes/7/01877134/56/56aabf1d2d0e97dc6ad8c5bd27c044610ef5717a.thumb"/>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301144" y="4905142"/>
              <a:ext cx="548408" cy="411306"/>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8" descr="http://www.image-net.org/nodes/7/01877134/78/78801d59a7ac30efe9c6e71223667b584ede1081.thumb"/>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593722" y="5335901"/>
              <a:ext cx="477928" cy="507535"/>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8" descr="http://www.image-net.org/nodes/13/02357401/79/796e6ee8844abd8f9b9404000d8158294c443198.thumb"/>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49970" y="5127246"/>
              <a:ext cx="609600" cy="406400"/>
            </a:xfrm>
            <a:prstGeom prst="rect">
              <a:avLst/>
            </a:prstGeom>
            <a:noFill/>
          </p:spPr>
        </p:pic>
        <p:pic>
          <p:nvPicPr>
            <p:cNvPr id="21" name="Picture 10" descr="http://www.image-net.org/nodes/1/02360282/51/5128e41d39adf97e7fe40f2f1678158dc9ac886d.thumb"/>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272175" y="6142187"/>
              <a:ext cx="621702" cy="414468"/>
            </a:xfrm>
            <a:prstGeom prst="rect">
              <a:avLst/>
            </a:prstGeom>
            <a:noFill/>
          </p:spPr>
        </p:pic>
        <p:pic>
          <p:nvPicPr>
            <p:cNvPr id="22" name="Picture 14" descr="http://www.image-net.org/nodes/1/03642806/0f/0f8ea12b18d0ce88f1c6a2dc51ecc3e6e75a0d80.thumb"/>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12478" y="5668575"/>
              <a:ext cx="521709" cy="391282"/>
            </a:xfrm>
            <a:prstGeom prst="rect">
              <a:avLst/>
            </a:prstGeom>
            <a:noFill/>
          </p:spPr>
        </p:pic>
      </p:grpSp>
      <p:pic>
        <p:nvPicPr>
          <p:cNvPr id="23" name="Picture 10" descr="http://www.image-net.org/nodes/1/02360282/51/5128e41d39adf97e7fe40f2f1678158dc9ac886d.thumb"/>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162800" y="4717062"/>
            <a:ext cx="1334665" cy="889776"/>
          </a:xfrm>
          <a:prstGeom prst="rect">
            <a:avLst/>
          </a:prstGeom>
          <a:noFill/>
        </p:spPr>
      </p:pic>
      <p:pic>
        <p:nvPicPr>
          <p:cNvPr id="24" name="Picture 8" descr="http://www.image-net.org/nodes/13/02357401/79/796e6ee8844abd8f9b9404000d8158294c443198.thumb"/>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5562600" y="4699892"/>
            <a:ext cx="1334665" cy="889776"/>
          </a:xfrm>
          <a:prstGeom prst="rect">
            <a:avLst/>
          </a:prstGeom>
          <a:noFill/>
        </p:spPr>
      </p:pic>
      <p:sp>
        <p:nvSpPr>
          <p:cNvPr id="8" name="TextBox 7"/>
          <p:cNvSpPr txBox="1"/>
          <p:nvPr/>
        </p:nvSpPr>
        <p:spPr>
          <a:xfrm>
            <a:off x="6303353" y="5831276"/>
            <a:ext cx="1752600" cy="369332"/>
          </a:xfrm>
          <a:prstGeom prst="rect">
            <a:avLst/>
          </a:prstGeom>
          <a:noFill/>
        </p:spPr>
        <p:txBody>
          <a:bodyPr wrap="square" rtlCol="0">
            <a:spAutoFit/>
          </a:bodyPr>
          <a:lstStyle/>
          <a:p>
            <a:r>
              <a:rPr lang="en-US" dirty="0" smtClean="0"/>
              <a:t>Similar images </a:t>
            </a:r>
            <a:endParaRPr lang="en-US" dirty="0"/>
          </a:p>
        </p:txBody>
      </p:sp>
    </p:spTree>
    <p:extLst>
      <p:ext uri="{BB962C8B-B14F-4D97-AF65-F5344CB8AC3E}">
        <p14:creationId xmlns:p14="http://schemas.microsoft.com/office/powerpoint/2010/main" xmlns="" val="28311280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a:t>
            </a:r>
            <a:r>
              <a:rPr lang="en-US" sz="3600" dirty="0" smtClean="0"/>
              <a:t>efine similarity by hierarchy</a:t>
            </a:r>
            <a:endParaRPr lang="en-US" sz="3600" dirty="0"/>
          </a:p>
        </p:txBody>
      </p:sp>
      <p:pic>
        <p:nvPicPr>
          <p:cNvPr id="7174" name="Picture 6" descr="http://www.image-net.org/nodes/13/02357401/80/80dde9ee398ed78b80e0ed2dcd16045944729b78.thumb"/>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2895601"/>
            <a:ext cx="1600199" cy="1066800"/>
          </a:xfrm>
          <a:prstGeom prst="rect">
            <a:avLst/>
          </a:prstGeom>
          <a:noFill/>
        </p:spPr>
      </p:pic>
      <p:pic>
        <p:nvPicPr>
          <p:cNvPr id="7176" name="Picture 8" descr="http://www.image-net.org/nodes/13/02357401/79/796e6ee8844abd8f9b9404000d8158294c443198.thumb"/>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39000" y="1657632"/>
            <a:ext cx="1600200" cy="1066801"/>
          </a:xfrm>
          <a:prstGeom prst="rect">
            <a:avLst/>
          </a:prstGeom>
          <a:noFill/>
        </p:spPr>
      </p:pic>
      <p:pic>
        <p:nvPicPr>
          <p:cNvPr id="7178" name="Picture 10" descr="http://www.image-net.org/nodes/1/02360282/51/5128e41d39adf97e7fe40f2f1678158dc9ac886d.thumb"/>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39000" y="2884538"/>
            <a:ext cx="1483669" cy="989113"/>
          </a:xfrm>
          <a:prstGeom prst="rect">
            <a:avLst/>
          </a:prstGeom>
          <a:noFill/>
        </p:spPr>
      </p:pic>
      <p:pic>
        <p:nvPicPr>
          <p:cNvPr id="7182" name="Picture 14" descr="http://www.image-net.org/nodes/1/03642806/0f/0f8ea12b18d0ce88f1c6a2dc51ecc3e6e75a0d80.thumb"/>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332905" y="4052945"/>
            <a:ext cx="1475756" cy="1106817"/>
          </a:xfrm>
          <a:prstGeom prst="rect">
            <a:avLst/>
          </a:prstGeom>
          <a:noFill/>
        </p:spPr>
      </p:pic>
      <p:sp>
        <p:nvSpPr>
          <p:cNvPr id="17" name="Oval 16"/>
          <p:cNvSpPr/>
          <p:nvPr/>
        </p:nvSpPr>
        <p:spPr>
          <a:xfrm>
            <a:off x="2904340" y="4026051"/>
            <a:ext cx="4572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971140" y="4026051"/>
            <a:ext cx="4572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126123" y="3990572"/>
            <a:ext cx="4572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513940" y="3340251"/>
            <a:ext cx="4572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349705" y="1390932"/>
            <a:ext cx="4572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stCxn id="21" idx="3"/>
            <a:endCxn id="17" idx="7"/>
          </p:cNvCxnSpPr>
          <p:nvPr/>
        </p:nvCxnSpPr>
        <p:spPr>
          <a:xfrm rot="5400000">
            <a:off x="3283425" y="3806696"/>
            <a:ext cx="308630" cy="2863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1" idx="5"/>
            <a:endCxn id="18" idx="0"/>
          </p:cNvCxnSpPr>
          <p:nvPr/>
        </p:nvCxnSpPr>
        <p:spPr>
          <a:xfrm rot="16200000" flipH="1">
            <a:off x="3936705" y="3763015"/>
            <a:ext cx="230515" cy="295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809188" y="2884538"/>
            <a:ext cx="161952" cy="438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19" idx="0"/>
          </p:cNvCxnSpPr>
          <p:nvPr/>
        </p:nvCxnSpPr>
        <p:spPr>
          <a:xfrm>
            <a:off x="4995470" y="2849059"/>
            <a:ext cx="359253" cy="1141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2" idx="3"/>
          </p:cNvCxnSpPr>
          <p:nvPr/>
        </p:nvCxnSpPr>
        <p:spPr>
          <a:xfrm flipH="1">
            <a:off x="4051962" y="1846217"/>
            <a:ext cx="364698" cy="5921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2" idx="5"/>
          </p:cNvCxnSpPr>
          <p:nvPr/>
        </p:nvCxnSpPr>
        <p:spPr>
          <a:xfrm>
            <a:off x="4739950" y="1846217"/>
            <a:ext cx="221790" cy="592183"/>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742540" y="2339359"/>
            <a:ext cx="1219200" cy="523220"/>
          </a:xfrm>
          <a:prstGeom prst="rect">
            <a:avLst/>
          </a:prstGeom>
          <a:noFill/>
        </p:spPr>
        <p:txBody>
          <a:bodyPr wrap="square" rtlCol="0">
            <a:spAutoFit/>
          </a:bodyPr>
          <a:lstStyle/>
          <a:p>
            <a:r>
              <a:rPr lang="en-US" sz="2800" dirty="0" smtClean="0"/>
              <a:t>…</a:t>
            </a:r>
            <a:endParaRPr lang="en-US" sz="2800" dirty="0"/>
          </a:p>
        </p:txBody>
      </p:sp>
      <p:sp>
        <p:nvSpPr>
          <p:cNvPr id="31" name="TextBox 30"/>
          <p:cNvSpPr txBox="1"/>
          <p:nvPr/>
        </p:nvSpPr>
        <p:spPr>
          <a:xfrm>
            <a:off x="4833980" y="2269608"/>
            <a:ext cx="1371600" cy="584775"/>
          </a:xfrm>
          <a:prstGeom prst="rect">
            <a:avLst/>
          </a:prstGeom>
          <a:noFill/>
        </p:spPr>
        <p:txBody>
          <a:bodyPr wrap="square" rtlCol="0">
            <a:spAutoFit/>
          </a:bodyPr>
          <a:lstStyle/>
          <a:p>
            <a:r>
              <a:rPr lang="en-US" sz="3200" dirty="0" smtClean="0"/>
              <a:t>…</a:t>
            </a:r>
            <a:endParaRPr lang="en-US" sz="3200" dirty="0"/>
          </a:p>
        </p:txBody>
      </p:sp>
      <p:sp>
        <p:nvSpPr>
          <p:cNvPr id="32" name="TextBox 31"/>
          <p:cNvSpPr txBox="1"/>
          <p:nvPr/>
        </p:nvSpPr>
        <p:spPr>
          <a:xfrm>
            <a:off x="2751940" y="3264051"/>
            <a:ext cx="1219200" cy="307777"/>
          </a:xfrm>
          <a:prstGeom prst="rect">
            <a:avLst/>
          </a:prstGeom>
          <a:noFill/>
        </p:spPr>
        <p:txBody>
          <a:bodyPr wrap="square" rtlCol="0">
            <a:spAutoFit/>
          </a:bodyPr>
          <a:lstStyle/>
          <a:p>
            <a:r>
              <a:rPr lang="en-US" sz="1400" b="1" dirty="0" smtClean="0"/>
              <a:t>Rodent</a:t>
            </a:r>
          </a:p>
        </p:txBody>
      </p:sp>
      <p:sp>
        <p:nvSpPr>
          <p:cNvPr id="33" name="TextBox 32"/>
          <p:cNvSpPr txBox="1"/>
          <p:nvPr/>
        </p:nvSpPr>
        <p:spPr>
          <a:xfrm>
            <a:off x="3580895" y="1349855"/>
            <a:ext cx="1219200" cy="307777"/>
          </a:xfrm>
          <a:prstGeom prst="rect">
            <a:avLst/>
          </a:prstGeom>
          <a:noFill/>
        </p:spPr>
        <p:txBody>
          <a:bodyPr wrap="square" rtlCol="0">
            <a:spAutoFit/>
          </a:bodyPr>
          <a:lstStyle/>
          <a:p>
            <a:r>
              <a:rPr lang="en-US" sz="1400" b="1" dirty="0" smtClean="0"/>
              <a:t>Object</a:t>
            </a:r>
          </a:p>
        </p:txBody>
      </p:sp>
      <p:cxnSp>
        <p:nvCxnSpPr>
          <p:cNvPr id="8" name="Straight Arrow Connector 7"/>
          <p:cNvCxnSpPr>
            <a:endCxn id="17" idx="1"/>
          </p:cNvCxnSpPr>
          <p:nvPr/>
        </p:nvCxnSpPr>
        <p:spPr>
          <a:xfrm>
            <a:off x="2133600" y="3379095"/>
            <a:ext cx="837695" cy="72507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43" name="Straight Arrow Connector 42"/>
          <p:cNvCxnSpPr>
            <a:endCxn id="17" idx="0"/>
          </p:cNvCxnSpPr>
          <p:nvPr/>
        </p:nvCxnSpPr>
        <p:spPr>
          <a:xfrm flipH="1">
            <a:off x="3132940" y="2200230"/>
            <a:ext cx="3725060" cy="182582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47" name="Straight Arrow Connector 46"/>
          <p:cNvCxnSpPr>
            <a:endCxn id="18" idx="6"/>
          </p:cNvCxnSpPr>
          <p:nvPr/>
        </p:nvCxnSpPr>
        <p:spPr>
          <a:xfrm flipH="1">
            <a:off x="4428340" y="3340251"/>
            <a:ext cx="2734460" cy="9525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50" name="Straight Arrow Connector 49"/>
          <p:cNvCxnSpPr>
            <a:endCxn id="19" idx="6"/>
          </p:cNvCxnSpPr>
          <p:nvPr/>
        </p:nvCxnSpPr>
        <p:spPr>
          <a:xfrm flipH="1" flipV="1">
            <a:off x="5583323" y="4257272"/>
            <a:ext cx="1503277" cy="784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graphicFrame>
        <p:nvGraphicFramePr>
          <p:cNvPr id="61" name="Table 60"/>
          <p:cNvGraphicFramePr>
            <a:graphicFrameLocks noGrp="1"/>
          </p:cNvGraphicFramePr>
          <p:nvPr>
            <p:extLst>
              <p:ext uri="{D42A27DB-BD31-4B8C-83A1-F6EECF244321}">
                <p14:modId xmlns:p14="http://schemas.microsoft.com/office/powerpoint/2010/main" xmlns="" val="4233322238"/>
              </p:ext>
            </p:extLst>
          </p:nvPr>
        </p:nvGraphicFramePr>
        <p:xfrm>
          <a:off x="1593524" y="4724400"/>
          <a:ext cx="4502476" cy="1955608"/>
        </p:xfrm>
        <a:graphic>
          <a:graphicData uri="http://schemas.openxmlformats.org/drawingml/2006/table">
            <a:tbl>
              <a:tblPr firstRow="1" firstCol="1" bandRow="1">
                <a:tableStyleId>{5C22544A-7EE6-4342-B048-85BDC9FD1C3A}</a:tableStyleId>
              </a:tblPr>
              <a:tblGrid>
                <a:gridCol w="1125619"/>
                <a:gridCol w="1112584"/>
                <a:gridCol w="1115843"/>
                <a:gridCol w="1148430"/>
              </a:tblGrid>
              <a:tr h="393796">
                <a:tc>
                  <a:txBody>
                    <a:bodyPr/>
                    <a:lstStyle/>
                    <a:p>
                      <a:endParaRPr lang="en-US" sz="1300" dirty="0"/>
                    </a:p>
                  </a:txBody>
                  <a:tcPr marL="63305" marR="63305" marT="31653" marB="31653">
                    <a:noFill/>
                  </a:tcPr>
                </a:tc>
                <a:tc>
                  <a:txBody>
                    <a:bodyPr/>
                    <a:lstStyle/>
                    <a:p>
                      <a:r>
                        <a:rPr lang="en-US" sz="1300" dirty="0" smtClean="0">
                          <a:solidFill>
                            <a:schemeClr val="tx1"/>
                          </a:solidFill>
                        </a:rPr>
                        <a:t>Red</a:t>
                      </a:r>
                      <a:r>
                        <a:rPr lang="en-US" sz="1300" baseline="0" dirty="0" smtClean="0">
                          <a:solidFill>
                            <a:schemeClr val="tx1"/>
                          </a:solidFill>
                        </a:rPr>
                        <a:t> Squirrel</a:t>
                      </a:r>
                      <a:endParaRPr lang="en-US" sz="1300" dirty="0">
                        <a:solidFill>
                          <a:schemeClr val="tx1"/>
                        </a:solidFill>
                      </a:endParaRPr>
                    </a:p>
                  </a:txBody>
                  <a:tcPr marL="63305" marR="63305" marT="31653" marB="31653">
                    <a:noFill/>
                  </a:tcPr>
                </a:tc>
                <a:tc>
                  <a:txBody>
                    <a:bodyPr/>
                    <a:lstStyle/>
                    <a:p>
                      <a:r>
                        <a:rPr lang="en-US" sz="1300" dirty="0" smtClean="0">
                          <a:solidFill>
                            <a:schemeClr val="tx1"/>
                          </a:solidFill>
                        </a:rPr>
                        <a:t>Chipmunk</a:t>
                      </a:r>
                      <a:endParaRPr lang="en-US" sz="1300" dirty="0">
                        <a:solidFill>
                          <a:schemeClr val="tx1"/>
                        </a:solidFill>
                      </a:endParaRPr>
                    </a:p>
                  </a:txBody>
                  <a:tcPr marL="63305" marR="63305" marT="31653" marB="31653">
                    <a:noFill/>
                  </a:tcPr>
                </a:tc>
                <a:tc>
                  <a:txBody>
                    <a:bodyPr/>
                    <a:lstStyle/>
                    <a:p>
                      <a:r>
                        <a:rPr lang="en-US" sz="1300" smtClean="0">
                          <a:solidFill>
                            <a:schemeClr val="tx1"/>
                          </a:solidFill>
                        </a:rPr>
                        <a:t>Laptop</a:t>
                      </a:r>
                      <a:endParaRPr lang="en-US" sz="1300" dirty="0">
                        <a:solidFill>
                          <a:schemeClr val="tx1"/>
                        </a:solidFill>
                      </a:endParaRPr>
                    </a:p>
                  </a:txBody>
                  <a:tcPr marL="63305" marR="63305" marT="31653" marB="31653">
                    <a:noFill/>
                  </a:tcPr>
                </a:tc>
              </a:tr>
              <a:tr h="520604">
                <a:tc>
                  <a:txBody>
                    <a:bodyPr/>
                    <a:lstStyle/>
                    <a:p>
                      <a:r>
                        <a:rPr lang="en-US" sz="1300" dirty="0" smtClean="0">
                          <a:solidFill>
                            <a:schemeClr val="tx1"/>
                          </a:solidFill>
                        </a:rPr>
                        <a:t>Red Squirrel</a:t>
                      </a:r>
                      <a:endParaRPr lang="en-US" sz="1300" dirty="0">
                        <a:solidFill>
                          <a:schemeClr val="tx1"/>
                        </a:solidFill>
                      </a:endParaRPr>
                    </a:p>
                  </a:txBody>
                  <a:tcPr marL="63305" marR="63305" marT="31653" marB="31653">
                    <a:noFill/>
                  </a:tcPr>
                </a:tc>
                <a:tc>
                  <a:txBody>
                    <a:bodyPr/>
                    <a:lstStyle/>
                    <a:p>
                      <a:pPr algn="ctr"/>
                      <a:r>
                        <a:rPr lang="en-US" sz="1400" baseline="0" dirty="0" smtClean="0"/>
                        <a:t> 1.0</a:t>
                      </a:r>
                      <a:endParaRPr lang="en-US" sz="1400" dirty="0"/>
                    </a:p>
                  </a:txBody>
                  <a:tcPr marL="63305" marR="63305" marT="31653" marB="31653">
                    <a:solidFill>
                      <a:srgbClr val="00B050"/>
                    </a:solidFill>
                  </a:tcPr>
                </a:tc>
                <a:tc>
                  <a:txBody>
                    <a:bodyPr/>
                    <a:lstStyle/>
                    <a:p>
                      <a:pPr algn="ctr"/>
                      <a:r>
                        <a:rPr lang="en-US" sz="1400" dirty="0" smtClean="0"/>
                        <a:t>0.8</a:t>
                      </a:r>
                      <a:endParaRPr lang="en-US" sz="1400" dirty="0"/>
                    </a:p>
                  </a:txBody>
                  <a:tcPr marL="63305" marR="63305" marT="31653" marB="31653">
                    <a:solidFill>
                      <a:srgbClr val="92D050"/>
                    </a:solidFill>
                  </a:tcPr>
                </a:tc>
                <a:tc>
                  <a:txBody>
                    <a:bodyPr/>
                    <a:lstStyle/>
                    <a:p>
                      <a:pPr algn="ctr"/>
                      <a:r>
                        <a:rPr lang="en-US" sz="1400" dirty="0" smtClean="0"/>
                        <a:t>0.1</a:t>
                      </a:r>
                      <a:endParaRPr lang="en-US" sz="1400" dirty="0"/>
                    </a:p>
                  </a:txBody>
                  <a:tcPr marL="63305" marR="63305" marT="31653" marB="31653">
                    <a:solidFill>
                      <a:schemeClr val="bg1">
                        <a:lumMod val="75000"/>
                      </a:schemeClr>
                    </a:solidFill>
                  </a:tcPr>
                </a:tc>
              </a:tr>
              <a:tr h="520604">
                <a:tc>
                  <a:txBody>
                    <a:bodyPr/>
                    <a:lstStyle/>
                    <a:p>
                      <a:r>
                        <a:rPr lang="en-US" sz="1300" dirty="0" smtClean="0">
                          <a:solidFill>
                            <a:schemeClr val="tx1"/>
                          </a:solidFill>
                        </a:rPr>
                        <a:t>Chipmunk</a:t>
                      </a:r>
                      <a:endParaRPr lang="en-US" sz="1300" dirty="0">
                        <a:solidFill>
                          <a:schemeClr val="tx1"/>
                        </a:solidFill>
                      </a:endParaRPr>
                    </a:p>
                  </a:txBody>
                  <a:tcPr marL="63305" marR="63305" marT="31653" marB="31653">
                    <a:noFill/>
                  </a:tcPr>
                </a:tc>
                <a:tc>
                  <a:txBody>
                    <a:bodyPr/>
                    <a:lstStyle/>
                    <a:p>
                      <a:pPr algn="ctr"/>
                      <a:r>
                        <a:rPr lang="en-US" sz="1400" dirty="0" smtClean="0"/>
                        <a:t>0.8</a:t>
                      </a:r>
                      <a:endParaRPr lang="en-US" sz="1400" dirty="0"/>
                    </a:p>
                  </a:txBody>
                  <a:tcPr marL="63305" marR="63305" marT="31653" marB="31653">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t>1.0</a:t>
                      </a:r>
                      <a:endParaRPr lang="en-US" sz="1400" dirty="0" smtClean="0"/>
                    </a:p>
                    <a:p>
                      <a:pPr algn="ctr"/>
                      <a:endParaRPr lang="en-US" sz="1400" dirty="0"/>
                    </a:p>
                  </a:txBody>
                  <a:tcPr marL="63305" marR="63305" marT="31653" marB="31653">
                    <a:solidFill>
                      <a:srgbClr val="00B050"/>
                    </a:solidFill>
                  </a:tcPr>
                </a:tc>
                <a:tc>
                  <a:txBody>
                    <a:bodyPr/>
                    <a:lstStyle/>
                    <a:p>
                      <a:pPr algn="ctr"/>
                      <a:r>
                        <a:rPr lang="en-US" sz="1400" smtClean="0"/>
                        <a:t>0</a:t>
                      </a:r>
                      <a:endParaRPr lang="en-US" sz="1400" dirty="0"/>
                    </a:p>
                  </a:txBody>
                  <a:tcPr marL="63305" marR="63305" marT="31653" marB="31653">
                    <a:solidFill>
                      <a:schemeClr val="bg1">
                        <a:lumMod val="75000"/>
                      </a:schemeClr>
                    </a:solidFill>
                  </a:tcPr>
                </a:tc>
              </a:tr>
              <a:tr h="520604">
                <a:tc>
                  <a:txBody>
                    <a:bodyPr/>
                    <a:lstStyle/>
                    <a:p>
                      <a:r>
                        <a:rPr lang="en-US" sz="1300" dirty="0" smtClean="0">
                          <a:solidFill>
                            <a:schemeClr val="tx1"/>
                          </a:solidFill>
                        </a:rPr>
                        <a:t>Laptop</a:t>
                      </a:r>
                      <a:endParaRPr lang="en-US" sz="1300" dirty="0">
                        <a:solidFill>
                          <a:schemeClr val="tx1"/>
                        </a:solidFill>
                      </a:endParaRPr>
                    </a:p>
                  </a:txBody>
                  <a:tcPr marL="63305" marR="63305" marT="31653" marB="31653">
                    <a:noFill/>
                  </a:tcPr>
                </a:tc>
                <a:tc>
                  <a:txBody>
                    <a:bodyPr/>
                    <a:lstStyle/>
                    <a:p>
                      <a:pPr algn="ctr"/>
                      <a:r>
                        <a:rPr lang="en-US" sz="1400" dirty="0" smtClean="0"/>
                        <a:t>0.1</a:t>
                      </a:r>
                      <a:endParaRPr lang="en-US" sz="1400" dirty="0"/>
                    </a:p>
                  </a:txBody>
                  <a:tcPr marL="63305" marR="63305" marT="31653" marB="31653">
                    <a:solidFill>
                      <a:schemeClr val="bg1">
                        <a:lumMod val="65000"/>
                      </a:schemeClr>
                    </a:solidFill>
                  </a:tcPr>
                </a:tc>
                <a:tc>
                  <a:txBody>
                    <a:bodyPr/>
                    <a:lstStyle/>
                    <a:p>
                      <a:pPr algn="ctr"/>
                      <a:r>
                        <a:rPr lang="en-US" sz="1400" dirty="0" smtClean="0"/>
                        <a:t>0.1</a:t>
                      </a:r>
                      <a:endParaRPr lang="en-US" sz="1400" dirty="0"/>
                    </a:p>
                  </a:txBody>
                  <a:tcPr marL="63305" marR="63305" marT="31653" marB="31653">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t>1.0</a:t>
                      </a:r>
                      <a:endParaRPr lang="en-US" sz="1400" dirty="0" smtClean="0"/>
                    </a:p>
                    <a:p>
                      <a:pPr algn="ctr"/>
                      <a:endParaRPr lang="en-US" sz="1400" dirty="0"/>
                    </a:p>
                  </a:txBody>
                  <a:tcPr marL="63305" marR="63305" marT="31653" marB="31653">
                    <a:solidFill>
                      <a:srgbClr val="00B050"/>
                    </a:solidFill>
                  </a:tcPr>
                </a:tc>
              </a:tr>
            </a:tbl>
          </a:graphicData>
        </a:graphic>
      </p:graphicFrame>
      <p:sp>
        <p:nvSpPr>
          <p:cNvPr id="7172" name="TextBox 7171"/>
          <p:cNvSpPr txBox="1"/>
          <p:nvPr/>
        </p:nvSpPr>
        <p:spPr>
          <a:xfrm>
            <a:off x="6477000" y="5562600"/>
            <a:ext cx="2057400" cy="646331"/>
          </a:xfrm>
          <a:prstGeom prst="rect">
            <a:avLst/>
          </a:prstGeom>
          <a:noFill/>
        </p:spPr>
        <p:txBody>
          <a:bodyPr wrap="square" rtlCol="0">
            <a:spAutoFit/>
          </a:bodyPr>
          <a:lstStyle/>
          <a:p>
            <a:r>
              <a:rPr lang="en-US" dirty="0" smtClean="0"/>
              <a:t>Similarity matrix  </a:t>
            </a:r>
            <a:r>
              <a:rPr lang="en-US" i="1" dirty="0" smtClean="0">
                <a:solidFill>
                  <a:schemeClr val="accent2"/>
                </a:solidFill>
              </a:rPr>
              <a:t>S</a:t>
            </a:r>
            <a:r>
              <a:rPr lang="en-US" dirty="0" smtClean="0"/>
              <a:t> between categories</a:t>
            </a:r>
            <a:endParaRPr lang="en-US" dirty="0"/>
          </a:p>
        </p:txBody>
      </p:sp>
    </p:spTree>
    <p:extLst>
      <p:ext uri="{BB962C8B-B14F-4D97-AF65-F5344CB8AC3E}">
        <p14:creationId xmlns:p14="http://schemas.microsoft.com/office/powerpoint/2010/main" xmlns="" val="25499356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000" dirty="0"/>
              <a:t>Experiments: Hierarchical retrieval</a:t>
            </a:r>
          </a:p>
        </p:txBody>
      </p:sp>
      <p:pic>
        <p:nvPicPr>
          <p:cNvPr id="5" name="Picture 2" descr="C:\Users\jiadeng-work\Documents\My Dropbox\nips_feifei_slides\hie_example_new2 copy.ep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886092" y="1207224"/>
            <a:ext cx="16383000" cy="113015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089018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Indexing: Locality sensitive hashing</a:t>
            </a:r>
            <a:endParaRPr lang="en-US" sz="3600"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a:xfrm>
                <a:off x="457200" y="1524000"/>
                <a:ext cx="8229600" cy="4525963"/>
              </a:xfrm>
            </p:spPr>
            <p:txBody>
              <a:bodyPr/>
              <a:lstStyle/>
              <a:p>
                <a:r>
                  <a:rPr lang="en-US" dirty="0" smtClean="0"/>
                  <a:t>Novel hashing for bilinear similarity </a:t>
                </a:r>
                <a14:m>
                  <m:oMath xmlns:m="http://schemas.openxmlformats.org/officeDocument/2006/math" xmlns="">
                    <m:sSup>
                      <m:sSupPr>
                        <m:ctrlPr>
                          <a:rPr lang="en-US" b="0" i="1" smtClean="0">
                            <a:latin typeface="Cambria Math"/>
                          </a:rPr>
                        </m:ctrlPr>
                      </m:sSupPr>
                      <m:e>
                        <m:r>
                          <a:rPr lang="en-US" b="0" i="1" smtClean="0">
                            <a:latin typeface="Cambria Math"/>
                          </a:rPr>
                          <m:t>𝑥</m:t>
                        </m:r>
                      </m:e>
                      <m:sup>
                        <m:r>
                          <a:rPr lang="en-US" b="0" i="1" smtClean="0">
                            <a:latin typeface="Cambria Math"/>
                          </a:rPr>
                          <m:t>𝑇</m:t>
                        </m:r>
                      </m:sup>
                    </m:sSup>
                    <m:r>
                      <a:rPr lang="en-US" b="0" i="1" smtClean="0">
                        <a:latin typeface="Cambria Math"/>
                      </a:rPr>
                      <m:t>𝑆𝑦</m:t>
                    </m:r>
                  </m:oMath>
                </a14:m>
                <a:endParaRPr lang="en-US" dirty="0" smtClean="0"/>
              </a:p>
              <a:p>
                <a:r>
                  <a:rPr lang="en-US" dirty="0" smtClean="0"/>
                  <a:t>Hashing constructions for</a:t>
                </a:r>
              </a:p>
              <a:p>
                <a:pPr lvl="1"/>
                <a14:m>
                  <m:oMath xmlns:m="http://schemas.openxmlformats.org/officeDocument/2006/math" xmlns="">
                    <m:r>
                      <a:rPr lang="en-US" b="0" i="1" smtClean="0">
                        <a:latin typeface="Cambria Math"/>
                      </a:rPr>
                      <m:t>𝑆</m:t>
                    </m:r>
                  </m:oMath>
                </a14:m>
                <a:r>
                  <a:rPr lang="en-US" dirty="0" smtClean="0"/>
                  <a:t> that is symmetric and diagonally dominant</a:t>
                </a:r>
                <a:endParaRPr lang="en-US" b="0" i="1" dirty="0" smtClean="0">
                  <a:latin typeface="Cambria Math"/>
                </a:endParaRPr>
              </a:p>
              <a:p>
                <a:pPr lvl="1"/>
                <a14:m>
                  <m:oMath xmlns:m="http://schemas.openxmlformats.org/officeDocument/2006/math" xmlns="">
                    <m:r>
                      <a:rPr lang="en-US" b="0" i="1" dirty="0" smtClean="0">
                        <a:latin typeface="Cambria Math"/>
                      </a:rPr>
                      <m:t>𝑆</m:t>
                    </m:r>
                  </m:oMath>
                </a14:m>
                <a:r>
                  <a:rPr lang="en-US" dirty="0" smtClean="0"/>
                  <a:t> that encodes hierarchical similarity</a:t>
                </a:r>
              </a:p>
              <a:p>
                <a:r>
                  <a:rPr lang="en-US" dirty="0" smtClean="0"/>
                  <a:t>Achieves 1K times speedup with 90% of the linear scan precision.  </a:t>
                </a:r>
              </a:p>
              <a:p>
                <a:endParaRPr lang="en-US"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524000"/>
                <a:ext cx="8229600" cy="4525963"/>
              </a:xfrm>
              <a:blipFill rotWithShape="1">
                <a:blip r:embed="rId2" cstate="print"/>
                <a:stretch>
                  <a:fillRect l="-1630" t="-1617"/>
                </a:stretch>
              </a:blipFill>
            </p:spPr>
            <p:txBody>
              <a:bodyPr/>
              <a:lstStyle/>
              <a:p>
                <a:r>
                  <a:rPr lang="en-US">
                    <a:noFill/>
                  </a:rPr>
                  <a:t> </a:t>
                </a:r>
              </a:p>
            </p:txBody>
          </p:sp>
        </mc:Fallback>
      </mc:AlternateContent>
    </p:spTree>
    <p:extLst>
      <p:ext uri="{BB962C8B-B14F-4D97-AF65-F5344CB8AC3E}">
        <p14:creationId xmlns:p14="http://schemas.microsoft.com/office/powerpoint/2010/main" xmlns="" val="15009146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8200"/>
            <a:ext cx="9144000" cy="1470025"/>
          </a:xfrm>
        </p:spPr>
        <p:txBody>
          <a:bodyPr>
            <a:noAutofit/>
          </a:bodyPr>
          <a:lstStyle/>
          <a:p>
            <a:r>
              <a:rPr lang="en-US" sz="4000" dirty="0" smtClean="0"/>
              <a:t>Object Bank: </a:t>
            </a:r>
            <a:r>
              <a:rPr lang="en-US" sz="3600" dirty="0" smtClean="0"/>
              <a:t>An Object-Level Image </a:t>
            </a:r>
            <a:r>
              <a:rPr lang="en-US" sz="4000" dirty="0" smtClean="0"/>
              <a:t>Representation for High-Level Visual Tasks &amp; Semantic Feature </a:t>
            </a:r>
            <a:r>
              <a:rPr lang="en-US" sz="4000" dirty="0" err="1" smtClean="0"/>
              <a:t>Sparsification</a:t>
            </a:r>
            <a:endParaRPr lang="en-US" sz="4000" dirty="0"/>
          </a:p>
        </p:txBody>
      </p:sp>
      <p:sp>
        <p:nvSpPr>
          <p:cNvPr id="3" name="Subtitle 2"/>
          <p:cNvSpPr>
            <a:spLocks noGrp="1"/>
          </p:cNvSpPr>
          <p:nvPr>
            <p:ph type="subTitle" idx="1"/>
          </p:nvPr>
        </p:nvSpPr>
        <p:spPr>
          <a:xfrm>
            <a:off x="1066800" y="2590800"/>
            <a:ext cx="7010400" cy="914400"/>
          </a:xfrm>
        </p:spPr>
        <p:txBody>
          <a:bodyPr>
            <a:normAutofit fontScale="85000" lnSpcReduction="20000"/>
          </a:bodyPr>
          <a:lstStyle/>
          <a:p>
            <a:r>
              <a:rPr lang="it-IT" sz="2700" dirty="0" smtClean="0">
                <a:solidFill>
                  <a:schemeClr val="tx1"/>
                </a:solidFill>
                <a:latin typeface="+mj-lt"/>
              </a:rPr>
              <a:t>Li-Jia Li</a:t>
            </a:r>
            <a:r>
              <a:rPr lang="it-IT" sz="2700" baseline="30000" dirty="0" smtClean="0">
                <a:solidFill>
                  <a:schemeClr val="tx1"/>
                </a:solidFill>
                <a:latin typeface="+mj-lt"/>
              </a:rPr>
              <a:t>*1,</a:t>
            </a:r>
            <a:r>
              <a:rPr lang="it-IT" sz="2700" dirty="0" smtClean="0">
                <a:solidFill>
                  <a:schemeClr val="tx1"/>
                </a:solidFill>
                <a:latin typeface="+mj-lt"/>
              </a:rPr>
              <a:t> Hao Su</a:t>
            </a:r>
            <a:r>
              <a:rPr lang="it-IT" sz="2700" baseline="30000" dirty="0" smtClean="0">
                <a:solidFill>
                  <a:schemeClr val="tx1"/>
                </a:solidFill>
                <a:latin typeface="+mj-lt"/>
              </a:rPr>
              <a:t>*1,</a:t>
            </a:r>
            <a:r>
              <a:rPr lang="it-IT" sz="2700" dirty="0" smtClean="0">
                <a:solidFill>
                  <a:schemeClr val="tx1"/>
                </a:solidFill>
                <a:latin typeface="+mj-lt"/>
              </a:rPr>
              <a:t> Yongwhan Lim</a:t>
            </a:r>
            <a:r>
              <a:rPr lang="it-IT" sz="2700" baseline="30000" dirty="0" smtClean="0">
                <a:solidFill>
                  <a:schemeClr val="tx1"/>
                </a:solidFill>
                <a:latin typeface="+mj-lt"/>
              </a:rPr>
              <a:t>1</a:t>
            </a:r>
            <a:r>
              <a:rPr lang="it-IT" sz="2700" dirty="0" smtClean="0">
                <a:solidFill>
                  <a:schemeClr val="tx1"/>
                </a:solidFill>
                <a:latin typeface="+mj-lt"/>
              </a:rPr>
              <a:t>, Eric Xing</a:t>
            </a:r>
            <a:r>
              <a:rPr lang="it-IT" sz="2700" baseline="30000" dirty="0" smtClean="0">
                <a:solidFill>
                  <a:schemeClr val="tx1"/>
                </a:solidFill>
                <a:latin typeface="+mj-lt"/>
              </a:rPr>
              <a:t>2</a:t>
            </a:r>
            <a:r>
              <a:rPr lang="it-IT" sz="2700" dirty="0" smtClean="0">
                <a:solidFill>
                  <a:schemeClr val="tx1"/>
                </a:solidFill>
                <a:latin typeface="+mj-lt"/>
              </a:rPr>
              <a:t>, Li Fei-Fei</a:t>
            </a:r>
            <a:r>
              <a:rPr lang="it-IT" sz="2700" baseline="30000" dirty="0" smtClean="0">
                <a:solidFill>
                  <a:schemeClr val="tx1"/>
                </a:solidFill>
                <a:latin typeface="+mj-lt"/>
              </a:rPr>
              <a:t>1</a:t>
            </a:r>
            <a:endParaRPr lang="it-IT" sz="2700" dirty="0" smtClean="0">
              <a:solidFill>
                <a:schemeClr val="tx1"/>
              </a:solidFill>
              <a:latin typeface="+mj-lt"/>
            </a:endParaRPr>
          </a:p>
          <a:p>
            <a:r>
              <a:rPr lang="en-US" sz="2000" baseline="30000" dirty="0" smtClean="0">
                <a:solidFill>
                  <a:schemeClr val="tx1"/>
                </a:solidFill>
                <a:latin typeface="+mj-lt"/>
              </a:rPr>
              <a:t>1</a:t>
            </a:r>
            <a:r>
              <a:rPr lang="en-US" sz="2000" dirty="0" smtClean="0">
                <a:solidFill>
                  <a:schemeClr val="tx1"/>
                </a:solidFill>
                <a:latin typeface="+mj-lt"/>
              </a:rPr>
              <a:t>Computer Science Department, Stanford University</a:t>
            </a:r>
          </a:p>
          <a:p>
            <a:r>
              <a:rPr lang="en-US" sz="2000" baseline="30000" dirty="0" smtClean="0">
                <a:solidFill>
                  <a:schemeClr val="tx1"/>
                </a:solidFill>
                <a:latin typeface="+mj-lt"/>
              </a:rPr>
              <a:t>2</a:t>
            </a:r>
            <a:r>
              <a:rPr lang="en-US" sz="2000" dirty="0" smtClean="0">
                <a:solidFill>
                  <a:schemeClr val="tx1"/>
                </a:solidFill>
                <a:latin typeface="+mj-lt"/>
              </a:rPr>
              <a:t>Machine Learning Department, Carnegie Mellon University</a:t>
            </a:r>
            <a:endParaRPr lang="en-US" sz="2000" dirty="0">
              <a:solidFill>
                <a:schemeClr val="tx1"/>
              </a:solidFill>
              <a:latin typeface="+mj-lt"/>
            </a:endParaRPr>
          </a:p>
        </p:txBody>
      </p:sp>
      <p:pic>
        <p:nvPicPr>
          <p:cNvPr id="4" name="Picture 4" descr="after Magritte, eye with camera in pupil, The Vision Lab"/>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858000" y="5181600"/>
            <a:ext cx="2133600" cy="1389063"/>
          </a:xfrm>
          <a:prstGeom prst="rect">
            <a:avLst/>
          </a:prstGeom>
          <a:noFill/>
          <a:ln w="9525">
            <a:noFill/>
            <a:miter lim="800000"/>
            <a:headEnd/>
            <a:tailEnd/>
          </a:ln>
        </p:spPr>
      </p:pic>
      <p:sp>
        <p:nvSpPr>
          <p:cNvPr id="5" name="Rectangle 4"/>
          <p:cNvSpPr/>
          <p:nvPr/>
        </p:nvSpPr>
        <p:spPr>
          <a:xfrm>
            <a:off x="0" y="6534835"/>
            <a:ext cx="2589940" cy="323165"/>
          </a:xfrm>
          <a:prstGeom prst="rect">
            <a:avLst/>
          </a:prstGeom>
        </p:spPr>
        <p:txBody>
          <a:bodyPr wrap="none">
            <a:spAutoFit/>
          </a:bodyPr>
          <a:lstStyle/>
          <a:p>
            <a:r>
              <a:rPr lang="en-US" sz="1500" dirty="0" smtClean="0">
                <a:latin typeface="+mj-lt"/>
              </a:rPr>
              <a:t>*indicates equal contributions</a:t>
            </a:r>
            <a:endParaRPr lang="en-US" sz="1500" dirty="0">
              <a:latin typeface="+mj-lt"/>
            </a:endParaRPr>
          </a:p>
        </p:txBody>
      </p:sp>
      <p:pic>
        <p:nvPicPr>
          <p:cNvPr id="8" name="Picture 4" descr="http://www.stanford.edu/group/clubbaseball/Images/stanfordlogo.gif"/>
          <p:cNvPicPr>
            <a:picLocks noChangeAspect="1" noChangeArrowheads="1"/>
          </p:cNvPicPr>
          <p:nvPr/>
        </p:nvPicPr>
        <p:blipFill>
          <a:blip r:embed="rId4" cstate="print"/>
          <a:srcRect/>
          <a:stretch>
            <a:fillRect/>
          </a:stretch>
        </p:blipFill>
        <p:spPr bwMode="auto">
          <a:xfrm>
            <a:off x="304800" y="5105400"/>
            <a:ext cx="948152" cy="1447800"/>
          </a:xfrm>
          <a:prstGeom prst="rect">
            <a:avLst/>
          </a:prstGeom>
          <a:noFill/>
          <a:ln w="9525">
            <a:noFill/>
            <a:miter lim="800000"/>
            <a:headEnd/>
            <a:tailEnd/>
          </a:ln>
        </p:spPr>
      </p:pic>
      <p:pic>
        <p:nvPicPr>
          <p:cNvPr id="44033" name="Picture 1" descr="http://vision.stanford.edu/Images/Fei-Fei_sm.jpg"/>
          <p:cNvPicPr>
            <a:picLocks noChangeAspect="1" noChangeArrowheads="1"/>
          </p:cNvPicPr>
          <p:nvPr/>
        </p:nvPicPr>
        <p:blipFill>
          <a:blip r:embed="rId5" cstate="print"/>
          <a:srcRect/>
          <a:stretch>
            <a:fillRect/>
          </a:stretch>
        </p:blipFill>
        <p:spPr bwMode="auto">
          <a:xfrm>
            <a:off x="7207405" y="3886200"/>
            <a:ext cx="1022195" cy="1143000"/>
          </a:xfrm>
          <a:prstGeom prst="rect">
            <a:avLst/>
          </a:prstGeom>
          <a:noFill/>
        </p:spPr>
      </p:pic>
      <p:pic>
        <p:nvPicPr>
          <p:cNvPr id="44034" name="Picture 2"/>
          <p:cNvPicPr>
            <a:picLocks noChangeAspect="1" noChangeArrowheads="1"/>
          </p:cNvPicPr>
          <p:nvPr/>
        </p:nvPicPr>
        <p:blipFill>
          <a:blip r:embed="rId6" cstate="print"/>
          <a:srcRect/>
          <a:stretch>
            <a:fillRect/>
          </a:stretch>
        </p:blipFill>
        <p:spPr bwMode="auto">
          <a:xfrm>
            <a:off x="751960" y="3886200"/>
            <a:ext cx="1104254" cy="1143000"/>
          </a:xfrm>
          <a:prstGeom prst="rect">
            <a:avLst/>
          </a:prstGeom>
          <a:noFill/>
          <a:ln w="9525">
            <a:noFill/>
            <a:miter lim="800000"/>
            <a:headEnd/>
            <a:tailEnd/>
          </a:ln>
        </p:spPr>
      </p:pic>
      <p:pic>
        <p:nvPicPr>
          <p:cNvPr id="44035" name="Picture 3"/>
          <p:cNvPicPr>
            <a:picLocks noChangeAspect="1" noChangeArrowheads="1"/>
          </p:cNvPicPr>
          <p:nvPr/>
        </p:nvPicPr>
        <p:blipFill>
          <a:blip r:embed="rId7" cstate="print"/>
          <a:srcRect/>
          <a:stretch>
            <a:fillRect/>
          </a:stretch>
        </p:blipFill>
        <p:spPr bwMode="auto">
          <a:xfrm>
            <a:off x="2461632" y="3886200"/>
            <a:ext cx="1047750" cy="1143000"/>
          </a:xfrm>
          <a:prstGeom prst="rect">
            <a:avLst/>
          </a:prstGeom>
          <a:noFill/>
          <a:ln w="9525">
            <a:noFill/>
            <a:miter lim="800000"/>
            <a:headEnd/>
            <a:tailEnd/>
          </a:ln>
        </p:spPr>
      </p:pic>
      <p:pic>
        <p:nvPicPr>
          <p:cNvPr id="1026" name="Picture 2" descr="\\afs\userhome\Downloads\용환이 슬라이드용.jpg"/>
          <p:cNvPicPr>
            <a:picLocks noChangeArrowheads="1"/>
          </p:cNvPicPr>
          <p:nvPr/>
        </p:nvPicPr>
        <p:blipFill>
          <a:blip r:embed="rId8" cstate="print"/>
          <a:srcRect/>
          <a:stretch>
            <a:fillRect/>
          </a:stretch>
        </p:blipFill>
        <p:spPr bwMode="auto">
          <a:xfrm>
            <a:off x="4114800" y="3886200"/>
            <a:ext cx="990600" cy="1295400"/>
          </a:xfrm>
          <a:prstGeom prst="rect">
            <a:avLst/>
          </a:prstGeom>
          <a:noFill/>
        </p:spPr>
      </p:pic>
      <p:pic>
        <p:nvPicPr>
          <p:cNvPr id="65538" name="Picture 2" descr="name of picture"/>
          <p:cNvPicPr>
            <a:picLocks noChangeArrowheads="1"/>
          </p:cNvPicPr>
          <p:nvPr/>
        </p:nvPicPr>
        <p:blipFill>
          <a:blip r:embed="rId9" cstate="print"/>
          <a:srcRect/>
          <a:stretch>
            <a:fillRect/>
          </a:stretch>
        </p:blipFill>
        <p:spPr bwMode="auto">
          <a:xfrm>
            <a:off x="5662422" y="3876675"/>
            <a:ext cx="1024128" cy="1143000"/>
          </a:xfrm>
          <a:prstGeom prst="rect">
            <a:avLst/>
          </a:prstGeom>
          <a:noFill/>
        </p:spPr>
      </p:pic>
    </p:spTree>
    <p:extLst>
      <p:ext uri="{BB962C8B-B14F-4D97-AF65-F5344CB8AC3E}">
        <p14:creationId xmlns:p14="http://schemas.microsoft.com/office/powerpoint/2010/main" xmlns="" val="33634280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152400" y="1664732"/>
            <a:ext cx="4267200" cy="3810000"/>
          </a:xfrm>
          <a:prstGeom prst="roundRect">
            <a:avLst/>
          </a:prstGeom>
          <a:solidFill>
            <a:schemeClr val="bg1">
              <a:lumMod val="85000"/>
            </a:schemeClr>
          </a:solid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600" dirty="0">
              <a:latin typeface="+mj-lt"/>
              <a:cs typeface="Arial" pitchFamily="34" charset="0"/>
            </a:endParaRPr>
          </a:p>
        </p:txBody>
      </p:sp>
      <p:sp>
        <p:nvSpPr>
          <p:cNvPr id="2" name="Title 1"/>
          <p:cNvSpPr>
            <a:spLocks noGrp="1"/>
          </p:cNvSpPr>
          <p:nvPr>
            <p:ph type="title"/>
          </p:nvPr>
        </p:nvSpPr>
        <p:spPr>
          <a:xfrm>
            <a:off x="457200" y="152400"/>
            <a:ext cx="8229600" cy="1143000"/>
          </a:xfrm>
        </p:spPr>
        <p:txBody>
          <a:bodyPr>
            <a:normAutofit fontScale="90000"/>
          </a:bodyPr>
          <a:lstStyle/>
          <a:p>
            <a:r>
              <a:rPr lang="en-US" dirty="0" smtClean="0"/>
              <a:t>Recognizing complex scenes is a challenging problem</a:t>
            </a:r>
            <a:endParaRPr lang="en-US" dirty="0"/>
          </a:p>
        </p:txBody>
      </p:sp>
      <p:pic>
        <p:nvPicPr>
          <p:cNvPr id="1030" name="Picture 6" descr="http://himg2.huanqiu.com/attachment/081117/0d622febe4.jpg"/>
          <p:cNvPicPr>
            <a:picLocks noChangeAspect="1" noChangeArrowheads="1"/>
          </p:cNvPicPr>
          <p:nvPr/>
        </p:nvPicPr>
        <p:blipFill>
          <a:blip r:embed="rId3" cstate="print"/>
          <a:srcRect/>
          <a:stretch>
            <a:fillRect/>
          </a:stretch>
        </p:blipFill>
        <p:spPr bwMode="auto">
          <a:xfrm>
            <a:off x="3352800" y="3124200"/>
            <a:ext cx="762000" cy="1025371"/>
          </a:xfrm>
          <a:prstGeom prst="rect">
            <a:avLst/>
          </a:prstGeom>
          <a:noFill/>
          <a:ln w="28575">
            <a:solidFill>
              <a:schemeClr val="bg1"/>
            </a:solidFill>
          </a:ln>
        </p:spPr>
      </p:pic>
      <p:pic>
        <p:nvPicPr>
          <p:cNvPr id="1032" name="Picture 8" descr="http://x.limgs.cn/f1/g/restore/20100704/t2009316112258782.jpg"/>
          <p:cNvPicPr>
            <a:picLocks noChangeAspect="1" noChangeArrowheads="1"/>
          </p:cNvPicPr>
          <p:nvPr/>
        </p:nvPicPr>
        <p:blipFill>
          <a:blip r:embed="rId4" cstate="print"/>
          <a:srcRect/>
          <a:stretch>
            <a:fillRect/>
          </a:stretch>
        </p:blipFill>
        <p:spPr bwMode="auto">
          <a:xfrm>
            <a:off x="1124550" y="2819400"/>
            <a:ext cx="1093670" cy="720000"/>
          </a:xfrm>
          <a:prstGeom prst="rect">
            <a:avLst/>
          </a:prstGeom>
          <a:noFill/>
          <a:ln w="28575">
            <a:solidFill>
              <a:schemeClr val="bg1"/>
            </a:solidFill>
          </a:ln>
        </p:spPr>
      </p:pic>
      <p:pic>
        <p:nvPicPr>
          <p:cNvPr id="1034" name="Picture 10" descr="http://www.china.com.cn/images/26629.jpg"/>
          <p:cNvPicPr>
            <a:picLocks noChangeAspect="1" noChangeArrowheads="1"/>
          </p:cNvPicPr>
          <p:nvPr/>
        </p:nvPicPr>
        <p:blipFill>
          <a:blip r:embed="rId5" cstate="print"/>
          <a:srcRect/>
          <a:stretch>
            <a:fillRect/>
          </a:stretch>
        </p:blipFill>
        <p:spPr bwMode="auto">
          <a:xfrm>
            <a:off x="2267550" y="3048000"/>
            <a:ext cx="1014494" cy="872400"/>
          </a:xfrm>
          <a:prstGeom prst="rect">
            <a:avLst/>
          </a:prstGeom>
          <a:noFill/>
          <a:ln w="28575">
            <a:solidFill>
              <a:schemeClr val="bg1"/>
            </a:solidFill>
          </a:ln>
        </p:spPr>
      </p:pic>
      <p:pic>
        <p:nvPicPr>
          <p:cNvPr id="1036" name="Picture 12" descr="http://bild.sports.tom.com/data2/upload/632/391/1246155054-913186149.jpg"/>
          <p:cNvPicPr>
            <a:picLocks noChangeAspect="1" noChangeArrowheads="1"/>
          </p:cNvPicPr>
          <p:nvPr/>
        </p:nvPicPr>
        <p:blipFill>
          <a:blip r:embed="rId6" cstate="print"/>
          <a:srcRect/>
          <a:stretch>
            <a:fillRect/>
          </a:stretch>
        </p:blipFill>
        <p:spPr bwMode="auto">
          <a:xfrm>
            <a:off x="264885" y="4038600"/>
            <a:ext cx="753790" cy="1023550"/>
          </a:xfrm>
          <a:prstGeom prst="rect">
            <a:avLst/>
          </a:prstGeom>
          <a:noFill/>
          <a:ln w="28575">
            <a:solidFill>
              <a:schemeClr val="bg1"/>
            </a:solidFill>
          </a:ln>
        </p:spPr>
      </p:pic>
      <p:pic>
        <p:nvPicPr>
          <p:cNvPr id="1035" name="Picture 11"/>
          <p:cNvPicPr>
            <a:picLocks noChangeAspect="1" noChangeArrowheads="1"/>
          </p:cNvPicPr>
          <p:nvPr/>
        </p:nvPicPr>
        <p:blipFill>
          <a:blip r:embed="rId7" cstate="print"/>
          <a:srcRect/>
          <a:stretch>
            <a:fillRect/>
          </a:stretch>
        </p:blipFill>
        <p:spPr bwMode="auto">
          <a:xfrm>
            <a:off x="1143000" y="1905000"/>
            <a:ext cx="914400" cy="815482"/>
          </a:xfrm>
          <a:prstGeom prst="rect">
            <a:avLst/>
          </a:prstGeom>
          <a:noFill/>
          <a:ln w="28575">
            <a:solidFill>
              <a:schemeClr val="bg1"/>
            </a:solidFill>
            <a:miter lim="800000"/>
            <a:headEnd/>
            <a:tailEnd/>
          </a:ln>
        </p:spPr>
      </p:pic>
      <p:grpSp>
        <p:nvGrpSpPr>
          <p:cNvPr id="3" name="Group 48"/>
          <p:cNvGrpSpPr/>
          <p:nvPr/>
        </p:nvGrpSpPr>
        <p:grpSpPr>
          <a:xfrm>
            <a:off x="4800600" y="2057400"/>
            <a:ext cx="3962400" cy="2667000"/>
            <a:chOff x="4800600" y="2438400"/>
            <a:chExt cx="3962400" cy="2667000"/>
          </a:xfrm>
        </p:grpSpPr>
        <p:sp>
          <p:nvSpPr>
            <p:cNvPr id="28" name="Rectangle 27"/>
            <p:cNvSpPr/>
            <p:nvPr/>
          </p:nvSpPr>
          <p:spPr>
            <a:xfrm>
              <a:off x="4800600" y="2438400"/>
              <a:ext cx="3962400" cy="266700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a:latin typeface="+mj-lt"/>
              </a:endParaRPr>
            </a:p>
          </p:txBody>
        </p:sp>
        <p:pic>
          <p:nvPicPr>
            <p:cNvPr id="24" name="Picture 4" descr="http://images.china.cn/attachement/jpg/site1000/20081118/0011431f30070a8c45a519.jpg"/>
            <p:cNvPicPr>
              <a:picLocks noChangeAspect="1" noChangeArrowheads="1"/>
            </p:cNvPicPr>
            <p:nvPr/>
          </p:nvPicPr>
          <p:blipFill>
            <a:blip r:embed="rId8" cstate="print"/>
            <a:srcRect b="9236"/>
            <a:stretch>
              <a:fillRect/>
            </a:stretch>
          </p:blipFill>
          <p:spPr bwMode="auto">
            <a:xfrm>
              <a:off x="6781800" y="2617963"/>
              <a:ext cx="1837462" cy="2287250"/>
            </a:xfrm>
            <a:prstGeom prst="rect">
              <a:avLst/>
            </a:prstGeom>
            <a:noFill/>
          </p:spPr>
        </p:pic>
        <p:pic>
          <p:nvPicPr>
            <p:cNvPr id="25" name="Picture 6" descr="http://himg2.huanqiu.com/attachment/081117/0d622febe4.jpg"/>
            <p:cNvPicPr>
              <a:picLocks noChangeAspect="1" noChangeArrowheads="1"/>
            </p:cNvPicPr>
            <p:nvPr/>
          </p:nvPicPr>
          <p:blipFill>
            <a:blip r:embed="rId9" cstate="print"/>
            <a:srcRect b="9236"/>
            <a:stretch>
              <a:fillRect/>
            </a:stretch>
          </p:blipFill>
          <p:spPr bwMode="auto">
            <a:xfrm>
              <a:off x="4953000" y="2617963"/>
              <a:ext cx="1730400" cy="2287250"/>
            </a:xfrm>
            <a:prstGeom prst="rect">
              <a:avLst/>
            </a:prstGeom>
            <a:noFill/>
          </p:spPr>
        </p:pic>
      </p:grpSp>
      <p:sp>
        <p:nvSpPr>
          <p:cNvPr id="34" name="Right Arrow 33"/>
          <p:cNvSpPr/>
          <p:nvPr/>
        </p:nvSpPr>
        <p:spPr>
          <a:xfrm rot="5400000">
            <a:off x="6096000" y="2819400"/>
            <a:ext cx="685800" cy="228600"/>
          </a:xfrm>
          <a:prstGeom prst="rightArrow">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latin typeface="+mj-lt"/>
            </a:endParaRPr>
          </a:p>
        </p:txBody>
      </p:sp>
      <p:sp>
        <p:nvSpPr>
          <p:cNvPr id="35" name="Down Arrow 34"/>
          <p:cNvSpPr/>
          <p:nvPr/>
        </p:nvSpPr>
        <p:spPr>
          <a:xfrm>
            <a:off x="8229600" y="3048000"/>
            <a:ext cx="228600" cy="533400"/>
          </a:xfrm>
          <a:prstGeom prst="downArrow">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solidFill>
                <a:schemeClr val="dk1"/>
              </a:solidFill>
              <a:latin typeface="+mj-lt"/>
            </a:endParaRPr>
          </a:p>
        </p:txBody>
      </p:sp>
      <p:pic>
        <p:nvPicPr>
          <p:cNvPr id="52226" name="Picture 2" descr="http://images.china.cn/attachement/jpg/site1000/20080106/0019b91ecaeb08ea953d12.jpg"/>
          <p:cNvPicPr>
            <a:picLocks noChangeAspect="1" noChangeArrowheads="1"/>
          </p:cNvPicPr>
          <p:nvPr/>
        </p:nvPicPr>
        <p:blipFill>
          <a:blip r:embed="rId10" cstate="print"/>
          <a:srcRect/>
          <a:stretch>
            <a:fillRect/>
          </a:stretch>
        </p:blipFill>
        <p:spPr bwMode="auto">
          <a:xfrm>
            <a:off x="256675" y="2819400"/>
            <a:ext cx="762000" cy="973393"/>
          </a:xfrm>
          <a:prstGeom prst="rect">
            <a:avLst/>
          </a:prstGeom>
          <a:noFill/>
          <a:ln w="28575">
            <a:solidFill>
              <a:schemeClr val="bg1"/>
            </a:solidFill>
          </a:ln>
        </p:spPr>
      </p:pic>
      <p:pic>
        <p:nvPicPr>
          <p:cNvPr id="52228" name="Picture 4" descr="http://t3.gstatic.com/images?q=tbn:ANd9GcQfxrueqgcetQlqPr680dqm3jByjjOfGrlKAfldA-f79ygs_Xo&amp;t=1&amp;usg=__EwRsaKXirBFd3IpBYFw53LgYYvo="/>
          <p:cNvPicPr>
            <a:picLocks noChangeAspect="1" noChangeArrowheads="1"/>
          </p:cNvPicPr>
          <p:nvPr/>
        </p:nvPicPr>
        <p:blipFill>
          <a:blip r:embed="rId11" cstate="print"/>
          <a:srcRect/>
          <a:stretch>
            <a:fillRect/>
          </a:stretch>
        </p:blipFill>
        <p:spPr bwMode="auto">
          <a:xfrm>
            <a:off x="1066800" y="3657600"/>
            <a:ext cx="1043772" cy="685800"/>
          </a:xfrm>
          <a:prstGeom prst="rect">
            <a:avLst/>
          </a:prstGeom>
          <a:noFill/>
          <a:ln w="28575">
            <a:solidFill>
              <a:schemeClr val="bg1"/>
            </a:solidFill>
          </a:ln>
        </p:spPr>
      </p:pic>
      <p:pic>
        <p:nvPicPr>
          <p:cNvPr id="52230" name="Picture 6" descr="http://t2.gstatic.com/images?q=tbn:ANd9GcQEWNAbqaK175fOWxlhunebZXeESnYG5RLb73LThuakCDCuFA0&amp;t=1&amp;usg=__5Z5Qre3sHQ9-xrsazP0R32s922M="/>
          <p:cNvPicPr>
            <a:picLocks noChangeAspect="1" noChangeArrowheads="1"/>
          </p:cNvPicPr>
          <p:nvPr/>
        </p:nvPicPr>
        <p:blipFill>
          <a:blip r:embed="rId12" cstate="print"/>
          <a:srcRect/>
          <a:stretch>
            <a:fillRect/>
          </a:stretch>
        </p:blipFill>
        <p:spPr bwMode="auto">
          <a:xfrm>
            <a:off x="2162475" y="4114800"/>
            <a:ext cx="996604" cy="879848"/>
          </a:xfrm>
          <a:prstGeom prst="rect">
            <a:avLst/>
          </a:prstGeom>
          <a:noFill/>
          <a:ln w="28575">
            <a:solidFill>
              <a:schemeClr val="bg1"/>
            </a:solidFill>
          </a:ln>
        </p:spPr>
      </p:pic>
      <p:pic>
        <p:nvPicPr>
          <p:cNvPr id="52234" name="Picture 10" descr="http://baike.soso.com/p/20090708/20090708185016-1233712553.jpg"/>
          <p:cNvPicPr>
            <a:picLocks noChangeAspect="1" noChangeArrowheads="1"/>
          </p:cNvPicPr>
          <p:nvPr/>
        </p:nvPicPr>
        <p:blipFill>
          <a:blip r:embed="rId13" cstate="print"/>
          <a:srcRect/>
          <a:stretch>
            <a:fillRect/>
          </a:stretch>
        </p:blipFill>
        <p:spPr bwMode="auto">
          <a:xfrm>
            <a:off x="3247725" y="4343400"/>
            <a:ext cx="914400" cy="914400"/>
          </a:xfrm>
          <a:prstGeom prst="rect">
            <a:avLst/>
          </a:prstGeom>
          <a:noFill/>
          <a:ln w="28575">
            <a:solidFill>
              <a:schemeClr val="bg1"/>
            </a:solidFill>
          </a:ln>
        </p:spPr>
      </p:pic>
      <p:pic>
        <p:nvPicPr>
          <p:cNvPr id="52236" name="Picture 12" descr="http://t3.gstatic.com/images?q=tbn:ANd9GcSsiV9mbIxnncdczYl8uv96tP5LltcFeI60f-UTBXcXcjSoe88&amp;t=1&amp;usg=__1eV3Nv8Ly7tX1--3JjHiTwPLjA8="/>
          <p:cNvPicPr>
            <a:picLocks noChangeAspect="1" noChangeArrowheads="1"/>
          </p:cNvPicPr>
          <p:nvPr/>
        </p:nvPicPr>
        <p:blipFill>
          <a:blip r:embed="rId14" cstate="print"/>
          <a:srcRect/>
          <a:stretch>
            <a:fillRect/>
          </a:stretch>
        </p:blipFill>
        <p:spPr bwMode="auto">
          <a:xfrm>
            <a:off x="2209800" y="2057400"/>
            <a:ext cx="1066800" cy="800100"/>
          </a:xfrm>
          <a:prstGeom prst="rect">
            <a:avLst/>
          </a:prstGeom>
          <a:noFill/>
          <a:ln w="28575">
            <a:solidFill>
              <a:schemeClr val="bg1"/>
            </a:solidFill>
          </a:ln>
        </p:spPr>
      </p:pic>
      <p:pic>
        <p:nvPicPr>
          <p:cNvPr id="52238" name="Picture 14" descr="http://ts3.mm.bing.net/images/thumbnail.aspx?q=214561599266&amp;id=1e7f36075b8b3d3926bc8f2ba9d0d9c2&amp;url=http%3a%2f%2fwww.gmw.cn%2fimages%2f2009-12%2f09%2fxin_1812060910307652421633.jpg"/>
          <p:cNvPicPr>
            <a:picLocks noChangeAspect="1" noChangeArrowheads="1"/>
          </p:cNvPicPr>
          <p:nvPr/>
        </p:nvPicPr>
        <p:blipFill>
          <a:blip r:embed="rId15" cstate="print"/>
          <a:srcRect/>
          <a:stretch>
            <a:fillRect/>
          </a:stretch>
        </p:blipFill>
        <p:spPr bwMode="auto">
          <a:xfrm>
            <a:off x="1143000" y="4495800"/>
            <a:ext cx="914400" cy="838201"/>
          </a:xfrm>
          <a:prstGeom prst="rect">
            <a:avLst/>
          </a:prstGeom>
          <a:noFill/>
          <a:ln w="28575">
            <a:solidFill>
              <a:schemeClr val="bg1"/>
            </a:solidFill>
          </a:ln>
        </p:spPr>
      </p:pic>
      <p:pic>
        <p:nvPicPr>
          <p:cNvPr id="52240" name="Picture 16" descr="http://ts3.mm.bing.net/images/thumbnail.aspx?q=211839819094&amp;id=e3a59534199eb6c7e7d1dcbcefdf43c6&amp;url=http%3a%2f%2fslideshow.news.tom.com%2fdata2%2fupload%2f40%2f583%2f125790467285950584111.JPG"/>
          <p:cNvPicPr>
            <a:picLocks noChangeAspect="1" noChangeArrowheads="1"/>
          </p:cNvPicPr>
          <p:nvPr/>
        </p:nvPicPr>
        <p:blipFill>
          <a:blip r:embed="rId16" cstate="print"/>
          <a:srcRect/>
          <a:stretch>
            <a:fillRect/>
          </a:stretch>
        </p:blipFill>
        <p:spPr bwMode="auto">
          <a:xfrm>
            <a:off x="3352800" y="1905000"/>
            <a:ext cx="817722" cy="1106400"/>
          </a:xfrm>
          <a:prstGeom prst="rect">
            <a:avLst/>
          </a:prstGeom>
          <a:noFill/>
          <a:ln w="28575">
            <a:solidFill>
              <a:schemeClr val="bg1"/>
            </a:solidFill>
          </a:ln>
        </p:spPr>
      </p:pic>
      <p:pic>
        <p:nvPicPr>
          <p:cNvPr id="52242" name="Picture 18" descr="http://ts4.mm.bing.net/images/thumbnail.aspx?q=211527081339&amp;id=47d629560743866289b03e07b0e80614&amp;url=http%3a%2f%2fslideshow.news.tom.com%2fdata3%2fupload%2f552%2f879%2f12579046588595058413.JPG"/>
          <p:cNvPicPr>
            <a:picLocks noChangeAspect="1" noChangeArrowheads="1"/>
          </p:cNvPicPr>
          <p:nvPr/>
        </p:nvPicPr>
        <p:blipFill>
          <a:blip r:embed="rId17" cstate="print"/>
          <a:srcRect/>
          <a:stretch>
            <a:fillRect/>
          </a:stretch>
        </p:blipFill>
        <p:spPr bwMode="auto">
          <a:xfrm>
            <a:off x="304800" y="1981200"/>
            <a:ext cx="704850" cy="772439"/>
          </a:xfrm>
          <a:prstGeom prst="rect">
            <a:avLst/>
          </a:prstGeom>
          <a:noFill/>
          <a:ln w="28575">
            <a:solidFill>
              <a:schemeClr val="bg1"/>
            </a:solidFill>
          </a:ln>
        </p:spPr>
      </p:pic>
      <p:sp>
        <p:nvSpPr>
          <p:cNvPr id="52" name="Rectangle 51"/>
          <p:cNvSpPr/>
          <p:nvPr/>
        </p:nvSpPr>
        <p:spPr>
          <a:xfrm>
            <a:off x="5943600" y="3352800"/>
            <a:ext cx="498253" cy="338554"/>
          </a:xfrm>
          <a:prstGeom prst="rect">
            <a:avLst/>
          </a:prstGeom>
        </p:spPr>
        <p:txBody>
          <a:bodyPr wrap="none">
            <a:spAutoFit/>
          </a:bodyPr>
          <a:lstStyle/>
          <a:p>
            <a:r>
              <a:rPr lang="en-US" sz="1600" dirty="0" smtClean="0">
                <a:solidFill>
                  <a:srgbClr val="FF0000"/>
                </a:solidFill>
                <a:latin typeface="+mj-lt"/>
                <a:cs typeface="Arial" pitchFamily="34" charset="0"/>
              </a:rPr>
              <a:t>Bull</a:t>
            </a:r>
            <a:endParaRPr lang="en-US" sz="1600" dirty="0">
              <a:solidFill>
                <a:srgbClr val="FF0000"/>
              </a:solidFill>
              <a:latin typeface="+mj-lt"/>
            </a:endParaRPr>
          </a:p>
        </p:txBody>
      </p:sp>
      <p:sp>
        <p:nvSpPr>
          <p:cNvPr id="53" name="Rectangle 52"/>
          <p:cNvSpPr/>
          <p:nvPr/>
        </p:nvSpPr>
        <p:spPr>
          <a:xfrm>
            <a:off x="7620000" y="3505200"/>
            <a:ext cx="674584" cy="338554"/>
          </a:xfrm>
          <a:prstGeom prst="rect">
            <a:avLst/>
          </a:prstGeom>
        </p:spPr>
        <p:txBody>
          <a:bodyPr wrap="none">
            <a:spAutoFit/>
          </a:bodyPr>
          <a:lstStyle/>
          <a:p>
            <a:r>
              <a:rPr lang="en-US" sz="1600" dirty="0" smtClean="0">
                <a:solidFill>
                  <a:srgbClr val="FF0000"/>
                </a:solidFill>
                <a:latin typeface="+mj-lt"/>
                <a:cs typeface="Arial" pitchFamily="34" charset="0"/>
              </a:rPr>
              <a:t>Horse</a:t>
            </a:r>
            <a:endParaRPr lang="en-US" sz="1600" dirty="0">
              <a:solidFill>
                <a:srgbClr val="FF0000"/>
              </a:solidFill>
              <a:latin typeface="+mj-lt"/>
            </a:endParaRPr>
          </a:p>
        </p:txBody>
      </p:sp>
      <p:sp>
        <p:nvSpPr>
          <p:cNvPr id="31" name="TextBox 30"/>
          <p:cNvSpPr txBox="1"/>
          <p:nvPr/>
        </p:nvSpPr>
        <p:spPr>
          <a:xfrm>
            <a:off x="381000" y="1286470"/>
            <a:ext cx="1306643" cy="400110"/>
          </a:xfrm>
          <a:prstGeom prst="rect">
            <a:avLst/>
          </a:prstGeom>
          <a:noFill/>
        </p:spPr>
        <p:txBody>
          <a:bodyPr wrap="none" rtlCol="0">
            <a:spAutoFit/>
          </a:bodyPr>
          <a:lstStyle/>
          <a:p>
            <a:r>
              <a:rPr lang="en-US" sz="2000" dirty="0" smtClean="0">
                <a:latin typeface="+mj-lt"/>
              </a:rPr>
              <a:t>Same class</a:t>
            </a:r>
            <a:endParaRPr lang="en-US" sz="2000" dirty="0">
              <a:latin typeface="+mj-lt"/>
            </a:endParaRPr>
          </a:p>
        </p:txBody>
      </p:sp>
      <p:sp>
        <p:nvSpPr>
          <p:cNvPr id="32" name="TextBox 31"/>
          <p:cNvSpPr txBox="1"/>
          <p:nvPr/>
        </p:nvSpPr>
        <p:spPr>
          <a:xfrm>
            <a:off x="4568991" y="1581090"/>
            <a:ext cx="1892991" cy="400110"/>
          </a:xfrm>
          <a:prstGeom prst="rect">
            <a:avLst/>
          </a:prstGeom>
          <a:noFill/>
        </p:spPr>
        <p:txBody>
          <a:bodyPr wrap="none" rtlCol="0">
            <a:spAutoFit/>
          </a:bodyPr>
          <a:lstStyle/>
          <a:p>
            <a:r>
              <a:rPr lang="en-US" sz="2000" dirty="0" smtClean="0">
                <a:latin typeface="+mj-lt"/>
              </a:rPr>
              <a:t>Different classes</a:t>
            </a:r>
            <a:endParaRPr lang="en-US" sz="2000" dirty="0">
              <a:latin typeface="+mj-lt"/>
            </a:endParaRPr>
          </a:p>
        </p:txBody>
      </p:sp>
    </p:spTree>
    <p:extLst>
      <p:ext uri="{BB962C8B-B14F-4D97-AF65-F5344CB8AC3E}">
        <p14:creationId xmlns:p14="http://schemas.microsoft.com/office/powerpoint/2010/main" xmlns="" val="38746025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b="1" dirty="0" smtClean="0">
                <a:latin typeface="Arial" pitchFamily="34" charset="0"/>
                <a:cs typeface="Arial" pitchFamily="34" charset="0"/>
              </a:rPr>
              <a:t>What is an Action?</a:t>
            </a:r>
            <a:endParaRPr lang="en-US" b="1" dirty="0">
              <a:latin typeface="Arial" pitchFamily="34" charset="0"/>
              <a:cs typeface="Arial" pitchFamily="34" charset="0"/>
            </a:endParaRPr>
          </a:p>
        </p:txBody>
      </p:sp>
      <p:pic>
        <p:nvPicPr>
          <p:cNvPr id="9" name="Picture 8" descr="water.jpg"/>
          <p:cNvPicPr>
            <a:picLocks noChangeAspect="1"/>
          </p:cNvPicPr>
          <p:nvPr/>
        </p:nvPicPr>
        <p:blipFill>
          <a:blip r:embed="rId2" cstate="print"/>
          <a:srcRect t="5896" b="17453"/>
          <a:stretch>
            <a:fillRect/>
          </a:stretch>
        </p:blipFill>
        <p:spPr>
          <a:xfrm>
            <a:off x="381000" y="1979118"/>
            <a:ext cx="1737141" cy="1994950"/>
          </a:xfrm>
          <a:prstGeom prst="rect">
            <a:avLst/>
          </a:prstGeom>
        </p:spPr>
      </p:pic>
      <p:sp>
        <p:nvSpPr>
          <p:cNvPr id="15" name="TextBox 14"/>
          <p:cNvSpPr txBox="1"/>
          <p:nvPr/>
        </p:nvSpPr>
        <p:spPr>
          <a:xfrm>
            <a:off x="457200" y="3974068"/>
            <a:ext cx="1600200" cy="353943"/>
          </a:xfrm>
          <a:prstGeom prst="rect">
            <a:avLst/>
          </a:prstGeom>
          <a:noFill/>
        </p:spPr>
        <p:txBody>
          <a:bodyPr wrap="square" rtlCol="0">
            <a:spAutoFit/>
          </a:bodyPr>
          <a:lstStyle/>
          <a:p>
            <a:pPr algn="ctr"/>
            <a:r>
              <a:rPr lang="en-US" sz="1700" i="1" dirty="0" smtClean="0">
                <a:latin typeface="Arial" pitchFamily="34" charset="0"/>
                <a:cs typeface="Arial" pitchFamily="34" charset="0"/>
              </a:rPr>
              <a:t>Drinking water</a:t>
            </a:r>
            <a:endParaRPr lang="en-US" sz="1700" i="1" dirty="0">
              <a:latin typeface="Arial" pitchFamily="34" charset="0"/>
              <a:cs typeface="Arial" pitchFamily="34" charset="0"/>
            </a:endParaRPr>
          </a:p>
        </p:txBody>
      </p:sp>
      <p:sp>
        <p:nvSpPr>
          <p:cNvPr id="16" name="TextBox 15"/>
          <p:cNvSpPr txBox="1"/>
          <p:nvPr/>
        </p:nvSpPr>
        <p:spPr>
          <a:xfrm>
            <a:off x="304800" y="6019800"/>
            <a:ext cx="3505200" cy="369332"/>
          </a:xfrm>
          <a:prstGeom prst="rect">
            <a:avLst/>
          </a:prstGeom>
          <a:noFill/>
        </p:spPr>
        <p:txBody>
          <a:bodyPr wrap="square" rtlCol="0">
            <a:spAutoFit/>
          </a:bodyPr>
          <a:lstStyle/>
          <a:p>
            <a:pPr algn="ctr"/>
            <a:r>
              <a:rPr lang="en-US" dirty="0" smtClean="0">
                <a:latin typeface="Arial" pitchFamily="34" charset="0"/>
                <a:cs typeface="Arial" pitchFamily="34" charset="0"/>
              </a:rPr>
              <a:t>[T. O’Connor &amp; C. </a:t>
            </a:r>
            <a:r>
              <a:rPr lang="en-US" dirty="0" err="1" smtClean="0">
                <a:latin typeface="Arial" pitchFamily="34" charset="0"/>
                <a:cs typeface="Arial" pitchFamily="34" charset="0"/>
              </a:rPr>
              <a:t>Sandis</a:t>
            </a:r>
            <a:r>
              <a:rPr lang="en-US" dirty="0" smtClean="0">
                <a:latin typeface="Arial" pitchFamily="34" charset="0"/>
                <a:cs typeface="Arial" pitchFamily="34" charset="0"/>
              </a:rPr>
              <a:t>, 2010]</a:t>
            </a:r>
            <a:endParaRPr lang="en-US" dirty="0">
              <a:latin typeface="Arial" pitchFamily="34" charset="0"/>
              <a:cs typeface="Arial" pitchFamily="34" charset="0"/>
            </a:endParaRPr>
          </a:p>
        </p:txBody>
      </p:sp>
      <p:sp>
        <p:nvSpPr>
          <p:cNvPr id="17" name="TextBox 16"/>
          <p:cNvSpPr txBox="1"/>
          <p:nvPr/>
        </p:nvSpPr>
        <p:spPr>
          <a:xfrm>
            <a:off x="2362200" y="1801505"/>
            <a:ext cx="6629400" cy="1246495"/>
          </a:xfrm>
          <a:prstGeom prst="rect">
            <a:avLst/>
          </a:prstGeom>
          <a:noFill/>
        </p:spPr>
        <p:txBody>
          <a:bodyPr wrap="square" rtlCol="0">
            <a:spAutoFit/>
          </a:bodyPr>
          <a:lstStyle/>
          <a:p>
            <a:r>
              <a:rPr lang="en-US" sz="2500" dirty="0" smtClean="0">
                <a:latin typeface="Arial" pitchFamily="34" charset="0"/>
                <a:cs typeface="Arial" pitchFamily="34" charset="0"/>
              </a:rPr>
              <a:t>Action Theory: </a:t>
            </a:r>
            <a:r>
              <a:rPr lang="en-US" sz="2500" i="1" dirty="0" smtClean="0">
                <a:latin typeface="Arial" pitchFamily="34" charset="0"/>
                <a:cs typeface="Arial" pitchFamily="34" charset="0"/>
              </a:rPr>
              <a:t>A behavior caused by an agent in a particular situation. The agent’s </a:t>
            </a:r>
            <a:r>
              <a:rPr lang="en-US" sz="2500" b="1" i="1" dirty="0" smtClean="0">
                <a:latin typeface="Arial" pitchFamily="34" charset="0"/>
                <a:cs typeface="Arial" pitchFamily="34" charset="0"/>
              </a:rPr>
              <a:t>desires</a:t>
            </a:r>
            <a:r>
              <a:rPr lang="en-US" sz="2500" i="1" dirty="0" smtClean="0">
                <a:latin typeface="Arial" pitchFamily="34" charset="0"/>
                <a:cs typeface="Arial" pitchFamily="34" charset="0"/>
              </a:rPr>
              <a:t> and </a:t>
            </a:r>
            <a:r>
              <a:rPr lang="en-US" sz="2500" b="1" i="1" dirty="0" smtClean="0">
                <a:latin typeface="Arial" pitchFamily="34" charset="0"/>
                <a:cs typeface="Arial" pitchFamily="34" charset="0"/>
              </a:rPr>
              <a:t>beliefs</a:t>
            </a:r>
            <a:r>
              <a:rPr lang="en-US" sz="2500" i="1" dirty="0" smtClean="0">
                <a:latin typeface="Arial" pitchFamily="34" charset="0"/>
                <a:cs typeface="Arial" pitchFamily="34" charset="0"/>
              </a:rPr>
              <a:t> lead to </a:t>
            </a:r>
            <a:r>
              <a:rPr lang="en-US" sz="2500" b="1" i="1" dirty="0" smtClean="0">
                <a:latin typeface="Arial" pitchFamily="34" charset="0"/>
                <a:cs typeface="Arial" pitchFamily="34" charset="0"/>
              </a:rPr>
              <a:t>bodily behavior</a:t>
            </a:r>
            <a:r>
              <a:rPr lang="en-US" sz="2500" dirty="0" smtClean="0">
                <a:latin typeface="Arial" pitchFamily="34" charset="0"/>
                <a:cs typeface="Arial" pitchFamily="34" charset="0"/>
              </a:rPr>
              <a:t>.</a:t>
            </a:r>
            <a:endParaRPr lang="en-US" sz="2500" dirty="0">
              <a:latin typeface="Arial" pitchFamily="34" charset="0"/>
              <a:cs typeface="Arial" pitchFamily="34" charset="0"/>
            </a:endParaRPr>
          </a:p>
        </p:txBody>
      </p:sp>
      <p:sp>
        <p:nvSpPr>
          <p:cNvPr id="18" name="TextBox 17"/>
          <p:cNvSpPr txBox="1"/>
          <p:nvPr/>
        </p:nvSpPr>
        <p:spPr>
          <a:xfrm>
            <a:off x="2362200" y="3115270"/>
            <a:ext cx="1371600" cy="646331"/>
          </a:xfrm>
          <a:prstGeom prst="rect">
            <a:avLst/>
          </a:prstGeom>
          <a:noFill/>
        </p:spPr>
        <p:txBody>
          <a:bodyPr wrap="square" rtlCol="0">
            <a:spAutoFit/>
          </a:bodyPr>
          <a:lstStyle/>
          <a:p>
            <a:pPr algn="ctr"/>
            <a:r>
              <a:rPr lang="en-US" dirty="0" smtClean="0"/>
              <a:t>Want a glass of water</a:t>
            </a:r>
            <a:endParaRPr lang="en-US" dirty="0"/>
          </a:p>
        </p:txBody>
      </p:sp>
      <p:sp>
        <p:nvSpPr>
          <p:cNvPr id="19" name="TextBox 18"/>
          <p:cNvSpPr txBox="1"/>
          <p:nvPr/>
        </p:nvSpPr>
        <p:spPr>
          <a:xfrm>
            <a:off x="3733800" y="3115270"/>
            <a:ext cx="2286000" cy="923330"/>
          </a:xfrm>
          <a:prstGeom prst="rect">
            <a:avLst/>
          </a:prstGeom>
          <a:noFill/>
        </p:spPr>
        <p:txBody>
          <a:bodyPr wrap="square" rtlCol="0">
            <a:spAutoFit/>
          </a:bodyPr>
          <a:lstStyle/>
          <a:p>
            <a:pPr algn="ctr"/>
            <a:r>
              <a:rPr lang="en-US" dirty="0" smtClean="0"/>
              <a:t>Believe the clear liquid in the glass in front of me is water</a:t>
            </a:r>
            <a:endParaRPr lang="en-US" dirty="0"/>
          </a:p>
        </p:txBody>
      </p:sp>
      <p:sp>
        <p:nvSpPr>
          <p:cNvPr id="20" name="TextBox 19"/>
          <p:cNvSpPr txBox="1"/>
          <p:nvPr/>
        </p:nvSpPr>
        <p:spPr>
          <a:xfrm>
            <a:off x="6781800" y="3154739"/>
            <a:ext cx="1447800" cy="646331"/>
          </a:xfrm>
          <a:prstGeom prst="rect">
            <a:avLst/>
          </a:prstGeom>
          <a:noFill/>
        </p:spPr>
        <p:txBody>
          <a:bodyPr wrap="square" rtlCol="0">
            <a:spAutoFit/>
          </a:bodyPr>
          <a:lstStyle/>
          <a:p>
            <a:pPr algn="ctr"/>
            <a:r>
              <a:rPr lang="en-US" dirty="0" smtClean="0"/>
              <a:t>Reach over for the glass</a:t>
            </a:r>
            <a:endParaRPr lang="en-US" dirty="0"/>
          </a:p>
        </p:txBody>
      </p:sp>
      <p:cxnSp>
        <p:nvCxnSpPr>
          <p:cNvPr id="21" name="Straight Connector 20"/>
          <p:cNvCxnSpPr/>
          <p:nvPr/>
        </p:nvCxnSpPr>
        <p:spPr>
          <a:xfrm>
            <a:off x="2514600" y="3039070"/>
            <a:ext cx="990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267200" y="3039070"/>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400800" y="3039070"/>
            <a:ext cx="2209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438400" y="4419600"/>
            <a:ext cx="2514600" cy="523220"/>
          </a:xfrm>
          <a:prstGeom prst="rect">
            <a:avLst/>
          </a:prstGeom>
          <a:noFill/>
        </p:spPr>
        <p:txBody>
          <a:bodyPr wrap="square" rtlCol="0">
            <a:spAutoFit/>
          </a:bodyPr>
          <a:lstStyle/>
          <a:p>
            <a:pPr algn="ctr"/>
            <a:r>
              <a:rPr lang="en-US" sz="2800" b="1" dirty="0" smtClean="0">
                <a:latin typeface="Arial" pitchFamily="34" charset="0"/>
                <a:cs typeface="Arial" pitchFamily="34" charset="0"/>
              </a:rPr>
              <a:t>Classification</a:t>
            </a:r>
            <a:endParaRPr lang="en-US" sz="2800" b="1" dirty="0">
              <a:latin typeface="Arial" pitchFamily="34" charset="0"/>
              <a:cs typeface="Arial" pitchFamily="34" charset="0"/>
            </a:endParaRPr>
          </a:p>
        </p:txBody>
      </p:sp>
      <p:cxnSp>
        <p:nvCxnSpPr>
          <p:cNvPr id="25" name="Straight Arrow Connector 24"/>
          <p:cNvCxnSpPr/>
          <p:nvPr/>
        </p:nvCxnSpPr>
        <p:spPr>
          <a:xfrm>
            <a:off x="5029200" y="4724400"/>
            <a:ext cx="914400" cy="1588"/>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943600" y="4419600"/>
            <a:ext cx="2743200" cy="523220"/>
          </a:xfrm>
          <a:prstGeom prst="rect">
            <a:avLst/>
          </a:prstGeom>
          <a:noFill/>
        </p:spPr>
        <p:txBody>
          <a:bodyPr wrap="square" rtlCol="0">
            <a:spAutoFit/>
          </a:bodyPr>
          <a:lstStyle/>
          <a:p>
            <a:pPr algn="ctr"/>
            <a:r>
              <a:rPr lang="en-US" sz="2800" b="1" dirty="0" smtClean="0">
                <a:latin typeface="Arial" pitchFamily="34" charset="0"/>
                <a:cs typeface="Arial" pitchFamily="34" charset="0"/>
              </a:rPr>
              <a:t>Understanding</a:t>
            </a:r>
            <a:endParaRPr lang="en-US" sz="2800" b="1" dirty="0">
              <a:latin typeface="Arial" pitchFamily="34" charset="0"/>
              <a:cs typeface="Arial" pitchFamily="34" charset="0"/>
            </a:endParaRPr>
          </a:p>
        </p:txBody>
      </p:sp>
      <p:grpSp>
        <p:nvGrpSpPr>
          <p:cNvPr id="3" name="Group 48"/>
          <p:cNvGrpSpPr/>
          <p:nvPr/>
        </p:nvGrpSpPr>
        <p:grpSpPr>
          <a:xfrm>
            <a:off x="438912" y="2194560"/>
            <a:ext cx="1447800" cy="1447800"/>
            <a:chOff x="6853545" y="5257800"/>
            <a:chExt cx="1138920" cy="1104801"/>
          </a:xfrm>
        </p:grpSpPr>
        <p:sp>
          <p:nvSpPr>
            <p:cNvPr id="50" name="Rectangle 49"/>
            <p:cNvSpPr/>
            <p:nvPr/>
          </p:nvSpPr>
          <p:spPr>
            <a:xfrm>
              <a:off x="7315200" y="5257800"/>
              <a:ext cx="228600" cy="274320"/>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269480" y="5562600"/>
              <a:ext cx="381000" cy="533400"/>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rot="750813">
              <a:off x="7141625" y="5574678"/>
              <a:ext cx="152400" cy="373188"/>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rot="17103158">
              <a:off x="7708392" y="5498052"/>
              <a:ext cx="152400" cy="373188"/>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8577457">
              <a:off x="7717028" y="5345652"/>
              <a:ext cx="152400" cy="373188"/>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rot="6510715">
              <a:off x="7083748" y="5984087"/>
              <a:ext cx="173736" cy="481930"/>
            </a:xfrm>
            <a:prstGeom prst="rect">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rot="17523869">
              <a:off x="7104888" y="5971032"/>
              <a:ext cx="162985" cy="620154"/>
            </a:xfrm>
            <a:prstGeom prst="rect">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3504640">
              <a:off x="6963939" y="5870448"/>
              <a:ext cx="152400" cy="373188"/>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rot="15131151">
              <a:off x="7658144" y="5935257"/>
              <a:ext cx="173736" cy="481930"/>
            </a:xfrm>
            <a:prstGeom prst="rect">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rot="3964456">
              <a:off x="7600895" y="5961888"/>
              <a:ext cx="162985" cy="620154"/>
            </a:xfrm>
            <a:prstGeom prst="rect">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62"/>
          <p:cNvGrpSpPr/>
          <p:nvPr/>
        </p:nvGrpSpPr>
        <p:grpSpPr>
          <a:xfrm>
            <a:off x="1219200" y="2209800"/>
            <a:ext cx="533400" cy="304800"/>
            <a:chOff x="1219200" y="2209800"/>
            <a:chExt cx="533400" cy="304800"/>
          </a:xfrm>
        </p:grpSpPr>
        <p:sp>
          <p:nvSpPr>
            <p:cNvPr id="47" name="Rectangle 46"/>
            <p:cNvSpPr/>
            <p:nvPr/>
          </p:nvSpPr>
          <p:spPr>
            <a:xfrm>
              <a:off x="1271239" y="2250440"/>
              <a:ext cx="433659" cy="220133"/>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219200" y="2209800"/>
              <a:ext cx="533400" cy="30480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Box 59"/>
          <p:cNvSpPr txBox="1"/>
          <p:nvPr/>
        </p:nvSpPr>
        <p:spPr>
          <a:xfrm>
            <a:off x="3063240" y="3108960"/>
            <a:ext cx="685800" cy="369332"/>
          </a:xfrm>
          <a:prstGeom prst="rect">
            <a:avLst/>
          </a:prstGeom>
          <a:noFill/>
        </p:spPr>
        <p:txBody>
          <a:bodyPr wrap="square" rtlCol="0">
            <a:spAutoFit/>
          </a:bodyPr>
          <a:lstStyle/>
          <a:p>
            <a:pPr algn="ctr"/>
            <a:r>
              <a:rPr lang="en-US" b="1" dirty="0" smtClean="0">
                <a:solidFill>
                  <a:srgbClr val="FF0000"/>
                </a:solidFill>
              </a:rPr>
              <a:t>glass</a:t>
            </a:r>
            <a:endParaRPr lang="en-US" b="1" dirty="0">
              <a:solidFill>
                <a:srgbClr val="FF0000"/>
              </a:solidFill>
            </a:endParaRPr>
          </a:p>
        </p:txBody>
      </p:sp>
      <p:sp>
        <p:nvSpPr>
          <p:cNvPr id="61" name="TextBox 60"/>
          <p:cNvSpPr txBox="1"/>
          <p:nvPr/>
        </p:nvSpPr>
        <p:spPr>
          <a:xfrm>
            <a:off x="5001768" y="3383280"/>
            <a:ext cx="685800" cy="369332"/>
          </a:xfrm>
          <a:prstGeom prst="rect">
            <a:avLst/>
          </a:prstGeom>
          <a:noFill/>
        </p:spPr>
        <p:txBody>
          <a:bodyPr wrap="square" rtlCol="0">
            <a:spAutoFit/>
          </a:bodyPr>
          <a:lstStyle/>
          <a:p>
            <a:pPr algn="ctr"/>
            <a:r>
              <a:rPr lang="en-US" b="1" dirty="0" smtClean="0">
                <a:solidFill>
                  <a:srgbClr val="FF0000"/>
                </a:solidFill>
              </a:rPr>
              <a:t>glass</a:t>
            </a:r>
            <a:endParaRPr lang="en-US" b="1" dirty="0">
              <a:solidFill>
                <a:srgbClr val="FF0000"/>
              </a:solidFill>
            </a:endParaRPr>
          </a:p>
        </p:txBody>
      </p:sp>
      <p:sp>
        <p:nvSpPr>
          <p:cNvPr id="62" name="TextBox 61"/>
          <p:cNvSpPr txBox="1"/>
          <p:nvPr/>
        </p:nvSpPr>
        <p:spPr>
          <a:xfrm>
            <a:off x="6858000" y="3154680"/>
            <a:ext cx="1295400" cy="369332"/>
          </a:xfrm>
          <a:prstGeom prst="rect">
            <a:avLst/>
          </a:prstGeom>
          <a:noFill/>
        </p:spPr>
        <p:txBody>
          <a:bodyPr wrap="square" rtlCol="0">
            <a:spAutoFit/>
          </a:bodyPr>
          <a:lstStyle/>
          <a:p>
            <a:pPr algn="ctr"/>
            <a:r>
              <a:rPr lang="en-US" b="1" dirty="0" smtClean="0">
                <a:solidFill>
                  <a:srgbClr val="FF00FF"/>
                </a:solidFill>
              </a:rPr>
              <a:t>Reach over</a:t>
            </a:r>
            <a:endParaRPr lang="en-US" b="1" dirty="0">
              <a:solidFill>
                <a:srgbClr val="FF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trips(downLeft)">
                                      <p:cBhvr>
                                        <p:cTn id="10" dur="500"/>
                                        <p:tgtEl>
                                          <p:spTgt spid="1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strips(downLeft)">
                                      <p:cBhvr>
                                        <p:cTn id="13" dur="500"/>
                                        <p:tgtEl>
                                          <p:spTgt spid="20"/>
                                        </p:tgtEl>
                                      </p:cBhvr>
                                    </p:animEffect>
                                  </p:childTnLst>
                                </p:cTn>
                              </p:par>
                              <p:par>
                                <p:cTn id="14" presetID="18" presetClass="entr" presetSubtype="1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strips(downLeft)">
                                      <p:cBhvr>
                                        <p:cTn id="16" dur="500"/>
                                        <p:tgtEl>
                                          <p:spTgt spid="21"/>
                                        </p:tgtEl>
                                      </p:cBhvr>
                                    </p:animEffect>
                                  </p:childTnLst>
                                </p:cTn>
                              </p:par>
                              <p:par>
                                <p:cTn id="17" presetID="18" presetClass="entr" presetSubtype="12"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trips(downLeft)">
                                      <p:cBhvr>
                                        <p:cTn id="19" dur="500"/>
                                        <p:tgtEl>
                                          <p:spTgt spid="22"/>
                                        </p:tgtEl>
                                      </p:cBhvr>
                                    </p:animEffect>
                                  </p:childTnLst>
                                </p:cTn>
                              </p:par>
                              <p:par>
                                <p:cTn id="20" presetID="18" presetClass="entr" presetSubtype="12"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strips(down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strips(downLeft)">
                                      <p:cBhvr>
                                        <p:cTn id="27" dur="500"/>
                                        <p:tgtEl>
                                          <p:spTgt spid="24"/>
                                        </p:tgtEl>
                                      </p:cBhvr>
                                    </p:animEffect>
                                  </p:childTnLst>
                                </p:cTn>
                              </p:par>
                              <p:par>
                                <p:cTn id="28" presetID="18" presetClass="entr" presetSubtype="12"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strips(downLeft)">
                                      <p:cBhvr>
                                        <p:cTn id="30" dur="500"/>
                                        <p:tgtEl>
                                          <p:spTgt spid="25"/>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strips(downLeft)">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strips(downLeft)">
                                      <p:cBhvr>
                                        <p:cTn id="38" dur="500"/>
                                        <p:tgtEl>
                                          <p:spTgt spid="4"/>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strips(downLeft)">
                                      <p:cBhvr>
                                        <p:cTn id="41" dur="500"/>
                                        <p:tgtEl>
                                          <p:spTgt spid="60"/>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strips(downLeft)">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strips(downLeft)">
                                      <p:cBhvr>
                                        <p:cTn id="49" dur="500"/>
                                        <p:tgtEl>
                                          <p:spTgt spid="3"/>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strips(downLeft)">
                                      <p:cBhvr>
                                        <p:cTn id="5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4" grpId="0"/>
      <p:bldP spid="26" grpId="0"/>
      <p:bldP spid="60" grpId="0"/>
      <p:bldP spid="61" grpId="0"/>
      <p:bldP spid="6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200" dirty="0" smtClean="0"/>
              <a:t>Why not use objects as features or attributes for scene recognition?</a:t>
            </a:r>
            <a:endParaRPr lang="en-US" sz="3200" dirty="0"/>
          </a:p>
        </p:txBody>
      </p:sp>
      <p:pic>
        <p:nvPicPr>
          <p:cNvPr id="70658" name="Picture 2" descr="PASCAL - Pattern Analysis, Statistical Modelling and Computational Learning"/>
          <p:cNvPicPr>
            <a:picLocks noChangeAspect="1" noChangeArrowheads="1"/>
          </p:cNvPicPr>
          <p:nvPr/>
        </p:nvPicPr>
        <p:blipFill>
          <a:blip r:embed="rId3" cstate="print"/>
          <a:srcRect/>
          <a:stretch>
            <a:fillRect/>
          </a:stretch>
        </p:blipFill>
        <p:spPr bwMode="auto">
          <a:xfrm>
            <a:off x="228600" y="3581400"/>
            <a:ext cx="3682059" cy="1291338"/>
          </a:xfrm>
          <a:prstGeom prst="rect">
            <a:avLst/>
          </a:prstGeom>
          <a:noFill/>
        </p:spPr>
      </p:pic>
      <p:pic>
        <p:nvPicPr>
          <p:cNvPr id="55306" name="Picture 10" descr="http://www.vision.caltech.edu/Image_Datasets/Caltech256/intro/intro_tight_crop.jpg"/>
          <p:cNvPicPr>
            <a:picLocks noChangeAspect="1" noChangeArrowheads="1"/>
          </p:cNvPicPr>
          <p:nvPr/>
        </p:nvPicPr>
        <p:blipFill>
          <a:blip r:embed="rId4" cstate="print"/>
          <a:srcRect/>
          <a:stretch>
            <a:fillRect/>
          </a:stretch>
        </p:blipFill>
        <p:spPr bwMode="auto">
          <a:xfrm>
            <a:off x="457200" y="1447800"/>
            <a:ext cx="3030785" cy="2073480"/>
          </a:xfrm>
          <a:prstGeom prst="rect">
            <a:avLst/>
          </a:prstGeom>
          <a:noFill/>
        </p:spPr>
      </p:pic>
      <p:pic>
        <p:nvPicPr>
          <p:cNvPr id="55308" name="Picture 12" descr="http://www.vision.caltech.edu/Image_Datasets/Caltech256/performance/performance.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886200" y="1219200"/>
            <a:ext cx="5054346" cy="4114800"/>
          </a:xfrm>
          <a:prstGeom prst="rect">
            <a:avLst/>
          </a:prstGeom>
          <a:noFill/>
        </p:spPr>
      </p:pic>
      <p:sp>
        <p:nvSpPr>
          <p:cNvPr id="15" name="Down Arrow 14"/>
          <p:cNvSpPr/>
          <p:nvPr/>
        </p:nvSpPr>
        <p:spPr>
          <a:xfrm flipH="1" flipV="1">
            <a:off x="8534400" y="1600200"/>
            <a:ext cx="381000" cy="1828800"/>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mj-lt"/>
            </a:endParaRPr>
          </a:p>
        </p:txBody>
      </p:sp>
      <p:pic>
        <p:nvPicPr>
          <p:cNvPr id="55310" name="Picture 14" descr="http://people.cs.uchicago.edu/~pff/latent/2007_008221.jpg"/>
          <p:cNvPicPr>
            <a:picLocks noChangeAspect="1" noChangeArrowheads="1"/>
          </p:cNvPicPr>
          <p:nvPr/>
        </p:nvPicPr>
        <p:blipFill>
          <a:blip r:embed="rId6" cstate="print"/>
          <a:srcRect/>
          <a:stretch>
            <a:fillRect/>
          </a:stretch>
        </p:blipFill>
        <p:spPr bwMode="auto">
          <a:xfrm>
            <a:off x="228600" y="4953000"/>
            <a:ext cx="2175721" cy="1447800"/>
          </a:xfrm>
          <a:prstGeom prst="rect">
            <a:avLst/>
          </a:prstGeom>
          <a:noFill/>
        </p:spPr>
      </p:pic>
      <p:pic>
        <p:nvPicPr>
          <p:cNvPr id="55312" name="Picture 16" descr="http://people.cs.uchicago.edu/~pff/latent/bicycle_model.jpg"/>
          <p:cNvPicPr>
            <a:picLocks noChangeAspect="1" noChangeArrowheads="1"/>
          </p:cNvPicPr>
          <p:nvPr/>
        </p:nvPicPr>
        <p:blipFill>
          <a:blip r:embed="rId7" cstate="print"/>
          <a:srcRect/>
          <a:stretch>
            <a:fillRect/>
          </a:stretch>
        </p:blipFill>
        <p:spPr bwMode="auto">
          <a:xfrm>
            <a:off x="2590800" y="5486400"/>
            <a:ext cx="5168747" cy="866776"/>
          </a:xfrm>
          <a:prstGeom prst="rect">
            <a:avLst/>
          </a:prstGeom>
          <a:noFill/>
        </p:spPr>
      </p:pic>
      <p:sp>
        <p:nvSpPr>
          <p:cNvPr id="18" name="TextBox 17"/>
          <p:cNvSpPr txBox="1"/>
          <p:nvPr/>
        </p:nvSpPr>
        <p:spPr>
          <a:xfrm>
            <a:off x="6553200" y="6428601"/>
            <a:ext cx="1951826" cy="276999"/>
          </a:xfrm>
          <a:prstGeom prst="rect">
            <a:avLst/>
          </a:prstGeom>
          <a:noFill/>
        </p:spPr>
        <p:txBody>
          <a:bodyPr wrap="none" rtlCol="0">
            <a:spAutoFit/>
          </a:bodyPr>
          <a:lstStyle/>
          <a:p>
            <a:r>
              <a:rPr lang="en-US" sz="1200" dirty="0" err="1" smtClean="0">
                <a:latin typeface="+mj-lt"/>
              </a:rPr>
              <a:t>Felzenszwalb</a:t>
            </a:r>
            <a:r>
              <a:rPr lang="en-US" sz="1200" dirty="0" smtClean="0">
                <a:latin typeface="+mj-lt"/>
              </a:rPr>
              <a:t> et al IJCV 2009</a:t>
            </a:r>
            <a:endParaRPr lang="en-US" sz="1200" dirty="0">
              <a:latin typeface="+mj-lt"/>
            </a:endParaRPr>
          </a:p>
        </p:txBody>
      </p:sp>
    </p:spTree>
    <p:extLst>
      <p:ext uri="{BB962C8B-B14F-4D97-AF65-F5344CB8AC3E}">
        <p14:creationId xmlns:p14="http://schemas.microsoft.com/office/powerpoint/2010/main" xmlns="" val="1094310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p:cNvGrpSpPr/>
          <p:nvPr/>
        </p:nvGrpSpPr>
        <p:grpSpPr>
          <a:xfrm>
            <a:off x="2438400" y="1371600"/>
            <a:ext cx="1752600" cy="609600"/>
            <a:chOff x="2438400" y="1371600"/>
            <a:chExt cx="1752600" cy="609600"/>
          </a:xfrm>
        </p:grpSpPr>
        <p:grpSp>
          <p:nvGrpSpPr>
            <p:cNvPr id="73" name="Group 72"/>
            <p:cNvGrpSpPr/>
            <p:nvPr/>
          </p:nvGrpSpPr>
          <p:grpSpPr>
            <a:xfrm>
              <a:off x="2514602" y="1447800"/>
              <a:ext cx="1590675" cy="457201"/>
              <a:chOff x="2768600" y="2362200"/>
              <a:chExt cx="1325562" cy="381001"/>
            </a:xfrm>
          </p:grpSpPr>
          <p:sp>
            <p:nvSpPr>
              <p:cNvPr id="47" name="Rectangle 46"/>
              <p:cNvSpPr/>
              <p:nvPr/>
            </p:nvSpPr>
            <p:spPr>
              <a:xfrm>
                <a:off x="2768600"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8" name="Rectangle 47"/>
              <p:cNvSpPr/>
              <p:nvPr/>
            </p:nvSpPr>
            <p:spPr>
              <a:xfrm>
                <a:off x="3238500"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9" name="Rectangle 48"/>
              <p:cNvSpPr/>
              <p:nvPr/>
            </p:nvSpPr>
            <p:spPr>
              <a:xfrm>
                <a:off x="3705225"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52" name="Straight Connector 51"/>
              <p:cNvCxnSpPr>
                <a:stCxn id="48" idx="1"/>
                <a:endCxn id="48" idx="3"/>
              </p:cNvCxnSpPr>
              <p:nvPr/>
            </p:nvCxnSpPr>
            <p:spPr>
              <a:xfrm rot="10800000" flipH="1">
                <a:off x="3238500" y="255270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a:stCxn id="48" idx="0"/>
                <a:endCxn id="48" idx="2"/>
              </p:cNvCxnSpPr>
              <p:nvPr/>
            </p:nvCxnSpPr>
            <p:spPr>
              <a:xfrm rot="16200000" flipH="1">
                <a:off x="3238500" y="255270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rot="10800000" flipH="1">
                <a:off x="3713162"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a:xfrm rot="16200000" flipH="1">
                <a:off x="3705225"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rot="16200000" flipH="1">
                <a:off x="3800475"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rot="16200000" flipH="1">
                <a:off x="3619500"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rot="10800000" flipH="1">
                <a:off x="3705225" y="245745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rot="10800000" flipH="1">
                <a:off x="3695700" y="2638425"/>
                <a:ext cx="381000" cy="0"/>
              </a:xfrm>
              <a:prstGeom prst="line">
                <a:avLst/>
              </a:prstGeom>
            </p:spPr>
            <p:style>
              <a:lnRef idx="1">
                <a:schemeClr val="dk1"/>
              </a:lnRef>
              <a:fillRef idx="0">
                <a:schemeClr val="dk1"/>
              </a:fillRef>
              <a:effectRef idx="0">
                <a:schemeClr val="dk1"/>
              </a:effectRef>
              <a:fontRef idx="minor">
                <a:schemeClr val="tx1"/>
              </a:fontRef>
            </p:style>
          </p:cxnSp>
        </p:grpSp>
        <p:sp>
          <p:nvSpPr>
            <p:cNvPr id="91" name="Rectangle 90"/>
            <p:cNvSpPr/>
            <p:nvPr/>
          </p:nvSpPr>
          <p:spPr>
            <a:xfrm>
              <a:off x="2438400" y="1371600"/>
              <a:ext cx="1752600" cy="609600"/>
            </a:xfrm>
            <a:prstGeom prst="rect">
              <a:avLst/>
            </a:prstGeom>
            <a:noFill/>
            <a:ln w="127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1026" name="Picture 2"/>
          <p:cNvPicPr>
            <a:picLocks noChangeAspect="1" noChangeArrowheads="1"/>
          </p:cNvPicPr>
          <p:nvPr/>
        </p:nvPicPr>
        <p:blipFill>
          <a:blip r:embed="rId3" cstate="print"/>
          <a:srcRect/>
          <a:stretch>
            <a:fillRect/>
          </a:stretch>
        </p:blipFill>
        <p:spPr bwMode="auto">
          <a:xfrm>
            <a:off x="76200" y="2400300"/>
            <a:ext cx="1285875" cy="952500"/>
          </a:xfrm>
          <a:prstGeom prst="rect">
            <a:avLst/>
          </a:prstGeom>
          <a:noFill/>
          <a:ln w="9525">
            <a:noFill/>
            <a:miter lim="800000"/>
            <a:headEnd/>
            <a:tailEnd/>
          </a:ln>
        </p:spPr>
      </p:pic>
      <p:sp>
        <p:nvSpPr>
          <p:cNvPr id="13" name="Rectangle 12"/>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4267200" y="188214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4267200" y="20231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p:cNvSpPr/>
          <p:nvPr/>
        </p:nvSpPr>
        <p:spPr>
          <a:xfrm>
            <a:off x="4267200" y="21640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5" name="TextBox 54"/>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pic>
        <p:nvPicPr>
          <p:cNvPr id="1032" name="Picture 8"/>
          <p:cNvPicPr>
            <a:picLocks noChangeAspect="1" noChangeArrowheads="1"/>
          </p:cNvPicPr>
          <p:nvPr/>
        </p:nvPicPr>
        <p:blipFill>
          <a:blip r:embed="rId4" cstate="print"/>
          <a:srcRect/>
          <a:stretch>
            <a:fillRect/>
          </a:stretch>
        </p:blipFill>
        <p:spPr bwMode="auto">
          <a:xfrm>
            <a:off x="4572000" y="868680"/>
            <a:ext cx="257175" cy="1266825"/>
          </a:xfrm>
          <a:prstGeom prst="rect">
            <a:avLst/>
          </a:prstGeom>
          <a:noFill/>
          <a:ln w="9525">
            <a:noFill/>
            <a:miter lim="800000"/>
            <a:headEnd/>
            <a:tailEnd/>
          </a:ln>
        </p:spPr>
      </p:pic>
      <p:sp>
        <p:nvSpPr>
          <p:cNvPr id="64" name="TextBox 63"/>
          <p:cNvSpPr txBox="1"/>
          <p:nvPr/>
        </p:nvSpPr>
        <p:spPr>
          <a:xfrm>
            <a:off x="3277527" y="228600"/>
            <a:ext cx="1827873" cy="369332"/>
          </a:xfrm>
          <a:prstGeom prst="rect">
            <a:avLst/>
          </a:prstGeom>
          <a:noFill/>
        </p:spPr>
        <p:txBody>
          <a:bodyPr wrap="none" rtlCol="0">
            <a:spAutoFit/>
          </a:bodyPr>
          <a:lstStyle/>
          <a:p>
            <a:r>
              <a:rPr lang="en-US" i="1" dirty="0" smtClean="0"/>
              <a:t>N: </a:t>
            </a:r>
            <a:r>
              <a:rPr lang="en-US" i="1" dirty="0" err="1" smtClean="0"/>
              <a:t>nGridsperScale</a:t>
            </a:r>
            <a:endParaRPr lang="en-US" dirty="0"/>
          </a:p>
        </p:txBody>
      </p:sp>
      <p:sp>
        <p:nvSpPr>
          <p:cNvPr id="65" name="TextBox 64"/>
          <p:cNvSpPr txBox="1"/>
          <p:nvPr/>
        </p:nvSpPr>
        <p:spPr>
          <a:xfrm>
            <a:off x="4771654" y="1325880"/>
            <a:ext cx="333746" cy="369332"/>
          </a:xfrm>
          <a:prstGeom prst="rect">
            <a:avLst/>
          </a:prstGeom>
          <a:noFill/>
        </p:spPr>
        <p:txBody>
          <a:bodyPr wrap="none" rtlCol="0">
            <a:spAutoFit/>
          </a:bodyPr>
          <a:lstStyle/>
          <a:p>
            <a:r>
              <a:rPr lang="en-US" dirty="0" smtClean="0"/>
              <a:t>N</a:t>
            </a:r>
            <a:endParaRPr lang="en-US" dirty="0"/>
          </a:p>
        </p:txBody>
      </p:sp>
      <p:sp>
        <p:nvSpPr>
          <p:cNvPr id="67" name="Rectangle 66"/>
          <p:cNvSpPr/>
          <p:nvPr/>
        </p:nvSpPr>
        <p:spPr>
          <a:xfrm>
            <a:off x="5791200" y="838200"/>
            <a:ext cx="3162148" cy="369332"/>
          </a:xfrm>
          <a:prstGeom prst="rect">
            <a:avLst/>
          </a:prstGeom>
        </p:spPr>
        <p:txBody>
          <a:bodyPr wrap="none">
            <a:spAutoFit/>
          </a:bodyPr>
          <a:lstStyle/>
          <a:p>
            <a:r>
              <a:rPr lang="en-US" dirty="0" smtClean="0"/>
              <a:t>Spatial Bias for different objects</a:t>
            </a:r>
            <a:endParaRPr lang="en-US" dirty="0"/>
          </a:p>
        </p:txBody>
      </p:sp>
      <p:pic>
        <p:nvPicPr>
          <p:cNvPr id="68" name="Picture 2"/>
          <p:cNvPicPr>
            <a:picLocks noChangeAspect="1" noChangeArrowheads="1"/>
          </p:cNvPicPr>
          <p:nvPr/>
        </p:nvPicPr>
        <p:blipFill>
          <a:blip r:embed="rId3" cstate="print"/>
          <a:srcRect/>
          <a:stretch>
            <a:fillRect/>
          </a:stretch>
        </p:blipFill>
        <p:spPr bwMode="auto">
          <a:xfrm>
            <a:off x="5676900" y="1409700"/>
            <a:ext cx="1285875" cy="952500"/>
          </a:xfrm>
          <a:prstGeom prst="rect">
            <a:avLst/>
          </a:prstGeom>
          <a:noFill/>
          <a:ln w="9525">
            <a:noFill/>
            <a:miter lim="800000"/>
            <a:headEnd/>
            <a:tailEnd/>
          </a:ln>
        </p:spPr>
      </p:pic>
      <p:sp>
        <p:nvSpPr>
          <p:cNvPr id="70" name="Freeform 69"/>
          <p:cNvSpPr/>
          <p:nvPr/>
        </p:nvSpPr>
        <p:spPr>
          <a:xfrm>
            <a:off x="5672235" y="1403480"/>
            <a:ext cx="1278294" cy="452534"/>
          </a:xfrm>
          <a:custGeom>
            <a:avLst/>
            <a:gdLst>
              <a:gd name="connsiteX0" fmla="*/ 0 w 1278294"/>
              <a:gd name="connsiteY0" fmla="*/ 0 h 452534"/>
              <a:gd name="connsiteX1" fmla="*/ 1278294 w 1278294"/>
              <a:gd name="connsiteY1" fmla="*/ 9330 h 452534"/>
              <a:gd name="connsiteX2" fmla="*/ 1278294 w 1278294"/>
              <a:gd name="connsiteY2" fmla="*/ 452534 h 452534"/>
              <a:gd name="connsiteX3" fmla="*/ 1101012 w 1278294"/>
              <a:gd name="connsiteY3" fmla="*/ 443204 h 452534"/>
              <a:gd name="connsiteX4" fmla="*/ 1012371 w 1278294"/>
              <a:gd name="connsiteY4" fmla="*/ 219269 h 452534"/>
              <a:gd name="connsiteX5" fmla="*/ 965718 w 1278294"/>
              <a:gd name="connsiteY5" fmla="*/ 205273 h 452534"/>
              <a:gd name="connsiteX6" fmla="*/ 947057 w 1278294"/>
              <a:gd name="connsiteY6" fmla="*/ 452534 h 452534"/>
              <a:gd name="connsiteX7" fmla="*/ 783771 w 1278294"/>
              <a:gd name="connsiteY7" fmla="*/ 447869 h 452534"/>
              <a:gd name="connsiteX8" fmla="*/ 639147 w 1278294"/>
              <a:gd name="connsiteY8" fmla="*/ 125963 h 452534"/>
              <a:gd name="connsiteX9" fmla="*/ 601824 w 1278294"/>
              <a:gd name="connsiteY9" fmla="*/ 153955 h 452534"/>
              <a:gd name="connsiteX10" fmla="*/ 597159 w 1278294"/>
              <a:gd name="connsiteY10" fmla="*/ 410547 h 452534"/>
              <a:gd name="connsiteX11" fmla="*/ 508518 w 1278294"/>
              <a:gd name="connsiteY11" fmla="*/ 410547 h 452534"/>
              <a:gd name="connsiteX12" fmla="*/ 377889 w 1278294"/>
              <a:gd name="connsiteY12" fmla="*/ 139959 h 452534"/>
              <a:gd name="connsiteX13" fmla="*/ 349898 w 1278294"/>
              <a:gd name="connsiteY13" fmla="*/ 391885 h 452534"/>
              <a:gd name="connsiteX14" fmla="*/ 23326 w 1278294"/>
              <a:gd name="connsiteY14" fmla="*/ 387220 h 452534"/>
              <a:gd name="connsiteX15" fmla="*/ 0 w 1278294"/>
              <a:gd name="connsiteY15" fmla="*/ 0 h 45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8294" h="452534">
                <a:moveTo>
                  <a:pt x="0" y="0"/>
                </a:moveTo>
                <a:lnTo>
                  <a:pt x="1278294" y="9330"/>
                </a:lnTo>
                <a:lnTo>
                  <a:pt x="1278294" y="452534"/>
                </a:lnTo>
                <a:lnTo>
                  <a:pt x="1101012" y="443204"/>
                </a:lnTo>
                <a:lnTo>
                  <a:pt x="1012371" y="219269"/>
                </a:lnTo>
                <a:lnTo>
                  <a:pt x="965718" y="205273"/>
                </a:lnTo>
                <a:lnTo>
                  <a:pt x="947057" y="452534"/>
                </a:lnTo>
                <a:lnTo>
                  <a:pt x="783771" y="447869"/>
                </a:lnTo>
                <a:lnTo>
                  <a:pt x="639147" y="125963"/>
                </a:lnTo>
                <a:lnTo>
                  <a:pt x="601824" y="153955"/>
                </a:lnTo>
                <a:lnTo>
                  <a:pt x="597159" y="410547"/>
                </a:lnTo>
                <a:lnTo>
                  <a:pt x="508518" y="410547"/>
                </a:lnTo>
                <a:lnTo>
                  <a:pt x="377889" y="139959"/>
                </a:lnTo>
                <a:lnTo>
                  <a:pt x="349898" y="391885"/>
                </a:lnTo>
                <a:lnTo>
                  <a:pt x="23326" y="387220"/>
                </a:lnTo>
                <a:lnTo>
                  <a:pt x="0" y="0"/>
                </a:lnTo>
                <a:close/>
              </a:path>
            </a:pathLst>
          </a:custGeom>
          <a:noFill/>
          <a:ln>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033" name="Picture 9"/>
          <p:cNvPicPr>
            <a:picLocks noChangeAspect="1" noChangeArrowheads="1"/>
          </p:cNvPicPr>
          <p:nvPr/>
        </p:nvPicPr>
        <p:blipFill>
          <a:blip r:embed="rId5" cstate="print"/>
          <a:srcRect/>
          <a:stretch>
            <a:fillRect/>
          </a:stretch>
        </p:blipFill>
        <p:spPr bwMode="auto">
          <a:xfrm>
            <a:off x="7038974" y="1409700"/>
            <a:ext cx="914400" cy="972457"/>
          </a:xfrm>
          <a:prstGeom prst="rect">
            <a:avLst/>
          </a:prstGeom>
          <a:noFill/>
          <a:ln w="9525">
            <a:noFill/>
            <a:miter lim="800000"/>
            <a:headEnd/>
            <a:tailEnd/>
          </a:ln>
        </p:spPr>
      </p:pic>
      <p:sp>
        <p:nvSpPr>
          <p:cNvPr id="72" name="Freeform 71"/>
          <p:cNvSpPr/>
          <p:nvPr/>
        </p:nvSpPr>
        <p:spPr>
          <a:xfrm>
            <a:off x="7029449" y="1390650"/>
            <a:ext cx="904875" cy="314325"/>
          </a:xfrm>
          <a:custGeom>
            <a:avLst/>
            <a:gdLst>
              <a:gd name="connsiteX0" fmla="*/ 0 w 904875"/>
              <a:gd name="connsiteY0" fmla="*/ 9525 h 314325"/>
              <a:gd name="connsiteX1" fmla="*/ 0 w 904875"/>
              <a:gd name="connsiteY1" fmla="*/ 228600 h 314325"/>
              <a:gd name="connsiteX2" fmla="*/ 114300 w 904875"/>
              <a:gd name="connsiteY2" fmla="*/ 180975 h 314325"/>
              <a:gd name="connsiteX3" fmla="*/ 238125 w 904875"/>
              <a:gd name="connsiteY3" fmla="*/ 314325 h 314325"/>
              <a:gd name="connsiteX4" fmla="*/ 304800 w 904875"/>
              <a:gd name="connsiteY4" fmla="*/ 209550 h 314325"/>
              <a:gd name="connsiteX5" fmla="*/ 361950 w 904875"/>
              <a:gd name="connsiteY5" fmla="*/ 190500 h 314325"/>
              <a:gd name="connsiteX6" fmla="*/ 390525 w 904875"/>
              <a:gd name="connsiteY6" fmla="*/ 66675 h 314325"/>
              <a:gd name="connsiteX7" fmla="*/ 428625 w 904875"/>
              <a:gd name="connsiteY7" fmla="*/ 200025 h 314325"/>
              <a:gd name="connsiteX8" fmla="*/ 571500 w 904875"/>
              <a:gd name="connsiteY8" fmla="*/ 161925 h 314325"/>
              <a:gd name="connsiteX9" fmla="*/ 790575 w 904875"/>
              <a:gd name="connsiteY9" fmla="*/ 219075 h 314325"/>
              <a:gd name="connsiteX10" fmla="*/ 904875 w 904875"/>
              <a:gd name="connsiteY10" fmla="*/ 171450 h 314325"/>
              <a:gd name="connsiteX11" fmla="*/ 895350 w 904875"/>
              <a:gd name="connsiteY11" fmla="*/ 0 h 314325"/>
              <a:gd name="connsiteX12" fmla="*/ 0 w 904875"/>
              <a:gd name="connsiteY12" fmla="*/ 95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4875" h="314325">
                <a:moveTo>
                  <a:pt x="0" y="9525"/>
                </a:moveTo>
                <a:lnTo>
                  <a:pt x="0" y="228600"/>
                </a:lnTo>
                <a:lnTo>
                  <a:pt x="114300" y="180975"/>
                </a:lnTo>
                <a:lnTo>
                  <a:pt x="238125" y="314325"/>
                </a:lnTo>
                <a:lnTo>
                  <a:pt x="304800" y="209550"/>
                </a:lnTo>
                <a:lnTo>
                  <a:pt x="361950" y="190500"/>
                </a:lnTo>
                <a:lnTo>
                  <a:pt x="390525" y="66675"/>
                </a:lnTo>
                <a:lnTo>
                  <a:pt x="428625" y="200025"/>
                </a:lnTo>
                <a:lnTo>
                  <a:pt x="571500" y="161925"/>
                </a:lnTo>
                <a:lnTo>
                  <a:pt x="790575" y="219075"/>
                </a:lnTo>
                <a:lnTo>
                  <a:pt x="904875" y="171450"/>
                </a:lnTo>
                <a:lnTo>
                  <a:pt x="895350" y="0"/>
                </a:lnTo>
                <a:lnTo>
                  <a:pt x="0" y="9525"/>
                </a:lnTo>
                <a:close/>
              </a:path>
            </a:pathLst>
          </a:cu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p:cNvPicPr>
            <a:picLocks noChangeAspect="1" noChangeArrowheads="1"/>
          </p:cNvPicPr>
          <p:nvPr/>
        </p:nvPicPr>
        <p:blipFill>
          <a:blip r:embed="rId6" cstate="print"/>
          <a:srcRect/>
          <a:stretch>
            <a:fillRect/>
          </a:stretch>
        </p:blipFill>
        <p:spPr bwMode="auto">
          <a:xfrm>
            <a:off x="8029575" y="1409700"/>
            <a:ext cx="1025578" cy="993019"/>
          </a:xfrm>
          <a:prstGeom prst="rect">
            <a:avLst/>
          </a:prstGeom>
          <a:noFill/>
          <a:ln w="9525">
            <a:noFill/>
            <a:miter lim="800000"/>
            <a:headEnd/>
            <a:tailEnd/>
          </a:ln>
        </p:spPr>
      </p:pic>
      <p:sp>
        <p:nvSpPr>
          <p:cNvPr id="74" name="Freeform 73"/>
          <p:cNvSpPr/>
          <p:nvPr/>
        </p:nvSpPr>
        <p:spPr>
          <a:xfrm>
            <a:off x="8039100" y="1409700"/>
            <a:ext cx="990600" cy="342900"/>
          </a:xfrm>
          <a:custGeom>
            <a:avLst/>
            <a:gdLst>
              <a:gd name="connsiteX0" fmla="*/ 0 w 990600"/>
              <a:gd name="connsiteY0" fmla="*/ 0 h 352425"/>
              <a:gd name="connsiteX1" fmla="*/ 0 w 990600"/>
              <a:gd name="connsiteY1" fmla="*/ 352425 h 352425"/>
              <a:gd name="connsiteX2" fmla="*/ 114300 w 990600"/>
              <a:gd name="connsiteY2" fmla="*/ 266700 h 352425"/>
              <a:gd name="connsiteX3" fmla="*/ 228600 w 990600"/>
              <a:gd name="connsiteY3" fmla="*/ 276225 h 352425"/>
              <a:gd name="connsiteX4" fmla="*/ 361950 w 990600"/>
              <a:gd name="connsiteY4" fmla="*/ 247650 h 352425"/>
              <a:gd name="connsiteX5" fmla="*/ 476250 w 990600"/>
              <a:gd name="connsiteY5" fmla="*/ 304800 h 352425"/>
              <a:gd name="connsiteX6" fmla="*/ 619125 w 990600"/>
              <a:gd name="connsiteY6" fmla="*/ 228600 h 352425"/>
              <a:gd name="connsiteX7" fmla="*/ 714375 w 990600"/>
              <a:gd name="connsiteY7" fmla="*/ 200025 h 352425"/>
              <a:gd name="connsiteX8" fmla="*/ 895350 w 990600"/>
              <a:gd name="connsiteY8" fmla="*/ 304800 h 352425"/>
              <a:gd name="connsiteX9" fmla="*/ 990600 w 990600"/>
              <a:gd name="connsiteY9" fmla="*/ 352425 h 352425"/>
              <a:gd name="connsiteX10" fmla="*/ 981075 w 990600"/>
              <a:gd name="connsiteY10" fmla="*/ 9525 h 352425"/>
              <a:gd name="connsiteX11" fmla="*/ 0 w 990600"/>
              <a:gd name="connsiteY11"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600" h="352425">
                <a:moveTo>
                  <a:pt x="0" y="0"/>
                </a:moveTo>
                <a:lnTo>
                  <a:pt x="0" y="352425"/>
                </a:lnTo>
                <a:lnTo>
                  <a:pt x="114300" y="266700"/>
                </a:lnTo>
                <a:lnTo>
                  <a:pt x="228600" y="276225"/>
                </a:lnTo>
                <a:lnTo>
                  <a:pt x="361950" y="247650"/>
                </a:lnTo>
                <a:lnTo>
                  <a:pt x="476250" y="304800"/>
                </a:lnTo>
                <a:lnTo>
                  <a:pt x="619125" y="228600"/>
                </a:lnTo>
                <a:lnTo>
                  <a:pt x="714375" y="200025"/>
                </a:lnTo>
                <a:lnTo>
                  <a:pt x="895350" y="304800"/>
                </a:lnTo>
                <a:lnTo>
                  <a:pt x="990600" y="352425"/>
                </a:lnTo>
                <a:lnTo>
                  <a:pt x="981075" y="9525"/>
                </a:lnTo>
                <a:lnTo>
                  <a:pt x="0" y="0"/>
                </a:lnTo>
                <a:close/>
              </a:path>
            </a:pathLst>
          </a:cu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2"/>
          <p:cNvPicPr>
            <a:picLocks noChangeAspect="1" noChangeArrowheads="1"/>
          </p:cNvPicPr>
          <p:nvPr/>
        </p:nvPicPr>
        <p:blipFill>
          <a:blip r:embed="rId3" cstate="print"/>
          <a:srcRect/>
          <a:stretch>
            <a:fillRect/>
          </a:stretch>
        </p:blipFill>
        <p:spPr bwMode="auto">
          <a:xfrm>
            <a:off x="5676900" y="2781300"/>
            <a:ext cx="1285875" cy="952500"/>
          </a:xfrm>
          <a:prstGeom prst="rect">
            <a:avLst/>
          </a:prstGeom>
          <a:noFill/>
          <a:ln w="9525">
            <a:noFill/>
            <a:miter lim="800000"/>
            <a:headEnd/>
            <a:tailEnd/>
          </a:ln>
        </p:spPr>
      </p:pic>
      <p:sp>
        <p:nvSpPr>
          <p:cNvPr id="78" name="Freeform 77"/>
          <p:cNvSpPr/>
          <p:nvPr/>
        </p:nvSpPr>
        <p:spPr>
          <a:xfrm>
            <a:off x="5657850" y="3257550"/>
            <a:ext cx="1304925" cy="485775"/>
          </a:xfrm>
          <a:custGeom>
            <a:avLst/>
            <a:gdLst>
              <a:gd name="connsiteX0" fmla="*/ 0 w 1304925"/>
              <a:gd name="connsiteY0" fmla="*/ 0 h 485775"/>
              <a:gd name="connsiteX1" fmla="*/ 314325 w 1304925"/>
              <a:gd name="connsiteY1" fmla="*/ 19050 h 485775"/>
              <a:gd name="connsiteX2" fmla="*/ 295275 w 1304925"/>
              <a:gd name="connsiteY2" fmla="*/ 152400 h 485775"/>
              <a:gd name="connsiteX3" fmla="*/ 371475 w 1304925"/>
              <a:gd name="connsiteY3" fmla="*/ 161925 h 485775"/>
              <a:gd name="connsiteX4" fmla="*/ 514350 w 1304925"/>
              <a:gd name="connsiteY4" fmla="*/ 114300 h 485775"/>
              <a:gd name="connsiteX5" fmla="*/ 561975 w 1304925"/>
              <a:gd name="connsiteY5" fmla="*/ 66675 h 485775"/>
              <a:gd name="connsiteX6" fmla="*/ 581025 w 1304925"/>
              <a:gd name="connsiteY6" fmla="*/ 142875 h 485775"/>
              <a:gd name="connsiteX7" fmla="*/ 590550 w 1304925"/>
              <a:gd name="connsiteY7" fmla="*/ 180975 h 485775"/>
              <a:gd name="connsiteX8" fmla="*/ 714375 w 1304925"/>
              <a:gd name="connsiteY8" fmla="*/ 95250 h 485775"/>
              <a:gd name="connsiteX9" fmla="*/ 876300 w 1304925"/>
              <a:gd name="connsiteY9" fmla="*/ 95250 h 485775"/>
              <a:gd name="connsiteX10" fmla="*/ 962025 w 1304925"/>
              <a:gd name="connsiteY10" fmla="*/ 47625 h 485775"/>
              <a:gd name="connsiteX11" fmla="*/ 981075 w 1304925"/>
              <a:gd name="connsiteY11" fmla="*/ 161925 h 485775"/>
              <a:gd name="connsiteX12" fmla="*/ 1143000 w 1304925"/>
              <a:gd name="connsiteY12" fmla="*/ 161925 h 485775"/>
              <a:gd name="connsiteX13" fmla="*/ 1085850 w 1304925"/>
              <a:gd name="connsiteY13" fmla="*/ 66675 h 485775"/>
              <a:gd name="connsiteX14" fmla="*/ 1257300 w 1304925"/>
              <a:gd name="connsiteY14" fmla="*/ 66675 h 485775"/>
              <a:gd name="connsiteX15" fmla="*/ 1295400 w 1304925"/>
              <a:gd name="connsiteY15" fmla="*/ 66675 h 485775"/>
              <a:gd name="connsiteX16" fmla="*/ 1304925 w 1304925"/>
              <a:gd name="connsiteY16" fmla="*/ 485775 h 485775"/>
              <a:gd name="connsiteX17" fmla="*/ 19050 w 1304925"/>
              <a:gd name="connsiteY17" fmla="*/ 457200 h 485775"/>
              <a:gd name="connsiteX18" fmla="*/ 0 w 1304925"/>
              <a:gd name="connsiteY18" fmla="*/ 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04925" h="485775">
                <a:moveTo>
                  <a:pt x="0" y="0"/>
                </a:moveTo>
                <a:lnTo>
                  <a:pt x="314325" y="19050"/>
                </a:lnTo>
                <a:lnTo>
                  <a:pt x="295275" y="152400"/>
                </a:lnTo>
                <a:lnTo>
                  <a:pt x="371475" y="161925"/>
                </a:lnTo>
                <a:lnTo>
                  <a:pt x="514350" y="114300"/>
                </a:lnTo>
                <a:lnTo>
                  <a:pt x="561975" y="66675"/>
                </a:lnTo>
                <a:lnTo>
                  <a:pt x="581025" y="142875"/>
                </a:lnTo>
                <a:lnTo>
                  <a:pt x="590550" y="180975"/>
                </a:lnTo>
                <a:lnTo>
                  <a:pt x="714375" y="95250"/>
                </a:lnTo>
                <a:lnTo>
                  <a:pt x="876300" y="95250"/>
                </a:lnTo>
                <a:lnTo>
                  <a:pt x="962025" y="47625"/>
                </a:lnTo>
                <a:lnTo>
                  <a:pt x="981075" y="161925"/>
                </a:lnTo>
                <a:lnTo>
                  <a:pt x="1143000" y="161925"/>
                </a:lnTo>
                <a:lnTo>
                  <a:pt x="1085850" y="66675"/>
                </a:lnTo>
                <a:lnTo>
                  <a:pt x="1257300" y="66675"/>
                </a:lnTo>
                <a:lnTo>
                  <a:pt x="1295400" y="66675"/>
                </a:lnTo>
                <a:lnTo>
                  <a:pt x="1304925" y="485775"/>
                </a:lnTo>
                <a:lnTo>
                  <a:pt x="19050" y="457200"/>
                </a:lnTo>
                <a:lnTo>
                  <a:pt x="0"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p:cNvPicPr>
            <a:picLocks noChangeAspect="1" noChangeArrowheads="1"/>
          </p:cNvPicPr>
          <p:nvPr/>
        </p:nvPicPr>
        <p:blipFill>
          <a:blip r:embed="rId7" cstate="print"/>
          <a:srcRect/>
          <a:stretch>
            <a:fillRect/>
          </a:stretch>
        </p:blipFill>
        <p:spPr bwMode="auto">
          <a:xfrm>
            <a:off x="7063491" y="2819400"/>
            <a:ext cx="983729" cy="952499"/>
          </a:xfrm>
          <a:prstGeom prst="rect">
            <a:avLst/>
          </a:prstGeom>
          <a:noFill/>
          <a:ln w="9525">
            <a:noFill/>
            <a:miter lim="800000"/>
            <a:headEnd/>
            <a:tailEnd/>
          </a:ln>
        </p:spPr>
      </p:pic>
      <p:sp>
        <p:nvSpPr>
          <p:cNvPr id="80" name="Freeform 79"/>
          <p:cNvSpPr/>
          <p:nvPr/>
        </p:nvSpPr>
        <p:spPr>
          <a:xfrm>
            <a:off x="7069964" y="3337112"/>
            <a:ext cx="948680" cy="440085"/>
          </a:xfrm>
          <a:custGeom>
            <a:avLst/>
            <a:gdLst>
              <a:gd name="connsiteX0" fmla="*/ 24449 w 889951"/>
              <a:gd name="connsiteY0" fmla="*/ 0 h 440085"/>
              <a:gd name="connsiteX1" fmla="*/ 889951 w 889951"/>
              <a:gd name="connsiteY1" fmla="*/ 0 h 440085"/>
              <a:gd name="connsiteX2" fmla="*/ 889951 w 889951"/>
              <a:gd name="connsiteY2" fmla="*/ 440085 h 440085"/>
              <a:gd name="connsiteX3" fmla="*/ 0 w 889951"/>
              <a:gd name="connsiteY3" fmla="*/ 420526 h 440085"/>
              <a:gd name="connsiteX4" fmla="*/ 24449 w 889951"/>
              <a:gd name="connsiteY4" fmla="*/ 0 h 44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51" h="440085">
                <a:moveTo>
                  <a:pt x="24449" y="0"/>
                </a:moveTo>
                <a:lnTo>
                  <a:pt x="889951" y="0"/>
                </a:lnTo>
                <a:lnTo>
                  <a:pt x="889951" y="440085"/>
                </a:lnTo>
                <a:lnTo>
                  <a:pt x="0" y="420526"/>
                </a:lnTo>
                <a:lnTo>
                  <a:pt x="24449"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7" name="Picture 13"/>
          <p:cNvPicPr>
            <a:picLocks noChangeAspect="1" noChangeArrowheads="1"/>
          </p:cNvPicPr>
          <p:nvPr/>
        </p:nvPicPr>
        <p:blipFill>
          <a:blip r:embed="rId8" cstate="print"/>
          <a:srcRect/>
          <a:stretch>
            <a:fillRect/>
          </a:stretch>
        </p:blipFill>
        <p:spPr bwMode="auto">
          <a:xfrm>
            <a:off x="8084071" y="2819400"/>
            <a:ext cx="983729" cy="952500"/>
          </a:xfrm>
          <a:prstGeom prst="rect">
            <a:avLst/>
          </a:prstGeom>
          <a:noFill/>
          <a:ln w="9525">
            <a:noFill/>
            <a:miter lim="800000"/>
            <a:headEnd/>
            <a:tailEnd/>
          </a:ln>
        </p:spPr>
      </p:pic>
      <p:sp>
        <p:nvSpPr>
          <p:cNvPr id="82" name="Freeform 81"/>
          <p:cNvSpPr/>
          <p:nvPr/>
        </p:nvSpPr>
        <p:spPr>
          <a:xfrm>
            <a:off x="8075354" y="3253984"/>
            <a:ext cx="962466" cy="523213"/>
          </a:xfrm>
          <a:custGeom>
            <a:avLst/>
            <a:gdLst>
              <a:gd name="connsiteX0" fmla="*/ 29339 w 933959"/>
              <a:gd name="connsiteY0" fmla="*/ 0 h 523213"/>
              <a:gd name="connsiteX1" fmla="*/ 933959 w 933959"/>
              <a:gd name="connsiteY1" fmla="*/ 0 h 523213"/>
              <a:gd name="connsiteX2" fmla="*/ 924179 w 933959"/>
              <a:gd name="connsiteY2" fmla="*/ 523213 h 523213"/>
              <a:gd name="connsiteX3" fmla="*/ 0 w 933959"/>
              <a:gd name="connsiteY3" fmla="*/ 503654 h 523213"/>
              <a:gd name="connsiteX4" fmla="*/ 29339 w 933959"/>
              <a:gd name="connsiteY4" fmla="*/ 0 h 523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959" h="523213">
                <a:moveTo>
                  <a:pt x="29339" y="0"/>
                </a:moveTo>
                <a:lnTo>
                  <a:pt x="933959" y="0"/>
                </a:lnTo>
                <a:lnTo>
                  <a:pt x="924179" y="523213"/>
                </a:lnTo>
                <a:lnTo>
                  <a:pt x="0" y="503654"/>
                </a:lnTo>
                <a:cubicBezTo>
                  <a:pt x="1630" y="330880"/>
                  <a:pt x="3259" y="158105"/>
                  <a:pt x="29339"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4"/>
          <p:cNvPicPr>
            <a:picLocks noChangeAspect="1" noChangeArrowheads="1"/>
          </p:cNvPicPr>
          <p:nvPr/>
        </p:nvPicPr>
        <p:blipFill>
          <a:blip r:embed="rId9" cstate="print"/>
          <a:srcRect/>
          <a:stretch>
            <a:fillRect/>
          </a:stretch>
        </p:blipFill>
        <p:spPr bwMode="auto">
          <a:xfrm>
            <a:off x="8029575" y="4114800"/>
            <a:ext cx="914400" cy="946452"/>
          </a:xfrm>
          <a:prstGeom prst="rect">
            <a:avLst/>
          </a:prstGeom>
          <a:noFill/>
          <a:ln w="9525">
            <a:noFill/>
            <a:miter lim="800000"/>
            <a:headEnd/>
            <a:tailEnd/>
          </a:ln>
        </p:spPr>
      </p:pic>
      <p:pic>
        <p:nvPicPr>
          <p:cNvPr id="1039" name="Picture 15"/>
          <p:cNvPicPr>
            <a:picLocks noChangeAspect="1" noChangeArrowheads="1"/>
          </p:cNvPicPr>
          <p:nvPr/>
        </p:nvPicPr>
        <p:blipFill>
          <a:blip r:embed="rId10" cstate="print"/>
          <a:srcRect/>
          <a:stretch>
            <a:fillRect/>
          </a:stretch>
        </p:blipFill>
        <p:spPr bwMode="auto">
          <a:xfrm>
            <a:off x="6993780" y="4114801"/>
            <a:ext cx="931460" cy="914400"/>
          </a:xfrm>
          <a:prstGeom prst="rect">
            <a:avLst/>
          </a:prstGeom>
          <a:noFill/>
          <a:ln w="9525">
            <a:noFill/>
            <a:miter lim="800000"/>
            <a:headEnd/>
            <a:tailEnd/>
          </a:ln>
        </p:spPr>
      </p:pic>
      <p:pic>
        <p:nvPicPr>
          <p:cNvPr id="86" name="Picture 3" descr="Y:\for_Barry\alipr\polo\00540.jpg"/>
          <p:cNvPicPr>
            <a:picLocks noChangeArrowheads="1"/>
          </p:cNvPicPr>
          <p:nvPr/>
        </p:nvPicPr>
        <p:blipFill>
          <a:blip r:embed="rId11" cstate="print"/>
          <a:srcRect/>
          <a:stretch>
            <a:fillRect/>
          </a:stretch>
        </p:blipFill>
        <p:spPr bwMode="auto">
          <a:xfrm>
            <a:off x="5753100" y="4114800"/>
            <a:ext cx="1143000" cy="902208"/>
          </a:xfrm>
          <a:prstGeom prst="rect">
            <a:avLst/>
          </a:prstGeom>
          <a:noFill/>
        </p:spPr>
      </p:pic>
      <p:sp>
        <p:nvSpPr>
          <p:cNvPr id="87" name="Freeform 86"/>
          <p:cNvSpPr/>
          <p:nvPr/>
        </p:nvSpPr>
        <p:spPr>
          <a:xfrm>
            <a:off x="5755922" y="4487333"/>
            <a:ext cx="1134534" cy="541867"/>
          </a:xfrm>
          <a:custGeom>
            <a:avLst/>
            <a:gdLst>
              <a:gd name="connsiteX0" fmla="*/ 11289 w 1134534"/>
              <a:gd name="connsiteY0" fmla="*/ 28223 h 541867"/>
              <a:gd name="connsiteX1" fmla="*/ 383822 w 1134534"/>
              <a:gd name="connsiteY1" fmla="*/ 16934 h 541867"/>
              <a:gd name="connsiteX2" fmla="*/ 355600 w 1134534"/>
              <a:gd name="connsiteY2" fmla="*/ 79023 h 541867"/>
              <a:gd name="connsiteX3" fmla="*/ 468489 w 1134534"/>
              <a:gd name="connsiteY3" fmla="*/ 50800 h 541867"/>
              <a:gd name="connsiteX4" fmla="*/ 479778 w 1134534"/>
              <a:gd name="connsiteY4" fmla="*/ 129823 h 541867"/>
              <a:gd name="connsiteX5" fmla="*/ 519289 w 1134534"/>
              <a:gd name="connsiteY5" fmla="*/ 191911 h 541867"/>
              <a:gd name="connsiteX6" fmla="*/ 440267 w 1134534"/>
              <a:gd name="connsiteY6" fmla="*/ 259645 h 541867"/>
              <a:gd name="connsiteX7" fmla="*/ 440267 w 1134534"/>
              <a:gd name="connsiteY7" fmla="*/ 338667 h 541867"/>
              <a:gd name="connsiteX8" fmla="*/ 502356 w 1134534"/>
              <a:gd name="connsiteY8" fmla="*/ 462845 h 541867"/>
              <a:gd name="connsiteX9" fmla="*/ 524934 w 1134534"/>
              <a:gd name="connsiteY9" fmla="*/ 400756 h 541867"/>
              <a:gd name="connsiteX10" fmla="*/ 474134 w 1134534"/>
              <a:gd name="connsiteY10" fmla="*/ 287867 h 541867"/>
              <a:gd name="connsiteX11" fmla="*/ 558800 w 1134534"/>
              <a:gd name="connsiteY11" fmla="*/ 259645 h 541867"/>
              <a:gd name="connsiteX12" fmla="*/ 609600 w 1134534"/>
              <a:gd name="connsiteY12" fmla="*/ 270934 h 541867"/>
              <a:gd name="connsiteX13" fmla="*/ 587022 w 1134534"/>
              <a:gd name="connsiteY13" fmla="*/ 400756 h 541867"/>
              <a:gd name="connsiteX14" fmla="*/ 705556 w 1134534"/>
              <a:gd name="connsiteY14" fmla="*/ 434623 h 541867"/>
              <a:gd name="connsiteX15" fmla="*/ 733778 w 1134534"/>
              <a:gd name="connsiteY15" fmla="*/ 389467 h 541867"/>
              <a:gd name="connsiteX16" fmla="*/ 643467 w 1134534"/>
              <a:gd name="connsiteY16" fmla="*/ 361245 h 541867"/>
              <a:gd name="connsiteX17" fmla="*/ 666045 w 1134534"/>
              <a:gd name="connsiteY17" fmla="*/ 265289 h 541867"/>
              <a:gd name="connsiteX18" fmla="*/ 778934 w 1134534"/>
              <a:gd name="connsiteY18" fmla="*/ 254000 h 541867"/>
              <a:gd name="connsiteX19" fmla="*/ 795867 w 1134534"/>
              <a:gd name="connsiteY19" fmla="*/ 208845 h 541867"/>
              <a:gd name="connsiteX20" fmla="*/ 767645 w 1134534"/>
              <a:gd name="connsiteY20" fmla="*/ 389467 h 541867"/>
              <a:gd name="connsiteX21" fmla="*/ 722489 w 1134534"/>
              <a:gd name="connsiteY21" fmla="*/ 502356 h 541867"/>
              <a:gd name="connsiteX22" fmla="*/ 801511 w 1134534"/>
              <a:gd name="connsiteY22" fmla="*/ 491067 h 541867"/>
              <a:gd name="connsiteX23" fmla="*/ 841022 w 1134534"/>
              <a:gd name="connsiteY23" fmla="*/ 440267 h 541867"/>
              <a:gd name="connsiteX24" fmla="*/ 852311 w 1134534"/>
              <a:gd name="connsiteY24" fmla="*/ 344311 h 541867"/>
              <a:gd name="connsiteX25" fmla="*/ 874889 w 1134534"/>
              <a:gd name="connsiteY25" fmla="*/ 349956 h 541867"/>
              <a:gd name="connsiteX26" fmla="*/ 942622 w 1134534"/>
              <a:gd name="connsiteY26" fmla="*/ 338667 h 541867"/>
              <a:gd name="connsiteX27" fmla="*/ 936978 w 1134534"/>
              <a:gd name="connsiteY27" fmla="*/ 276578 h 541867"/>
              <a:gd name="connsiteX28" fmla="*/ 920045 w 1134534"/>
              <a:gd name="connsiteY28" fmla="*/ 231423 h 541867"/>
              <a:gd name="connsiteX29" fmla="*/ 959556 w 1134534"/>
              <a:gd name="connsiteY29" fmla="*/ 191911 h 541867"/>
              <a:gd name="connsiteX30" fmla="*/ 976489 w 1134534"/>
              <a:gd name="connsiteY30" fmla="*/ 101600 h 541867"/>
              <a:gd name="connsiteX31" fmla="*/ 1021645 w 1134534"/>
              <a:gd name="connsiteY31" fmla="*/ 169334 h 541867"/>
              <a:gd name="connsiteX32" fmla="*/ 1038578 w 1134534"/>
              <a:gd name="connsiteY32" fmla="*/ 152400 h 541867"/>
              <a:gd name="connsiteX33" fmla="*/ 970845 w 1134534"/>
              <a:gd name="connsiteY33" fmla="*/ 73378 h 541867"/>
              <a:gd name="connsiteX34" fmla="*/ 914400 w 1134534"/>
              <a:gd name="connsiteY34" fmla="*/ 33867 h 541867"/>
              <a:gd name="connsiteX35" fmla="*/ 914400 w 1134534"/>
              <a:gd name="connsiteY35" fmla="*/ 5645 h 541867"/>
              <a:gd name="connsiteX36" fmla="*/ 1123245 w 1134534"/>
              <a:gd name="connsiteY36" fmla="*/ 5645 h 541867"/>
              <a:gd name="connsiteX37" fmla="*/ 1128889 w 1134534"/>
              <a:gd name="connsiteY37" fmla="*/ 0 h 541867"/>
              <a:gd name="connsiteX38" fmla="*/ 1134534 w 1134534"/>
              <a:gd name="connsiteY38" fmla="*/ 541867 h 541867"/>
              <a:gd name="connsiteX39" fmla="*/ 0 w 1134534"/>
              <a:gd name="connsiteY39" fmla="*/ 524934 h 541867"/>
              <a:gd name="connsiteX40" fmla="*/ 11289 w 1134534"/>
              <a:gd name="connsiteY40" fmla="*/ 28223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4534" h="541867">
                <a:moveTo>
                  <a:pt x="11289" y="28223"/>
                </a:moveTo>
                <a:lnTo>
                  <a:pt x="383822" y="16934"/>
                </a:lnTo>
                <a:lnTo>
                  <a:pt x="355600" y="79023"/>
                </a:lnTo>
                <a:lnTo>
                  <a:pt x="468489" y="50800"/>
                </a:lnTo>
                <a:lnTo>
                  <a:pt x="479778" y="129823"/>
                </a:lnTo>
                <a:lnTo>
                  <a:pt x="519289" y="191911"/>
                </a:lnTo>
                <a:lnTo>
                  <a:pt x="440267" y="259645"/>
                </a:lnTo>
                <a:lnTo>
                  <a:pt x="440267" y="338667"/>
                </a:lnTo>
                <a:lnTo>
                  <a:pt x="502356" y="462845"/>
                </a:lnTo>
                <a:lnTo>
                  <a:pt x="524934" y="400756"/>
                </a:lnTo>
                <a:lnTo>
                  <a:pt x="474134" y="287867"/>
                </a:lnTo>
                <a:lnTo>
                  <a:pt x="558800" y="259645"/>
                </a:lnTo>
                <a:lnTo>
                  <a:pt x="609600" y="270934"/>
                </a:lnTo>
                <a:lnTo>
                  <a:pt x="587022" y="400756"/>
                </a:lnTo>
                <a:lnTo>
                  <a:pt x="705556" y="434623"/>
                </a:lnTo>
                <a:lnTo>
                  <a:pt x="733778" y="389467"/>
                </a:lnTo>
                <a:lnTo>
                  <a:pt x="643467" y="361245"/>
                </a:lnTo>
                <a:lnTo>
                  <a:pt x="666045" y="265289"/>
                </a:lnTo>
                <a:lnTo>
                  <a:pt x="778934" y="254000"/>
                </a:lnTo>
                <a:lnTo>
                  <a:pt x="795867" y="208845"/>
                </a:lnTo>
                <a:lnTo>
                  <a:pt x="767645" y="389467"/>
                </a:lnTo>
                <a:lnTo>
                  <a:pt x="722489" y="502356"/>
                </a:lnTo>
                <a:lnTo>
                  <a:pt x="801511" y="491067"/>
                </a:lnTo>
                <a:lnTo>
                  <a:pt x="841022" y="440267"/>
                </a:lnTo>
                <a:lnTo>
                  <a:pt x="852311" y="344311"/>
                </a:lnTo>
                <a:lnTo>
                  <a:pt x="874889" y="349956"/>
                </a:lnTo>
                <a:lnTo>
                  <a:pt x="942622" y="338667"/>
                </a:lnTo>
                <a:lnTo>
                  <a:pt x="936978" y="276578"/>
                </a:lnTo>
                <a:lnTo>
                  <a:pt x="920045" y="231423"/>
                </a:lnTo>
                <a:lnTo>
                  <a:pt x="959556" y="191911"/>
                </a:lnTo>
                <a:lnTo>
                  <a:pt x="976489" y="101600"/>
                </a:lnTo>
                <a:lnTo>
                  <a:pt x="1021645" y="169334"/>
                </a:lnTo>
                <a:lnTo>
                  <a:pt x="1038578" y="152400"/>
                </a:lnTo>
                <a:lnTo>
                  <a:pt x="970845" y="73378"/>
                </a:lnTo>
                <a:lnTo>
                  <a:pt x="914400" y="33867"/>
                </a:lnTo>
                <a:lnTo>
                  <a:pt x="914400" y="5645"/>
                </a:lnTo>
                <a:lnTo>
                  <a:pt x="1123245" y="5645"/>
                </a:lnTo>
                <a:lnTo>
                  <a:pt x="1128889" y="0"/>
                </a:lnTo>
                <a:cubicBezTo>
                  <a:pt x="1130771" y="180622"/>
                  <a:pt x="1132652" y="361245"/>
                  <a:pt x="1134534" y="541867"/>
                </a:cubicBezTo>
                <a:lnTo>
                  <a:pt x="0" y="524934"/>
                </a:lnTo>
                <a:cubicBezTo>
                  <a:pt x="1882" y="357482"/>
                  <a:pt x="3763" y="190030"/>
                  <a:pt x="11289" y="28223"/>
                </a:cubicBezTo>
                <a:close/>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6976885" y="4594578"/>
            <a:ext cx="936978" cy="434622"/>
          </a:xfrm>
          <a:custGeom>
            <a:avLst/>
            <a:gdLst>
              <a:gd name="connsiteX0" fmla="*/ 22578 w 936978"/>
              <a:gd name="connsiteY0" fmla="*/ 16933 h 434622"/>
              <a:gd name="connsiteX1" fmla="*/ 361245 w 936978"/>
              <a:gd name="connsiteY1" fmla="*/ 39511 h 434622"/>
              <a:gd name="connsiteX2" fmla="*/ 321733 w 936978"/>
              <a:gd name="connsiteY2" fmla="*/ 112889 h 434622"/>
              <a:gd name="connsiteX3" fmla="*/ 349956 w 936978"/>
              <a:gd name="connsiteY3" fmla="*/ 231422 h 434622"/>
              <a:gd name="connsiteX4" fmla="*/ 310445 w 936978"/>
              <a:gd name="connsiteY4" fmla="*/ 366889 h 434622"/>
              <a:gd name="connsiteX5" fmla="*/ 524933 w 936978"/>
              <a:gd name="connsiteY5" fmla="*/ 355600 h 434622"/>
              <a:gd name="connsiteX6" fmla="*/ 603956 w 936978"/>
              <a:gd name="connsiteY6" fmla="*/ 361244 h 434622"/>
              <a:gd name="connsiteX7" fmla="*/ 773289 w 936978"/>
              <a:gd name="connsiteY7" fmla="*/ 344311 h 434622"/>
              <a:gd name="connsiteX8" fmla="*/ 699911 w 936978"/>
              <a:gd name="connsiteY8" fmla="*/ 293511 h 434622"/>
              <a:gd name="connsiteX9" fmla="*/ 581378 w 936978"/>
              <a:gd name="connsiteY9" fmla="*/ 293511 h 434622"/>
              <a:gd name="connsiteX10" fmla="*/ 553156 w 936978"/>
              <a:gd name="connsiteY10" fmla="*/ 191911 h 434622"/>
              <a:gd name="connsiteX11" fmla="*/ 626533 w 936978"/>
              <a:gd name="connsiteY11" fmla="*/ 158044 h 434622"/>
              <a:gd name="connsiteX12" fmla="*/ 615245 w 936978"/>
              <a:gd name="connsiteY12" fmla="*/ 16933 h 434622"/>
              <a:gd name="connsiteX13" fmla="*/ 852311 w 936978"/>
              <a:gd name="connsiteY13" fmla="*/ 5644 h 434622"/>
              <a:gd name="connsiteX14" fmla="*/ 931333 w 936978"/>
              <a:gd name="connsiteY14" fmla="*/ 0 h 434622"/>
              <a:gd name="connsiteX15" fmla="*/ 936978 w 936978"/>
              <a:gd name="connsiteY15" fmla="*/ 434622 h 434622"/>
              <a:gd name="connsiteX16" fmla="*/ 0 w 936978"/>
              <a:gd name="connsiteY16" fmla="*/ 423333 h 434622"/>
              <a:gd name="connsiteX17" fmla="*/ 22578 w 936978"/>
              <a:gd name="connsiteY17" fmla="*/ 16933 h 43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6978" h="434622">
                <a:moveTo>
                  <a:pt x="22578" y="16933"/>
                </a:moveTo>
                <a:lnTo>
                  <a:pt x="361245" y="39511"/>
                </a:lnTo>
                <a:lnTo>
                  <a:pt x="321733" y="112889"/>
                </a:lnTo>
                <a:lnTo>
                  <a:pt x="349956" y="231422"/>
                </a:lnTo>
                <a:lnTo>
                  <a:pt x="310445" y="366889"/>
                </a:lnTo>
                <a:lnTo>
                  <a:pt x="524933" y="355600"/>
                </a:lnTo>
                <a:lnTo>
                  <a:pt x="603956" y="361244"/>
                </a:lnTo>
                <a:lnTo>
                  <a:pt x="773289" y="344311"/>
                </a:lnTo>
                <a:lnTo>
                  <a:pt x="699911" y="293511"/>
                </a:lnTo>
                <a:lnTo>
                  <a:pt x="581378" y="293511"/>
                </a:lnTo>
                <a:lnTo>
                  <a:pt x="553156" y="191911"/>
                </a:lnTo>
                <a:lnTo>
                  <a:pt x="626533" y="158044"/>
                </a:lnTo>
                <a:lnTo>
                  <a:pt x="615245" y="16933"/>
                </a:lnTo>
                <a:lnTo>
                  <a:pt x="852311" y="5644"/>
                </a:lnTo>
                <a:lnTo>
                  <a:pt x="931333" y="0"/>
                </a:lnTo>
                <a:cubicBezTo>
                  <a:pt x="933215" y="144874"/>
                  <a:pt x="935096" y="289748"/>
                  <a:pt x="936978" y="434622"/>
                </a:cubicBezTo>
                <a:lnTo>
                  <a:pt x="0" y="423333"/>
                </a:lnTo>
                <a:lnTo>
                  <a:pt x="22578" y="16933"/>
                </a:lnTo>
                <a:close/>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8038042" y="4521200"/>
            <a:ext cx="903111" cy="524933"/>
          </a:xfrm>
          <a:custGeom>
            <a:avLst/>
            <a:gdLst>
              <a:gd name="connsiteX0" fmla="*/ 502355 w 903111"/>
              <a:gd name="connsiteY0" fmla="*/ 16933 h 524933"/>
              <a:gd name="connsiteX1" fmla="*/ 903111 w 903111"/>
              <a:gd name="connsiteY1" fmla="*/ 0 h 524933"/>
              <a:gd name="connsiteX2" fmla="*/ 897466 w 903111"/>
              <a:gd name="connsiteY2" fmla="*/ 513644 h 524933"/>
              <a:gd name="connsiteX3" fmla="*/ 0 w 903111"/>
              <a:gd name="connsiteY3" fmla="*/ 524933 h 524933"/>
              <a:gd name="connsiteX4" fmla="*/ 5644 w 903111"/>
              <a:gd name="connsiteY4" fmla="*/ 434622 h 524933"/>
              <a:gd name="connsiteX5" fmla="*/ 248355 w 903111"/>
              <a:gd name="connsiteY5" fmla="*/ 412044 h 524933"/>
              <a:gd name="connsiteX6" fmla="*/ 287866 w 903111"/>
              <a:gd name="connsiteY6" fmla="*/ 327378 h 524933"/>
              <a:gd name="connsiteX7" fmla="*/ 383822 w 903111"/>
              <a:gd name="connsiteY7" fmla="*/ 299156 h 524933"/>
              <a:gd name="connsiteX8" fmla="*/ 457200 w 903111"/>
              <a:gd name="connsiteY8" fmla="*/ 124178 h 524933"/>
              <a:gd name="connsiteX9" fmla="*/ 502355 w 903111"/>
              <a:gd name="connsiteY9" fmla="*/ 16933 h 5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111" h="524933">
                <a:moveTo>
                  <a:pt x="502355" y="16933"/>
                </a:moveTo>
                <a:lnTo>
                  <a:pt x="903111" y="0"/>
                </a:lnTo>
                <a:cubicBezTo>
                  <a:pt x="901229" y="171215"/>
                  <a:pt x="899348" y="342429"/>
                  <a:pt x="897466" y="513644"/>
                </a:cubicBezTo>
                <a:lnTo>
                  <a:pt x="0" y="524933"/>
                </a:lnTo>
                <a:lnTo>
                  <a:pt x="5644" y="434622"/>
                </a:lnTo>
                <a:lnTo>
                  <a:pt x="248355" y="412044"/>
                </a:lnTo>
                <a:lnTo>
                  <a:pt x="287866" y="327378"/>
                </a:lnTo>
                <a:lnTo>
                  <a:pt x="383822" y="299156"/>
                </a:lnTo>
                <a:lnTo>
                  <a:pt x="457200" y="124178"/>
                </a:lnTo>
                <a:lnTo>
                  <a:pt x="502355" y="16933"/>
                </a:lnTo>
                <a:close/>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52400" y="990600"/>
            <a:ext cx="1841851" cy="369332"/>
          </a:xfrm>
          <a:prstGeom prst="rect">
            <a:avLst/>
          </a:prstGeom>
        </p:spPr>
        <p:txBody>
          <a:bodyPr wrap="none">
            <a:spAutoFit/>
          </a:bodyPr>
          <a:lstStyle/>
          <a:p>
            <a:r>
              <a:rPr lang="en-US" dirty="0" smtClean="0"/>
              <a:t>Sailboat response</a:t>
            </a:r>
            <a:endParaRPr lang="en-US" dirty="0"/>
          </a:p>
        </p:txBody>
      </p:sp>
      <p:pic>
        <p:nvPicPr>
          <p:cNvPr id="3" name="Picture 3"/>
          <p:cNvPicPr>
            <a:picLocks noChangeAspect="1" noChangeArrowheads="1"/>
          </p:cNvPicPr>
          <p:nvPr/>
        </p:nvPicPr>
        <p:blipFill>
          <a:blip r:embed="rId12" cstate="print"/>
          <a:srcRect/>
          <a:stretch>
            <a:fillRect/>
          </a:stretch>
        </p:blipFill>
        <p:spPr bwMode="auto">
          <a:xfrm>
            <a:off x="1524000" y="1371600"/>
            <a:ext cx="708660" cy="637223"/>
          </a:xfrm>
          <a:prstGeom prst="rect">
            <a:avLst/>
          </a:prstGeom>
          <a:noFill/>
          <a:ln w="9525">
            <a:noFill/>
            <a:miter lim="800000"/>
            <a:headEnd/>
            <a:tailEnd/>
          </a:ln>
        </p:spPr>
      </p:pic>
      <p:cxnSp>
        <p:nvCxnSpPr>
          <p:cNvPr id="42" name="Straight Arrow Connector 41"/>
          <p:cNvCxnSpPr>
            <a:endCxn id="24" idx="1"/>
          </p:cNvCxnSpPr>
          <p:nvPr/>
        </p:nvCxnSpPr>
        <p:spPr>
          <a:xfrm>
            <a:off x="2743200" y="1752600"/>
            <a:ext cx="1524000" cy="4686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400000" flipH="1" flipV="1">
            <a:off x="3592517" y="862965"/>
            <a:ext cx="726118" cy="5959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3429000" y="1752600"/>
            <a:ext cx="85725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20" idx="1"/>
          </p:cNvCxnSpPr>
          <p:nvPr/>
        </p:nvCxnSpPr>
        <p:spPr>
          <a:xfrm>
            <a:off x="3200400" y="1524000"/>
            <a:ext cx="1066800" cy="133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19" idx="1"/>
          </p:cNvCxnSpPr>
          <p:nvPr/>
        </p:nvCxnSpPr>
        <p:spPr>
          <a:xfrm rot="5400000" flipH="1" flipV="1">
            <a:off x="3996690" y="1558290"/>
            <a:ext cx="31242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endCxn id="91" idx="1"/>
          </p:cNvCxnSpPr>
          <p:nvPr/>
        </p:nvCxnSpPr>
        <p:spPr>
          <a:xfrm flipV="1">
            <a:off x="2225952" y="1676400"/>
            <a:ext cx="212448" cy="357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935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animBg="1"/>
      <p:bldP spid="19" grpId="0" animBg="1"/>
      <p:bldP spid="20" grpId="0" animBg="1"/>
      <p:bldP spid="21" grpId="0" animBg="1"/>
      <p:bldP spid="22" grpId="0" animBg="1"/>
      <p:bldP spid="23" grpId="0" animBg="1"/>
      <p:bldP spid="24" grpId="0" animBg="1"/>
      <p:bldP spid="55" grpId="0"/>
      <p:bldP spid="64" grpId="0"/>
      <p:bldP spid="65" grpId="0"/>
      <p:bldP spid="6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76200" y="2400300"/>
            <a:ext cx="1285875" cy="952500"/>
          </a:xfrm>
          <a:prstGeom prst="rect">
            <a:avLst/>
          </a:prstGeom>
          <a:noFill/>
          <a:ln w="9525">
            <a:noFill/>
            <a:miter lim="800000"/>
            <a:headEnd/>
            <a:tailEnd/>
          </a:ln>
        </p:spPr>
      </p:pic>
      <p:sp>
        <p:nvSpPr>
          <p:cNvPr id="78" name="Rectangle 77"/>
          <p:cNvSpPr/>
          <p:nvPr/>
        </p:nvSpPr>
        <p:spPr>
          <a:xfrm>
            <a:off x="6172200" y="762000"/>
            <a:ext cx="2043573" cy="369332"/>
          </a:xfrm>
          <a:prstGeom prst="rect">
            <a:avLst/>
          </a:prstGeom>
        </p:spPr>
        <p:txBody>
          <a:bodyPr wrap="none">
            <a:spAutoFit/>
          </a:bodyPr>
          <a:lstStyle/>
          <a:p>
            <a:r>
              <a:rPr lang="en-US" dirty="0" smtClean="0"/>
              <a:t>Object size variance</a:t>
            </a:r>
            <a:endParaRPr lang="en-US" dirty="0"/>
          </a:p>
        </p:txBody>
      </p:sp>
      <p:pic>
        <p:nvPicPr>
          <p:cNvPr id="2051" name="Picture 3" descr="C:\Documents and Settings\JiaLi\Desktop\event_dataset\event_img\polo\Medium_Mid_polo_45.jpg"/>
          <p:cNvPicPr>
            <a:picLocks noChangeAspect="1" noChangeArrowheads="1"/>
          </p:cNvPicPr>
          <p:nvPr/>
        </p:nvPicPr>
        <p:blipFill>
          <a:blip r:embed="rId4" cstate="print"/>
          <a:srcRect/>
          <a:stretch>
            <a:fillRect/>
          </a:stretch>
        </p:blipFill>
        <p:spPr bwMode="auto">
          <a:xfrm>
            <a:off x="6096000" y="4495800"/>
            <a:ext cx="1981200" cy="1597343"/>
          </a:xfrm>
          <a:prstGeom prst="rect">
            <a:avLst/>
          </a:prstGeom>
          <a:noFill/>
        </p:spPr>
      </p:pic>
      <p:pic>
        <p:nvPicPr>
          <p:cNvPr id="2052" name="Picture 4" descr="C:\Documents and Settings\JiaLi\Desktop\event_dataset\event_img\polo\Easy_Mid_polo_35.jpg"/>
          <p:cNvPicPr>
            <a:picLocks noChangeAspect="1" noChangeArrowheads="1"/>
          </p:cNvPicPr>
          <p:nvPr/>
        </p:nvPicPr>
        <p:blipFill>
          <a:blip r:embed="rId5" cstate="print"/>
          <a:srcRect/>
          <a:stretch>
            <a:fillRect/>
          </a:stretch>
        </p:blipFill>
        <p:spPr bwMode="auto">
          <a:xfrm>
            <a:off x="6096000" y="2819400"/>
            <a:ext cx="1981200" cy="1447800"/>
          </a:xfrm>
          <a:prstGeom prst="rect">
            <a:avLst/>
          </a:prstGeom>
          <a:noFill/>
        </p:spPr>
      </p:pic>
      <p:pic>
        <p:nvPicPr>
          <p:cNvPr id="2053" name="Picture 5" descr="C:\Documents and Settings\JiaLi\Desktop\event_dataset\event_img\polo\Easy_Mid_polo_134.jpg"/>
          <p:cNvPicPr>
            <a:picLocks noChangeArrowheads="1"/>
          </p:cNvPicPr>
          <p:nvPr/>
        </p:nvPicPr>
        <p:blipFill>
          <a:blip r:embed="rId6" cstate="print"/>
          <a:srcRect/>
          <a:stretch>
            <a:fillRect/>
          </a:stretch>
        </p:blipFill>
        <p:spPr bwMode="auto">
          <a:xfrm>
            <a:off x="6096000" y="1219200"/>
            <a:ext cx="1981200" cy="1447800"/>
          </a:xfrm>
          <a:prstGeom prst="rect">
            <a:avLst/>
          </a:prstGeom>
          <a:noFill/>
        </p:spPr>
      </p:pic>
      <p:sp>
        <p:nvSpPr>
          <p:cNvPr id="79" name="TextBox 78"/>
          <p:cNvSpPr txBox="1"/>
          <p:nvPr/>
        </p:nvSpPr>
        <p:spPr>
          <a:xfrm>
            <a:off x="3270991" y="228600"/>
            <a:ext cx="2865143" cy="369332"/>
          </a:xfrm>
          <a:prstGeom prst="rect">
            <a:avLst/>
          </a:prstGeom>
          <a:noFill/>
        </p:spPr>
        <p:txBody>
          <a:bodyPr wrap="none" rtlCol="0">
            <a:spAutoFit/>
          </a:bodyPr>
          <a:lstStyle/>
          <a:p>
            <a:r>
              <a:rPr lang="en-US" i="1" dirty="0" smtClean="0"/>
              <a:t>N: </a:t>
            </a:r>
            <a:r>
              <a:rPr lang="en-US" i="1" dirty="0" err="1" smtClean="0"/>
              <a:t>nGridsperScale</a:t>
            </a:r>
            <a:r>
              <a:rPr lang="en-US" i="1" dirty="0" smtClean="0"/>
              <a:t>, M: </a:t>
            </a:r>
            <a:r>
              <a:rPr lang="en-US" i="1" dirty="0" err="1" smtClean="0"/>
              <a:t>nScale</a:t>
            </a:r>
            <a:endParaRPr lang="en-US" dirty="0"/>
          </a:p>
        </p:txBody>
      </p:sp>
      <p:grpSp>
        <p:nvGrpSpPr>
          <p:cNvPr id="53" name="Group 52"/>
          <p:cNvGrpSpPr/>
          <p:nvPr/>
        </p:nvGrpSpPr>
        <p:grpSpPr>
          <a:xfrm>
            <a:off x="2438400" y="1371600"/>
            <a:ext cx="1752600" cy="609600"/>
            <a:chOff x="2438400" y="1371600"/>
            <a:chExt cx="1752600" cy="609600"/>
          </a:xfrm>
        </p:grpSpPr>
        <p:grpSp>
          <p:nvGrpSpPr>
            <p:cNvPr id="57" name="Group 72"/>
            <p:cNvGrpSpPr/>
            <p:nvPr/>
          </p:nvGrpSpPr>
          <p:grpSpPr>
            <a:xfrm>
              <a:off x="2514600" y="1447800"/>
              <a:ext cx="1590674" cy="457201"/>
              <a:chOff x="2768600" y="2362200"/>
              <a:chExt cx="1325562" cy="381001"/>
            </a:xfrm>
          </p:grpSpPr>
          <p:sp>
            <p:nvSpPr>
              <p:cNvPr id="67" name="Rectangle 66"/>
              <p:cNvSpPr/>
              <p:nvPr/>
            </p:nvSpPr>
            <p:spPr>
              <a:xfrm>
                <a:off x="2768600"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8" name="Rectangle 67"/>
              <p:cNvSpPr/>
              <p:nvPr/>
            </p:nvSpPr>
            <p:spPr>
              <a:xfrm>
                <a:off x="3238500"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9" name="Rectangle 68"/>
              <p:cNvSpPr/>
              <p:nvPr/>
            </p:nvSpPr>
            <p:spPr>
              <a:xfrm>
                <a:off x="3705225"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70" name="Straight Connector 69"/>
              <p:cNvCxnSpPr>
                <a:stCxn id="68" idx="1"/>
                <a:endCxn id="68" idx="3"/>
              </p:cNvCxnSpPr>
              <p:nvPr/>
            </p:nvCxnSpPr>
            <p:spPr>
              <a:xfrm rot="10800000" flipH="1">
                <a:off x="3238500" y="255270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p:cNvCxnSpPr>
                <a:stCxn id="68" idx="0"/>
                <a:endCxn id="68" idx="2"/>
              </p:cNvCxnSpPr>
              <p:nvPr/>
            </p:nvCxnSpPr>
            <p:spPr>
              <a:xfrm rot="16200000" flipH="1">
                <a:off x="3238500" y="255270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75" name="Straight Connector 74"/>
              <p:cNvCxnSpPr/>
              <p:nvPr/>
            </p:nvCxnSpPr>
            <p:spPr>
              <a:xfrm rot="10800000" flipH="1">
                <a:off x="3713162"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80" name="Straight Connector 79"/>
              <p:cNvCxnSpPr/>
              <p:nvPr/>
            </p:nvCxnSpPr>
            <p:spPr>
              <a:xfrm rot="16200000" flipH="1">
                <a:off x="3705225"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81" name="Straight Connector 80"/>
              <p:cNvCxnSpPr/>
              <p:nvPr/>
            </p:nvCxnSpPr>
            <p:spPr>
              <a:xfrm rot="16200000" flipH="1">
                <a:off x="3800475"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82" name="Straight Connector 81"/>
              <p:cNvCxnSpPr/>
              <p:nvPr/>
            </p:nvCxnSpPr>
            <p:spPr>
              <a:xfrm rot="16200000" flipH="1">
                <a:off x="3619500"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83" name="Straight Connector 82"/>
              <p:cNvCxnSpPr/>
              <p:nvPr/>
            </p:nvCxnSpPr>
            <p:spPr>
              <a:xfrm rot="10800000" flipH="1">
                <a:off x="3705225" y="245745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84" name="Straight Connector 83"/>
              <p:cNvCxnSpPr/>
              <p:nvPr/>
            </p:nvCxnSpPr>
            <p:spPr>
              <a:xfrm rot="10800000" flipH="1">
                <a:off x="3695700" y="2638425"/>
                <a:ext cx="381000" cy="0"/>
              </a:xfrm>
              <a:prstGeom prst="line">
                <a:avLst/>
              </a:prstGeom>
            </p:spPr>
            <p:style>
              <a:lnRef idx="1">
                <a:schemeClr val="dk1"/>
              </a:lnRef>
              <a:fillRef idx="0">
                <a:schemeClr val="dk1"/>
              </a:fillRef>
              <a:effectRef idx="0">
                <a:schemeClr val="dk1"/>
              </a:effectRef>
              <a:fontRef idx="minor">
                <a:schemeClr val="tx1"/>
              </a:fontRef>
            </p:style>
          </p:cxnSp>
        </p:grpSp>
        <p:sp>
          <p:nvSpPr>
            <p:cNvPr id="59" name="Rectangle 58"/>
            <p:cNvSpPr/>
            <p:nvPr/>
          </p:nvSpPr>
          <p:spPr>
            <a:xfrm>
              <a:off x="2438400" y="1371600"/>
              <a:ext cx="1752600" cy="609600"/>
            </a:xfrm>
            <a:prstGeom prst="rect">
              <a:avLst/>
            </a:prstGeom>
            <a:noFill/>
            <a:ln w="127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18" name="Group 117"/>
          <p:cNvGrpSpPr/>
          <p:nvPr/>
        </p:nvGrpSpPr>
        <p:grpSpPr>
          <a:xfrm>
            <a:off x="4267200" y="754380"/>
            <a:ext cx="369332" cy="1524000"/>
            <a:chOff x="4267200" y="754380"/>
            <a:chExt cx="369332" cy="1524000"/>
          </a:xfrm>
        </p:grpSpPr>
        <p:sp>
          <p:nvSpPr>
            <p:cNvPr id="85" name="Rectangle 84"/>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6" name="Rectangle 85"/>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7" name="Rectangle 86"/>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8" name="Rectangle 87"/>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9" name="Rectangle 88"/>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0" name="Rectangle 89"/>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1" name="Rectangle 90"/>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2" name="Rectangle 91"/>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3" name="Rectangle 92"/>
            <p:cNvSpPr/>
            <p:nvPr/>
          </p:nvSpPr>
          <p:spPr>
            <a:xfrm>
              <a:off x="4267200" y="188214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4" name="Rectangle 93"/>
            <p:cNvSpPr/>
            <p:nvPr/>
          </p:nvSpPr>
          <p:spPr>
            <a:xfrm>
              <a:off x="4267200" y="20231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5" name="Rectangle 94"/>
            <p:cNvSpPr/>
            <p:nvPr/>
          </p:nvSpPr>
          <p:spPr>
            <a:xfrm>
              <a:off x="4267200" y="21640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6" name="TextBox 95"/>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pic>
        <p:nvPicPr>
          <p:cNvPr id="97" name="Picture 8"/>
          <p:cNvPicPr>
            <a:picLocks noChangeAspect="1" noChangeArrowheads="1"/>
          </p:cNvPicPr>
          <p:nvPr/>
        </p:nvPicPr>
        <p:blipFill>
          <a:blip r:embed="rId7" cstate="print"/>
          <a:srcRect/>
          <a:stretch>
            <a:fillRect/>
          </a:stretch>
        </p:blipFill>
        <p:spPr bwMode="auto">
          <a:xfrm>
            <a:off x="4572000" y="868680"/>
            <a:ext cx="257175" cy="1266825"/>
          </a:xfrm>
          <a:prstGeom prst="rect">
            <a:avLst/>
          </a:prstGeom>
          <a:noFill/>
          <a:ln w="9525">
            <a:noFill/>
            <a:miter lim="800000"/>
            <a:headEnd/>
            <a:tailEnd/>
          </a:ln>
        </p:spPr>
      </p:pic>
      <p:sp>
        <p:nvSpPr>
          <p:cNvPr id="98" name="TextBox 97"/>
          <p:cNvSpPr txBox="1"/>
          <p:nvPr/>
        </p:nvSpPr>
        <p:spPr>
          <a:xfrm>
            <a:off x="4771654" y="1325880"/>
            <a:ext cx="333746" cy="369332"/>
          </a:xfrm>
          <a:prstGeom prst="rect">
            <a:avLst/>
          </a:prstGeom>
          <a:noFill/>
        </p:spPr>
        <p:txBody>
          <a:bodyPr wrap="none" rtlCol="0">
            <a:spAutoFit/>
          </a:bodyPr>
          <a:lstStyle/>
          <a:p>
            <a:r>
              <a:rPr lang="en-US" dirty="0" smtClean="0"/>
              <a:t>N</a:t>
            </a:r>
            <a:endParaRPr lang="en-US" dirty="0"/>
          </a:p>
        </p:txBody>
      </p:sp>
      <p:sp>
        <p:nvSpPr>
          <p:cNvPr id="99" name="Rectangle 98"/>
          <p:cNvSpPr/>
          <p:nvPr/>
        </p:nvSpPr>
        <p:spPr>
          <a:xfrm>
            <a:off x="152400" y="990600"/>
            <a:ext cx="1841851" cy="369332"/>
          </a:xfrm>
          <a:prstGeom prst="rect">
            <a:avLst/>
          </a:prstGeom>
        </p:spPr>
        <p:txBody>
          <a:bodyPr wrap="none">
            <a:spAutoFit/>
          </a:bodyPr>
          <a:lstStyle/>
          <a:p>
            <a:r>
              <a:rPr lang="en-US" dirty="0" smtClean="0"/>
              <a:t>Sailboat response</a:t>
            </a:r>
            <a:endParaRPr lang="en-US" dirty="0"/>
          </a:p>
        </p:txBody>
      </p:sp>
      <p:pic>
        <p:nvPicPr>
          <p:cNvPr id="100" name="Picture 3"/>
          <p:cNvPicPr>
            <a:picLocks noChangeAspect="1" noChangeArrowheads="1"/>
          </p:cNvPicPr>
          <p:nvPr/>
        </p:nvPicPr>
        <p:blipFill>
          <a:blip r:embed="rId8" cstate="print"/>
          <a:srcRect/>
          <a:stretch>
            <a:fillRect/>
          </a:stretch>
        </p:blipFill>
        <p:spPr bwMode="auto">
          <a:xfrm>
            <a:off x="1524000" y="1371600"/>
            <a:ext cx="708660" cy="637223"/>
          </a:xfrm>
          <a:prstGeom prst="rect">
            <a:avLst/>
          </a:prstGeom>
          <a:noFill/>
          <a:ln w="9525">
            <a:noFill/>
            <a:miter lim="800000"/>
            <a:headEnd/>
            <a:tailEnd/>
          </a:ln>
        </p:spPr>
      </p:pic>
      <p:cxnSp>
        <p:nvCxnSpPr>
          <p:cNvPr id="106" name="Straight Arrow Connector 105"/>
          <p:cNvCxnSpPr>
            <a:endCxn id="59" idx="1"/>
          </p:cNvCxnSpPr>
          <p:nvPr/>
        </p:nvCxnSpPr>
        <p:spPr>
          <a:xfrm flipV="1">
            <a:off x="2225952" y="1676400"/>
            <a:ext cx="212448" cy="357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30" name="Group 129"/>
          <p:cNvGrpSpPr/>
          <p:nvPr/>
        </p:nvGrpSpPr>
        <p:grpSpPr>
          <a:xfrm>
            <a:off x="4267200" y="2362200"/>
            <a:ext cx="369332" cy="1524000"/>
            <a:chOff x="4267200" y="754380"/>
            <a:chExt cx="369332" cy="1524000"/>
          </a:xfrm>
        </p:grpSpPr>
        <p:sp>
          <p:nvSpPr>
            <p:cNvPr id="131" name="Rectangle 130"/>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2" name="Rectangle 131"/>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3" name="Rectangle 132"/>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4" name="Rectangle 133"/>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5" name="Rectangle 134"/>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6" name="Rectangle 135"/>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7" name="Rectangle 136"/>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8" name="Rectangle 137"/>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9" name="Rectangle 138"/>
            <p:cNvSpPr/>
            <p:nvPr/>
          </p:nvSpPr>
          <p:spPr>
            <a:xfrm>
              <a:off x="4267200" y="188214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0" name="Rectangle 139"/>
            <p:cNvSpPr/>
            <p:nvPr/>
          </p:nvSpPr>
          <p:spPr>
            <a:xfrm>
              <a:off x="4267200" y="20231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1" name="Rectangle 140"/>
            <p:cNvSpPr/>
            <p:nvPr/>
          </p:nvSpPr>
          <p:spPr>
            <a:xfrm>
              <a:off x="4267200" y="21640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2" name="TextBox 141"/>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pic>
        <p:nvPicPr>
          <p:cNvPr id="143" name="Picture 4"/>
          <p:cNvPicPr>
            <a:picLocks noChangeAspect="1" noChangeArrowheads="1"/>
          </p:cNvPicPr>
          <p:nvPr/>
        </p:nvPicPr>
        <p:blipFill>
          <a:blip r:embed="rId9" cstate="print"/>
          <a:srcRect/>
          <a:stretch>
            <a:fillRect/>
          </a:stretch>
        </p:blipFill>
        <p:spPr bwMode="auto">
          <a:xfrm>
            <a:off x="1371600" y="1828800"/>
            <a:ext cx="708660" cy="637223"/>
          </a:xfrm>
          <a:prstGeom prst="rect">
            <a:avLst/>
          </a:prstGeom>
          <a:noFill/>
          <a:ln w="9525">
            <a:noFill/>
            <a:miter lim="800000"/>
            <a:headEnd/>
            <a:tailEnd/>
          </a:ln>
        </p:spPr>
      </p:pic>
      <p:sp>
        <p:nvSpPr>
          <p:cNvPr id="144" name="TextBox 143"/>
          <p:cNvSpPr txBox="1"/>
          <p:nvPr/>
        </p:nvSpPr>
        <p:spPr>
          <a:xfrm rot="-3600000" flipV="1">
            <a:off x="1307900" y="1509354"/>
            <a:ext cx="397866" cy="461665"/>
          </a:xfrm>
          <a:prstGeom prst="rect">
            <a:avLst/>
          </a:prstGeom>
          <a:noFill/>
        </p:spPr>
        <p:txBody>
          <a:bodyPr wrap="none" rtlCol="0">
            <a:spAutoFit/>
          </a:bodyPr>
          <a:lstStyle/>
          <a:p>
            <a:r>
              <a:rPr lang="en-US" sz="2400" dirty="0" smtClean="0"/>
              <a:t>…</a:t>
            </a:r>
            <a:endParaRPr lang="en-US" sz="2400" dirty="0"/>
          </a:p>
        </p:txBody>
      </p:sp>
      <p:sp>
        <p:nvSpPr>
          <p:cNvPr id="145" name="TextBox 144"/>
          <p:cNvSpPr txBox="1"/>
          <p:nvPr/>
        </p:nvSpPr>
        <p:spPr>
          <a:xfrm rot="-3600000" flipV="1">
            <a:off x="2034016" y="1986545"/>
            <a:ext cx="397866" cy="461665"/>
          </a:xfrm>
          <a:prstGeom prst="rect">
            <a:avLst/>
          </a:prstGeom>
          <a:noFill/>
        </p:spPr>
        <p:txBody>
          <a:bodyPr wrap="none" rtlCol="0">
            <a:spAutoFit/>
          </a:bodyPr>
          <a:lstStyle/>
          <a:p>
            <a:r>
              <a:rPr lang="en-US" sz="2400" dirty="0" smtClean="0"/>
              <a:t>…</a:t>
            </a:r>
            <a:endParaRPr lang="en-US" sz="2400" dirty="0"/>
          </a:p>
        </p:txBody>
      </p:sp>
      <p:grpSp>
        <p:nvGrpSpPr>
          <p:cNvPr id="146" name="Group 145"/>
          <p:cNvGrpSpPr/>
          <p:nvPr/>
        </p:nvGrpSpPr>
        <p:grpSpPr>
          <a:xfrm>
            <a:off x="2438400" y="2209800"/>
            <a:ext cx="1752600" cy="609600"/>
            <a:chOff x="2438400" y="1371600"/>
            <a:chExt cx="1752600" cy="609600"/>
          </a:xfrm>
        </p:grpSpPr>
        <p:grpSp>
          <p:nvGrpSpPr>
            <p:cNvPr id="147" name="Group 72"/>
            <p:cNvGrpSpPr/>
            <p:nvPr/>
          </p:nvGrpSpPr>
          <p:grpSpPr>
            <a:xfrm>
              <a:off x="2514600" y="1447800"/>
              <a:ext cx="1590674" cy="457201"/>
              <a:chOff x="2768600" y="2362200"/>
              <a:chExt cx="1325562" cy="381001"/>
            </a:xfrm>
          </p:grpSpPr>
          <p:sp>
            <p:nvSpPr>
              <p:cNvPr id="149" name="Rectangle 148"/>
              <p:cNvSpPr/>
              <p:nvPr/>
            </p:nvSpPr>
            <p:spPr>
              <a:xfrm>
                <a:off x="2768600"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0" name="Rectangle 149"/>
              <p:cNvSpPr/>
              <p:nvPr/>
            </p:nvSpPr>
            <p:spPr>
              <a:xfrm>
                <a:off x="3238500"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1" name="Rectangle 150"/>
              <p:cNvSpPr/>
              <p:nvPr/>
            </p:nvSpPr>
            <p:spPr>
              <a:xfrm>
                <a:off x="3705225"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52" name="Straight Connector 151"/>
              <p:cNvCxnSpPr>
                <a:stCxn id="150" idx="1"/>
                <a:endCxn id="150" idx="3"/>
              </p:cNvCxnSpPr>
              <p:nvPr/>
            </p:nvCxnSpPr>
            <p:spPr>
              <a:xfrm rot="10800000" flipH="1">
                <a:off x="3238500" y="255270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53" name="Straight Connector 152"/>
              <p:cNvCxnSpPr>
                <a:stCxn id="150" idx="0"/>
                <a:endCxn id="150" idx="2"/>
              </p:cNvCxnSpPr>
              <p:nvPr/>
            </p:nvCxnSpPr>
            <p:spPr>
              <a:xfrm rot="16200000" flipH="1">
                <a:off x="3238500" y="255270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54" name="Straight Connector 153"/>
              <p:cNvCxnSpPr/>
              <p:nvPr/>
            </p:nvCxnSpPr>
            <p:spPr>
              <a:xfrm rot="10800000" flipH="1">
                <a:off x="3713162"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55" name="Straight Connector 154"/>
              <p:cNvCxnSpPr/>
              <p:nvPr/>
            </p:nvCxnSpPr>
            <p:spPr>
              <a:xfrm rot="16200000" flipH="1">
                <a:off x="3705225"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56" name="Straight Connector 155"/>
              <p:cNvCxnSpPr/>
              <p:nvPr/>
            </p:nvCxnSpPr>
            <p:spPr>
              <a:xfrm rot="16200000" flipH="1">
                <a:off x="3800475"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57" name="Straight Connector 156"/>
              <p:cNvCxnSpPr/>
              <p:nvPr/>
            </p:nvCxnSpPr>
            <p:spPr>
              <a:xfrm rot="16200000" flipH="1">
                <a:off x="3619500"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58" name="Straight Connector 157"/>
              <p:cNvCxnSpPr/>
              <p:nvPr/>
            </p:nvCxnSpPr>
            <p:spPr>
              <a:xfrm rot="10800000" flipH="1">
                <a:off x="3705225" y="245745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59" name="Straight Connector 158"/>
              <p:cNvCxnSpPr/>
              <p:nvPr/>
            </p:nvCxnSpPr>
            <p:spPr>
              <a:xfrm rot="10800000" flipH="1">
                <a:off x="3695700" y="2638425"/>
                <a:ext cx="381000" cy="0"/>
              </a:xfrm>
              <a:prstGeom prst="line">
                <a:avLst/>
              </a:prstGeom>
            </p:spPr>
            <p:style>
              <a:lnRef idx="1">
                <a:schemeClr val="dk1"/>
              </a:lnRef>
              <a:fillRef idx="0">
                <a:schemeClr val="dk1"/>
              </a:fillRef>
              <a:effectRef idx="0">
                <a:schemeClr val="dk1"/>
              </a:effectRef>
              <a:fontRef idx="minor">
                <a:schemeClr val="tx1"/>
              </a:fontRef>
            </p:style>
          </p:cxnSp>
        </p:grpSp>
        <p:sp>
          <p:nvSpPr>
            <p:cNvPr id="148" name="Rectangle 147"/>
            <p:cNvSpPr/>
            <p:nvPr/>
          </p:nvSpPr>
          <p:spPr>
            <a:xfrm>
              <a:off x="2438400" y="1371600"/>
              <a:ext cx="1752600" cy="609600"/>
            </a:xfrm>
            <a:prstGeom prst="rect">
              <a:avLst/>
            </a:prstGeom>
            <a:noFill/>
            <a:ln w="127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60" name="TextBox 159"/>
          <p:cNvSpPr txBox="1"/>
          <p:nvPr/>
        </p:nvSpPr>
        <p:spPr>
          <a:xfrm rot="16200000">
            <a:off x="4099075" y="2084834"/>
            <a:ext cx="397866" cy="461665"/>
          </a:xfrm>
          <a:prstGeom prst="rect">
            <a:avLst/>
          </a:prstGeom>
          <a:noFill/>
        </p:spPr>
        <p:txBody>
          <a:bodyPr wrap="none" rtlCol="0">
            <a:spAutoFit/>
          </a:bodyPr>
          <a:lstStyle/>
          <a:p>
            <a:r>
              <a:rPr lang="en-US" sz="2400" dirty="0" smtClean="0"/>
              <a:t>…</a:t>
            </a:r>
            <a:endParaRPr lang="en-US" sz="2400" dirty="0"/>
          </a:p>
        </p:txBody>
      </p:sp>
      <p:cxnSp>
        <p:nvCxnSpPr>
          <p:cNvPr id="162" name="Straight Arrow Connector 161"/>
          <p:cNvCxnSpPr>
            <a:stCxn id="145" idx="1"/>
          </p:cNvCxnSpPr>
          <p:nvPr/>
        </p:nvCxnSpPr>
        <p:spPr>
          <a:xfrm rot="16200000" flipH="1">
            <a:off x="2185370" y="2337770"/>
            <a:ext cx="124942" cy="2287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rot="16200000">
            <a:off x="3075434" y="1873101"/>
            <a:ext cx="397866" cy="461665"/>
          </a:xfrm>
          <a:prstGeom prst="rect">
            <a:avLst/>
          </a:prstGeom>
          <a:noFill/>
        </p:spPr>
        <p:txBody>
          <a:bodyPr wrap="none" rtlCol="0">
            <a:spAutoFit/>
          </a:bodyPr>
          <a:lstStyle/>
          <a:p>
            <a:r>
              <a:rPr lang="en-US" sz="2400" dirty="0" smtClean="0"/>
              <a:t>…</a:t>
            </a:r>
            <a:endParaRPr lang="en-US" sz="2400" dirty="0"/>
          </a:p>
        </p:txBody>
      </p:sp>
      <p:pic>
        <p:nvPicPr>
          <p:cNvPr id="164" name="Picture 8"/>
          <p:cNvPicPr>
            <a:picLocks noChangeAspect="1" noChangeArrowheads="1"/>
          </p:cNvPicPr>
          <p:nvPr/>
        </p:nvPicPr>
        <p:blipFill>
          <a:blip r:embed="rId7" cstate="print"/>
          <a:srcRect/>
          <a:stretch>
            <a:fillRect/>
          </a:stretch>
        </p:blipFill>
        <p:spPr bwMode="auto">
          <a:xfrm>
            <a:off x="4556957" y="2476500"/>
            <a:ext cx="257175" cy="1266825"/>
          </a:xfrm>
          <a:prstGeom prst="rect">
            <a:avLst/>
          </a:prstGeom>
          <a:noFill/>
          <a:ln w="9525">
            <a:noFill/>
            <a:miter lim="800000"/>
            <a:headEnd/>
            <a:tailEnd/>
          </a:ln>
        </p:spPr>
      </p:pic>
      <p:pic>
        <p:nvPicPr>
          <p:cNvPr id="165" name="Picture 8"/>
          <p:cNvPicPr>
            <a:picLocks noChangeAspect="1" noChangeArrowheads="1"/>
          </p:cNvPicPr>
          <p:nvPr/>
        </p:nvPicPr>
        <p:blipFill>
          <a:blip r:embed="rId7" cstate="print"/>
          <a:srcRect/>
          <a:stretch>
            <a:fillRect/>
          </a:stretch>
        </p:blipFill>
        <p:spPr bwMode="auto">
          <a:xfrm>
            <a:off x="5055101" y="1638300"/>
            <a:ext cx="257175" cy="1266825"/>
          </a:xfrm>
          <a:prstGeom prst="rect">
            <a:avLst/>
          </a:prstGeom>
          <a:noFill/>
          <a:ln w="9525">
            <a:noFill/>
            <a:miter lim="800000"/>
            <a:headEnd/>
            <a:tailEnd/>
          </a:ln>
        </p:spPr>
      </p:pic>
      <p:sp>
        <p:nvSpPr>
          <p:cNvPr id="166" name="TextBox 165"/>
          <p:cNvSpPr txBox="1"/>
          <p:nvPr/>
        </p:nvSpPr>
        <p:spPr>
          <a:xfrm>
            <a:off x="4750301" y="2933700"/>
            <a:ext cx="333746" cy="369332"/>
          </a:xfrm>
          <a:prstGeom prst="rect">
            <a:avLst/>
          </a:prstGeom>
          <a:noFill/>
        </p:spPr>
        <p:txBody>
          <a:bodyPr wrap="none" rtlCol="0">
            <a:spAutoFit/>
          </a:bodyPr>
          <a:lstStyle/>
          <a:p>
            <a:r>
              <a:rPr lang="en-US" dirty="0" smtClean="0"/>
              <a:t>N</a:t>
            </a:r>
            <a:endParaRPr lang="en-US" dirty="0"/>
          </a:p>
        </p:txBody>
      </p:sp>
      <p:sp>
        <p:nvSpPr>
          <p:cNvPr id="167" name="TextBox 166"/>
          <p:cNvSpPr txBox="1"/>
          <p:nvPr/>
        </p:nvSpPr>
        <p:spPr>
          <a:xfrm>
            <a:off x="5359901" y="2095500"/>
            <a:ext cx="736099" cy="369332"/>
          </a:xfrm>
          <a:prstGeom prst="rect">
            <a:avLst/>
          </a:prstGeom>
          <a:noFill/>
        </p:spPr>
        <p:txBody>
          <a:bodyPr wrap="none" rtlCol="0">
            <a:spAutoFit/>
          </a:bodyPr>
          <a:lstStyle/>
          <a:p>
            <a:r>
              <a:rPr lang="en-US" dirty="0" smtClean="0"/>
              <a:t>M x N</a:t>
            </a:r>
            <a:endParaRPr lang="en-US" dirty="0"/>
          </a:p>
        </p:txBody>
      </p:sp>
    </p:spTree>
    <p:extLst>
      <p:ext uri="{BB962C8B-B14F-4D97-AF65-F5344CB8AC3E}">
        <p14:creationId xmlns:p14="http://schemas.microsoft.com/office/powerpoint/2010/main" xmlns="" val="21559981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76200" y="2400300"/>
            <a:ext cx="1285875" cy="952500"/>
          </a:xfrm>
          <a:prstGeom prst="rect">
            <a:avLst/>
          </a:prstGeom>
          <a:noFill/>
          <a:ln w="9525">
            <a:noFill/>
            <a:miter lim="800000"/>
            <a:headEnd/>
            <a:tailEnd/>
          </a:ln>
        </p:spPr>
      </p:pic>
      <p:sp>
        <p:nvSpPr>
          <p:cNvPr id="79" name="TextBox 78"/>
          <p:cNvSpPr txBox="1"/>
          <p:nvPr/>
        </p:nvSpPr>
        <p:spPr>
          <a:xfrm>
            <a:off x="3270991" y="228600"/>
            <a:ext cx="3968009" cy="646331"/>
          </a:xfrm>
          <a:prstGeom prst="rect">
            <a:avLst/>
          </a:prstGeom>
          <a:noFill/>
        </p:spPr>
        <p:txBody>
          <a:bodyPr wrap="none" rtlCol="0">
            <a:spAutoFit/>
          </a:bodyPr>
          <a:lstStyle/>
          <a:p>
            <a:r>
              <a:rPr lang="en-US" i="1" dirty="0" smtClean="0"/>
              <a:t>N: </a:t>
            </a:r>
            <a:r>
              <a:rPr lang="en-US" i="1" dirty="0" err="1" smtClean="0"/>
              <a:t>nGridsperScale</a:t>
            </a:r>
            <a:r>
              <a:rPr lang="en-US" i="1" dirty="0" smtClean="0"/>
              <a:t>, M: </a:t>
            </a:r>
            <a:r>
              <a:rPr lang="en-US" i="1" dirty="0" err="1" smtClean="0"/>
              <a:t>nScale</a:t>
            </a:r>
            <a:r>
              <a:rPr lang="en-US" i="1" dirty="0" smtClean="0"/>
              <a:t>, O: </a:t>
            </a:r>
            <a:r>
              <a:rPr lang="en-US" i="1" dirty="0" err="1" smtClean="0"/>
              <a:t>nObject</a:t>
            </a:r>
            <a:endParaRPr lang="en-US" dirty="0" smtClean="0"/>
          </a:p>
          <a:p>
            <a:endParaRPr lang="en-US" dirty="0"/>
          </a:p>
        </p:txBody>
      </p:sp>
      <p:grpSp>
        <p:nvGrpSpPr>
          <p:cNvPr id="2" name="Group 52"/>
          <p:cNvGrpSpPr/>
          <p:nvPr/>
        </p:nvGrpSpPr>
        <p:grpSpPr>
          <a:xfrm>
            <a:off x="2438400" y="1371600"/>
            <a:ext cx="1752600" cy="609600"/>
            <a:chOff x="2438400" y="1371600"/>
            <a:chExt cx="1752600" cy="609600"/>
          </a:xfrm>
        </p:grpSpPr>
        <p:grpSp>
          <p:nvGrpSpPr>
            <p:cNvPr id="3" name="Group 72"/>
            <p:cNvGrpSpPr/>
            <p:nvPr/>
          </p:nvGrpSpPr>
          <p:grpSpPr>
            <a:xfrm>
              <a:off x="2514600" y="1447800"/>
              <a:ext cx="1590674" cy="457201"/>
              <a:chOff x="2768600" y="2362200"/>
              <a:chExt cx="1325562" cy="381001"/>
            </a:xfrm>
          </p:grpSpPr>
          <p:sp>
            <p:nvSpPr>
              <p:cNvPr id="67" name="Rectangle 66"/>
              <p:cNvSpPr/>
              <p:nvPr/>
            </p:nvSpPr>
            <p:spPr>
              <a:xfrm>
                <a:off x="2768600"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8" name="Rectangle 67"/>
              <p:cNvSpPr/>
              <p:nvPr/>
            </p:nvSpPr>
            <p:spPr>
              <a:xfrm>
                <a:off x="3238500"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9" name="Rectangle 68"/>
              <p:cNvSpPr/>
              <p:nvPr/>
            </p:nvSpPr>
            <p:spPr>
              <a:xfrm>
                <a:off x="3705225"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70" name="Straight Connector 69"/>
              <p:cNvCxnSpPr>
                <a:stCxn id="68" idx="1"/>
                <a:endCxn id="68" idx="3"/>
              </p:cNvCxnSpPr>
              <p:nvPr/>
            </p:nvCxnSpPr>
            <p:spPr>
              <a:xfrm rot="10800000" flipH="1">
                <a:off x="3238500" y="255270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p:cNvCxnSpPr>
                <a:stCxn id="68" idx="0"/>
                <a:endCxn id="68" idx="2"/>
              </p:cNvCxnSpPr>
              <p:nvPr/>
            </p:nvCxnSpPr>
            <p:spPr>
              <a:xfrm rot="16200000" flipH="1">
                <a:off x="3238500" y="255270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75" name="Straight Connector 74"/>
              <p:cNvCxnSpPr/>
              <p:nvPr/>
            </p:nvCxnSpPr>
            <p:spPr>
              <a:xfrm rot="10800000" flipH="1">
                <a:off x="3713162"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80" name="Straight Connector 79"/>
              <p:cNvCxnSpPr/>
              <p:nvPr/>
            </p:nvCxnSpPr>
            <p:spPr>
              <a:xfrm rot="16200000" flipH="1">
                <a:off x="3705225"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81" name="Straight Connector 80"/>
              <p:cNvCxnSpPr/>
              <p:nvPr/>
            </p:nvCxnSpPr>
            <p:spPr>
              <a:xfrm rot="16200000" flipH="1">
                <a:off x="3800475"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82" name="Straight Connector 81"/>
              <p:cNvCxnSpPr/>
              <p:nvPr/>
            </p:nvCxnSpPr>
            <p:spPr>
              <a:xfrm rot="16200000" flipH="1">
                <a:off x="3619500"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83" name="Straight Connector 82"/>
              <p:cNvCxnSpPr/>
              <p:nvPr/>
            </p:nvCxnSpPr>
            <p:spPr>
              <a:xfrm rot="10800000" flipH="1">
                <a:off x="3705225" y="245745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84" name="Straight Connector 83"/>
              <p:cNvCxnSpPr/>
              <p:nvPr/>
            </p:nvCxnSpPr>
            <p:spPr>
              <a:xfrm rot="10800000" flipH="1">
                <a:off x="3695700" y="2638425"/>
                <a:ext cx="381000" cy="0"/>
              </a:xfrm>
              <a:prstGeom prst="line">
                <a:avLst/>
              </a:prstGeom>
            </p:spPr>
            <p:style>
              <a:lnRef idx="1">
                <a:schemeClr val="dk1"/>
              </a:lnRef>
              <a:fillRef idx="0">
                <a:schemeClr val="dk1"/>
              </a:fillRef>
              <a:effectRef idx="0">
                <a:schemeClr val="dk1"/>
              </a:effectRef>
              <a:fontRef idx="minor">
                <a:schemeClr val="tx1"/>
              </a:fontRef>
            </p:style>
          </p:cxnSp>
        </p:grpSp>
        <p:sp>
          <p:nvSpPr>
            <p:cNvPr id="59" name="Rectangle 58"/>
            <p:cNvSpPr/>
            <p:nvPr/>
          </p:nvSpPr>
          <p:spPr>
            <a:xfrm>
              <a:off x="2438400" y="1371600"/>
              <a:ext cx="1752600" cy="609600"/>
            </a:xfrm>
            <a:prstGeom prst="rect">
              <a:avLst/>
            </a:prstGeom>
            <a:noFill/>
            <a:ln w="127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4" name="Group 117"/>
          <p:cNvGrpSpPr/>
          <p:nvPr/>
        </p:nvGrpSpPr>
        <p:grpSpPr>
          <a:xfrm>
            <a:off x="4267200" y="754380"/>
            <a:ext cx="369332" cy="1524000"/>
            <a:chOff x="4267200" y="754380"/>
            <a:chExt cx="369332" cy="1524000"/>
          </a:xfrm>
        </p:grpSpPr>
        <p:sp>
          <p:nvSpPr>
            <p:cNvPr id="85" name="Rectangle 84"/>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6" name="Rectangle 85"/>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7" name="Rectangle 86"/>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8" name="Rectangle 87"/>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9" name="Rectangle 88"/>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0" name="Rectangle 89"/>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1" name="Rectangle 90"/>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2" name="Rectangle 91"/>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3" name="Rectangle 92"/>
            <p:cNvSpPr/>
            <p:nvPr/>
          </p:nvSpPr>
          <p:spPr>
            <a:xfrm>
              <a:off x="4267200" y="188214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4" name="Rectangle 93"/>
            <p:cNvSpPr/>
            <p:nvPr/>
          </p:nvSpPr>
          <p:spPr>
            <a:xfrm>
              <a:off x="4267200" y="20231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5" name="Rectangle 94"/>
            <p:cNvSpPr/>
            <p:nvPr/>
          </p:nvSpPr>
          <p:spPr>
            <a:xfrm>
              <a:off x="4267200" y="21640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6" name="TextBox 95"/>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pic>
        <p:nvPicPr>
          <p:cNvPr id="97" name="Picture 8"/>
          <p:cNvPicPr>
            <a:picLocks noChangeAspect="1" noChangeArrowheads="1"/>
          </p:cNvPicPr>
          <p:nvPr/>
        </p:nvPicPr>
        <p:blipFill>
          <a:blip r:embed="rId4" cstate="print"/>
          <a:srcRect/>
          <a:stretch>
            <a:fillRect/>
          </a:stretch>
        </p:blipFill>
        <p:spPr bwMode="auto">
          <a:xfrm>
            <a:off x="4572000" y="868680"/>
            <a:ext cx="257175" cy="1266825"/>
          </a:xfrm>
          <a:prstGeom prst="rect">
            <a:avLst/>
          </a:prstGeom>
          <a:noFill/>
          <a:ln w="9525">
            <a:noFill/>
            <a:miter lim="800000"/>
            <a:headEnd/>
            <a:tailEnd/>
          </a:ln>
        </p:spPr>
      </p:pic>
      <p:sp>
        <p:nvSpPr>
          <p:cNvPr id="98" name="TextBox 97"/>
          <p:cNvSpPr txBox="1"/>
          <p:nvPr/>
        </p:nvSpPr>
        <p:spPr>
          <a:xfrm>
            <a:off x="4771654" y="1325880"/>
            <a:ext cx="333746" cy="369332"/>
          </a:xfrm>
          <a:prstGeom prst="rect">
            <a:avLst/>
          </a:prstGeom>
          <a:noFill/>
        </p:spPr>
        <p:txBody>
          <a:bodyPr wrap="none" rtlCol="0">
            <a:spAutoFit/>
          </a:bodyPr>
          <a:lstStyle/>
          <a:p>
            <a:r>
              <a:rPr lang="en-US" dirty="0" smtClean="0"/>
              <a:t>N</a:t>
            </a:r>
            <a:endParaRPr lang="en-US" dirty="0"/>
          </a:p>
        </p:txBody>
      </p:sp>
      <p:sp>
        <p:nvSpPr>
          <p:cNvPr id="99" name="Rectangle 98"/>
          <p:cNvSpPr/>
          <p:nvPr/>
        </p:nvSpPr>
        <p:spPr>
          <a:xfrm>
            <a:off x="152400" y="990600"/>
            <a:ext cx="1841851" cy="369332"/>
          </a:xfrm>
          <a:prstGeom prst="rect">
            <a:avLst/>
          </a:prstGeom>
        </p:spPr>
        <p:txBody>
          <a:bodyPr wrap="none">
            <a:spAutoFit/>
          </a:bodyPr>
          <a:lstStyle/>
          <a:p>
            <a:r>
              <a:rPr lang="en-US" dirty="0" smtClean="0"/>
              <a:t>Sailboat response</a:t>
            </a:r>
            <a:endParaRPr lang="en-US" dirty="0"/>
          </a:p>
        </p:txBody>
      </p:sp>
      <p:pic>
        <p:nvPicPr>
          <p:cNvPr id="100" name="Picture 3"/>
          <p:cNvPicPr>
            <a:picLocks noChangeAspect="1" noChangeArrowheads="1"/>
          </p:cNvPicPr>
          <p:nvPr/>
        </p:nvPicPr>
        <p:blipFill>
          <a:blip r:embed="rId5" cstate="print"/>
          <a:srcRect/>
          <a:stretch>
            <a:fillRect/>
          </a:stretch>
        </p:blipFill>
        <p:spPr bwMode="auto">
          <a:xfrm>
            <a:off x="1524000" y="1371600"/>
            <a:ext cx="708660" cy="637223"/>
          </a:xfrm>
          <a:prstGeom prst="rect">
            <a:avLst/>
          </a:prstGeom>
          <a:noFill/>
          <a:ln w="9525">
            <a:noFill/>
            <a:miter lim="800000"/>
            <a:headEnd/>
            <a:tailEnd/>
          </a:ln>
        </p:spPr>
      </p:pic>
      <p:cxnSp>
        <p:nvCxnSpPr>
          <p:cNvPr id="106" name="Straight Arrow Connector 105"/>
          <p:cNvCxnSpPr>
            <a:endCxn id="59" idx="1"/>
          </p:cNvCxnSpPr>
          <p:nvPr/>
        </p:nvCxnSpPr>
        <p:spPr>
          <a:xfrm flipV="1">
            <a:off x="2225952" y="1676400"/>
            <a:ext cx="212448" cy="357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5" name="Group 129"/>
          <p:cNvGrpSpPr/>
          <p:nvPr/>
        </p:nvGrpSpPr>
        <p:grpSpPr>
          <a:xfrm>
            <a:off x="4267200" y="2362200"/>
            <a:ext cx="369332" cy="1524000"/>
            <a:chOff x="4267200" y="754380"/>
            <a:chExt cx="369332" cy="1524000"/>
          </a:xfrm>
        </p:grpSpPr>
        <p:sp>
          <p:nvSpPr>
            <p:cNvPr id="131" name="Rectangle 130"/>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2" name="Rectangle 131"/>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3" name="Rectangle 132"/>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4" name="Rectangle 133"/>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5" name="Rectangle 134"/>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6" name="Rectangle 135"/>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7" name="Rectangle 136"/>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8" name="Rectangle 137"/>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9" name="Rectangle 138"/>
            <p:cNvSpPr/>
            <p:nvPr/>
          </p:nvSpPr>
          <p:spPr>
            <a:xfrm>
              <a:off x="4267200" y="188214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0" name="Rectangle 139"/>
            <p:cNvSpPr/>
            <p:nvPr/>
          </p:nvSpPr>
          <p:spPr>
            <a:xfrm>
              <a:off x="4267200" y="20231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1" name="Rectangle 140"/>
            <p:cNvSpPr/>
            <p:nvPr/>
          </p:nvSpPr>
          <p:spPr>
            <a:xfrm>
              <a:off x="4267200" y="21640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2" name="TextBox 141"/>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pic>
        <p:nvPicPr>
          <p:cNvPr id="143" name="Picture 4"/>
          <p:cNvPicPr>
            <a:picLocks noChangeAspect="1" noChangeArrowheads="1"/>
          </p:cNvPicPr>
          <p:nvPr/>
        </p:nvPicPr>
        <p:blipFill>
          <a:blip r:embed="rId6" cstate="print"/>
          <a:srcRect/>
          <a:stretch>
            <a:fillRect/>
          </a:stretch>
        </p:blipFill>
        <p:spPr bwMode="auto">
          <a:xfrm>
            <a:off x="1371600" y="1828800"/>
            <a:ext cx="708660" cy="637223"/>
          </a:xfrm>
          <a:prstGeom prst="rect">
            <a:avLst/>
          </a:prstGeom>
          <a:noFill/>
          <a:ln w="9525">
            <a:noFill/>
            <a:miter lim="800000"/>
            <a:headEnd/>
            <a:tailEnd/>
          </a:ln>
        </p:spPr>
      </p:pic>
      <p:sp>
        <p:nvSpPr>
          <p:cNvPr id="144" name="TextBox 143"/>
          <p:cNvSpPr txBox="1"/>
          <p:nvPr/>
        </p:nvSpPr>
        <p:spPr>
          <a:xfrm rot="-3600000" flipV="1">
            <a:off x="1307900" y="1509354"/>
            <a:ext cx="397866" cy="461665"/>
          </a:xfrm>
          <a:prstGeom prst="rect">
            <a:avLst/>
          </a:prstGeom>
          <a:noFill/>
        </p:spPr>
        <p:txBody>
          <a:bodyPr wrap="none" rtlCol="0">
            <a:spAutoFit/>
          </a:bodyPr>
          <a:lstStyle/>
          <a:p>
            <a:r>
              <a:rPr lang="en-US" sz="2400" dirty="0" smtClean="0"/>
              <a:t>…</a:t>
            </a:r>
            <a:endParaRPr lang="en-US" sz="2400" dirty="0"/>
          </a:p>
        </p:txBody>
      </p:sp>
      <p:sp>
        <p:nvSpPr>
          <p:cNvPr id="145" name="TextBox 144"/>
          <p:cNvSpPr txBox="1"/>
          <p:nvPr/>
        </p:nvSpPr>
        <p:spPr>
          <a:xfrm rot="-3600000" flipV="1">
            <a:off x="2034016" y="1986545"/>
            <a:ext cx="397866" cy="461665"/>
          </a:xfrm>
          <a:prstGeom prst="rect">
            <a:avLst/>
          </a:prstGeom>
          <a:noFill/>
        </p:spPr>
        <p:txBody>
          <a:bodyPr wrap="none" rtlCol="0">
            <a:spAutoFit/>
          </a:bodyPr>
          <a:lstStyle/>
          <a:p>
            <a:r>
              <a:rPr lang="en-US" sz="2400" dirty="0" smtClean="0"/>
              <a:t>…</a:t>
            </a:r>
            <a:endParaRPr lang="en-US" sz="2400" dirty="0"/>
          </a:p>
        </p:txBody>
      </p:sp>
      <p:grpSp>
        <p:nvGrpSpPr>
          <p:cNvPr id="6" name="Group 145"/>
          <p:cNvGrpSpPr/>
          <p:nvPr/>
        </p:nvGrpSpPr>
        <p:grpSpPr>
          <a:xfrm>
            <a:off x="2438400" y="2209800"/>
            <a:ext cx="1752600" cy="609600"/>
            <a:chOff x="2438400" y="1371600"/>
            <a:chExt cx="1752600" cy="609600"/>
          </a:xfrm>
        </p:grpSpPr>
        <p:grpSp>
          <p:nvGrpSpPr>
            <p:cNvPr id="7" name="Group 72"/>
            <p:cNvGrpSpPr/>
            <p:nvPr/>
          </p:nvGrpSpPr>
          <p:grpSpPr>
            <a:xfrm>
              <a:off x="2514600" y="1447800"/>
              <a:ext cx="1590674" cy="457201"/>
              <a:chOff x="2768600" y="2362200"/>
              <a:chExt cx="1325562" cy="381001"/>
            </a:xfrm>
          </p:grpSpPr>
          <p:sp>
            <p:nvSpPr>
              <p:cNvPr id="149" name="Rectangle 148"/>
              <p:cNvSpPr/>
              <p:nvPr/>
            </p:nvSpPr>
            <p:spPr>
              <a:xfrm>
                <a:off x="2768600"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0" name="Rectangle 149"/>
              <p:cNvSpPr/>
              <p:nvPr/>
            </p:nvSpPr>
            <p:spPr>
              <a:xfrm>
                <a:off x="3238500"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1" name="Rectangle 150"/>
              <p:cNvSpPr/>
              <p:nvPr/>
            </p:nvSpPr>
            <p:spPr>
              <a:xfrm>
                <a:off x="3705225"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52" name="Straight Connector 151"/>
              <p:cNvCxnSpPr>
                <a:stCxn id="150" idx="1"/>
                <a:endCxn id="150" idx="3"/>
              </p:cNvCxnSpPr>
              <p:nvPr/>
            </p:nvCxnSpPr>
            <p:spPr>
              <a:xfrm rot="10800000" flipH="1">
                <a:off x="3238500" y="255270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53" name="Straight Connector 152"/>
              <p:cNvCxnSpPr>
                <a:stCxn id="150" idx="0"/>
                <a:endCxn id="150" idx="2"/>
              </p:cNvCxnSpPr>
              <p:nvPr/>
            </p:nvCxnSpPr>
            <p:spPr>
              <a:xfrm rot="16200000" flipH="1">
                <a:off x="3238500" y="255270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54" name="Straight Connector 153"/>
              <p:cNvCxnSpPr/>
              <p:nvPr/>
            </p:nvCxnSpPr>
            <p:spPr>
              <a:xfrm rot="10800000" flipH="1">
                <a:off x="3713162"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55" name="Straight Connector 154"/>
              <p:cNvCxnSpPr/>
              <p:nvPr/>
            </p:nvCxnSpPr>
            <p:spPr>
              <a:xfrm rot="16200000" flipH="1">
                <a:off x="3705225"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56" name="Straight Connector 155"/>
              <p:cNvCxnSpPr/>
              <p:nvPr/>
            </p:nvCxnSpPr>
            <p:spPr>
              <a:xfrm rot="16200000" flipH="1">
                <a:off x="3800475"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57" name="Straight Connector 156"/>
              <p:cNvCxnSpPr/>
              <p:nvPr/>
            </p:nvCxnSpPr>
            <p:spPr>
              <a:xfrm rot="16200000" flipH="1">
                <a:off x="3619500"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58" name="Straight Connector 157"/>
              <p:cNvCxnSpPr/>
              <p:nvPr/>
            </p:nvCxnSpPr>
            <p:spPr>
              <a:xfrm rot="10800000" flipH="1">
                <a:off x="3705225" y="245745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59" name="Straight Connector 158"/>
              <p:cNvCxnSpPr/>
              <p:nvPr/>
            </p:nvCxnSpPr>
            <p:spPr>
              <a:xfrm rot="10800000" flipH="1">
                <a:off x="3695700" y="2638425"/>
                <a:ext cx="381000" cy="0"/>
              </a:xfrm>
              <a:prstGeom prst="line">
                <a:avLst/>
              </a:prstGeom>
            </p:spPr>
            <p:style>
              <a:lnRef idx="1">
                <a:schemeClr val="dk1"/>
              </a:lnRef>
              <a:fillRef idx="0">
                <a:schemeClr val="dk1"/>
              </a:fillRef>
              <a:effectRef idx="0">
                <a:schemeClr val="dk1"/>
              </a:effectRef>
              <a:fontRef idx="minor">
                <a:schemeClr val="tx1"/>
              </a:fontRef>
            </p:style>
          </p:cxnSp>
        </p:grpSp>
        <p:sp>
          <p:nvSpPr>
            <p:cNvPr id="148" name="Rectangle 147"/>
            <p:cNvSpPr/>
            <p:nvPr/>
          </p:nvSpPr>
          <p:spPr>
            <a:xfrm>
              <a:off x="2438400" y="1371600"/>
              <a:ext cx="1752600" cy="609600"/>
            </a:xfrm>
            <a:prstGeom prst="rect">
              <a:avLst/>
            </a:prstGeom>
            <a:noFill/>
            <a:ln w="127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60" name="TextBox 159"/>
          <p:cNvSpPr txBox="1"/>
          <p:nvPr/>
        </p:nvSpPr>
        <p:spPr>
          <a:xfrm rot="16200000">
            <a:off x="4099075" y="2084834"/>
            <a:ext cx="397866" cy="461665"/>
          </a:xfrm>
          <a:prstGeom prst="rect">
            <a:avLst/>
          </a:prstGeom>
          <a:noFill/>
        </p:spPr>
        <p:txBody>
          <a:bodyPr wrap="none" rtlCol="0">
            <a:spAutoFit/>
          </a:bodyPr>
          <a:lstStyle/>
          <a:p>
            <a:r>
              <a:rPr lang="en-US" sz="2400" dirty="0" smtClean="0"/>
              <a:t>…</a:t>
            </a:r>
            <a:endParaRPr lang="en-US" sz="2400" dirty="0"/>
          </a:p>
        </p:txBody>
      </p:sp>
      <p:cxnSp>
        <p:nvCxnSpPr>
          <p:cNvPr id="162" name="Straight Arrow Connector 161"/>
          <p:cNvCxnSpPr>
            <a:stCxn id="145" idx="1"/>
          </p:cNvCxnSpPr>
          <p:nvPr/>
        </p:nvCxnSpPr>
        <p:spPr>
          <a:xfrm rot="16200000" flipH="1">
            <a:off x="2185370" y="2337770"/>
            <a:ext cx="124942" cy="2287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rot="16200000">
            <a:off x="3075434" y="1873101"/>
            <a:ext cx="397866" cy="461665"/>
          </a:xfrm>
          <a:prstGeom prst="rect">
            <a:avLst/>
          </a:prstGeom>
          <a:noFill/>
        </p:spPr>
        <p:txBody>
          <a:bodyPr wrap="none" rtlCol="0">
            <a:spAutoFit/>
          </a:bodyPr>
          <a:lstStyle/>
          <a:p>
            <a:r>
              <a:rPr lang="en-US" sz="2400" dirty="0" smtClean="0"/>
              <a:t>…</a:t>
            </a:r>
            <a:endParaRPr lang="en-US" sz="2400" dirty="0"/>
          </a:p>
        </p:txBody>
      </p:sp>
      <p:pic>
        <p:nvPicPr>
          <p:cNvPr id="164" name="Picture 8"/>
          <p:cNvPicPr>
            <a:picLocks noChangeAspect="1" noChangeArrowheads="1"/>
          </p:cNvPicPr>
          <p:nvPr/>
        </p:nvPicPr>
        <p:blipFill>
          <a:blip r:embed="rId4" cstate="print"/>
          <a:srcRect/>
          <a:stretch>
            <a:fillRect/>
          </a:stretch>
        </p:blipFill>
        <p:spPr bwMode="auto">
          <a:xfrm>
            <a:off x="4556957" y="2476500"/>
            <a:ext cx="257175" cy="1266825"/>
          </a:xfrm>
          <a:prstGeom prst="rect">
            <a:avLst/>
          </a:prstGeom>
          <a:noFill/>
          <a:ln w="9525">
            <a:noFill/>
            <a:miter lim="800000"/>
            <a:headEnd/>
            <a:tailEnd/>
          </a:ln>
        </p:spPr>
      </p:pic>
      <p:pic>
        <p:nvPicPr>
          <p:cNvPr id="165" name="Picture 8"/>
          <p:cNvPicPr>
            <a:picLocks noChangeAspect="1" noChangeArrowheads="1"/>
          </p:cNvPicPr>
          <p:nvPr/>
        </p:nvPicPr>
        <p:blipFill>
          <a:blip r:embed="rId4" cstate="print"/>
          <a:srcRect/>
          <a:stretch>
            <a:fillRect/>
          </a:stretch>
        </p:blipFill>
        <p:spPr bwMode="auto">
          <a:xfrm>
            <a:off x="5055101" y="1638300"/>
            <a:ext cx="257175" cy="1266825"/>
          </a:xfrm>
          <a:prstGeom prst="rect">
            <a:avLst/>
          </a:prstGeom>
          <a:noFill/>
          <a:ln w="9525">
            <a:noFill/>
            <a:miter lim="800000"/>
            <a:headEnd/>
            <a:tailEnd/>
          </a:ln>
        </p:spPr>
      </p:pic>
      <p:sp>
        <p:nvSpPr>
          <p:cNvPr id="166" name="TextBox 165"/>
          <p:cNvSpPr txBox="1"/>
          <p:nvPr/>
        </p:nvSpPr>
        <p:spPr>
          <a:xfrm>
            <a:off x="4750301" y="2933700"/>
            <a:ext cx="333746" cy="369332"/>
          </a:xfrm>
          <a:prstGeom prst="rect">
            <a:avLst/>
          </a:prstGeom>
          <a:noFill/>
        </p:spPr>
        <p:txBody>
          <a:bodyPr wrap="none" rtlCol="0">
            <a:spAutoFit/>
          </a:bodyPr>
          <a:lstStyle/>
          <a:p>
            <a:r>
              <a:rPr lang="en-US" dirty="0" smtClean="0"/>
              <a:t>N</a:t>
            </a:r>
            <a:endParaRPr lang="en-US" dirty="0"/>
          </a:p>
        </p:txBody>
      </p:sp>
      <p:sp>
        <p:nvSpPr>
          <p:cNvPr id="167" name="TextBox 166"/>
          <p:cNvSpPr txBox="1"/>
          <p:nvPr/>
        </p:nvSpPr>
        <p:spPr>
          <a:xfrm>
            <a:off x="5359901" y="2095500"/>
            <a:ext cx="736099" cy="369332"/>
          </a:xfrm>
          <a:prstGeom prst="rect">
            <a:avLst/>
          </a:prstGeom>
          <a:noFill/>
        </p:spPr>
        <p:txBody>
          <a:bodyPr wrap="none" rtlCol="0">
            <a:spAutoFit/>
          </a:bodyPr>
          <a:lstStyle/>
          <a:p>
            <a:r>
              <a:rPr lang="en-US" dirty="0" smtClean="0"/>
              <a:t>M x N</a:t>
            </a:r>
            <a:endParaRPr lang="en-US" dirty="0"/>
          </a:p>
        </p:txBody>
      </p:sp>
      <p:grpSp>
        <p:nvGrpSpPr>
          <p:cNvPr id="77" name="Group 117"/>
          <p:cNvGrpSpPr/>
          <p:nvPr/>
        </p:nvGrpSpPr>
        <p:grpSpPr>
          <a:xfrm>
            <a:off x="4267200" y="3962400"/>
            <a:ext cx="369332" cy="1524000"/>
            <a:chOff x="4267200" y="754380"/>
            <a:chExt cx="369332" cy="1524000"/>
          </a:xfrm>
        </p:grpSpPr>
        <p:sp>
          <p:nvSpPr>
            <p:cNvPr id="101" name="Rectangle 100"/>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2" name="Rectangle 101"/>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3" name="Rectangle 102"/>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4" name="Rectangle 103"/>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5" name="Rectangle 104"/>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7" name="Rectangle 106"/>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8" name="Rectangle 107"/>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9" name="Rectangle 108"/>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0" name="Rectangle 109"/>
            <p:cNvSpPr/>
            <p:nvPr/>
          </p:nvSpPr>
          <p:spPr>
            <a:xfrm>
              <a:off x="4267200" y="188214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1" name="Rectangle 110"/>
            <p:cNvSpPr/>
            <p:nvPr/>
          </p:nvSpPr>
          <p:spPr>
            <a:xfrm>
              <a:off x="4267200" y="20231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2" name="Rectangle 111"/>
            <p:cNvSpPr/>
            <p:nvPr/>
          </p:nvSpPr>
          <p:spPr>
            <a:xfrm>
              <a:off x="4267200" y="21640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3" name="TextBox 112"/>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grpSp>
        <p:nvGrpSpPr>
          <p:cNvPr id="114" name="Group 129"/>
          <p:cNvGrpSpPr/>
          <p:nvPr/>
        </p:nvGrpSpPr>
        <p:grpSpPr>
          <a:xfrm>
            <a:off x="4267200" y="5562600"/>
            <a:ext cx="369332" cy="1101090"/>
            <a:chOff x="4267200" y="754380"/>
            <a:chExt cx="369332" cy="1101090"/>
          </a:xfrm>
        </p:grpSpPr>
        <p:sp>
          <p:nvSpPr>
            <p:cNvPr id="115" name="Rectangle 114"/>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6" name="Rectangle 115"/>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7" name="Rectangle 116"/>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8" name="Rectangle 117"/>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9" name="Rectangle 118"/>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0" name="Rectangle 119"/>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1" name="Rectangle 120"/>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2" name="Rectangle 121"/>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6" name="TextBox 125"/>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sp>
        <p:nvSpPr>
          <p:cNvPr id="127" name="TextBox 126"/>
          <p:cNvSpPr txBox="1"/>
          <p:nvPr/>
        </p:nvSpPr>
        <p:spPr>
          <a:xfrm rot="16200000">
            <a:off x="4099075" y="5292854"/>
            <a:ext cx="397866" cy="461665"/>
          </a:xfrm>
          <a:prstGeom prst="rect">
            <a:avLst/>
          </a:prstGeom>
          <a:noFill/>
        </p:spPr>
        <p:txBody>
          <a:bodyPr wrap="none" rtlCol="0">
            <a:spAutoFit/>
          </a:bodyPr>
          <a:lstStyle/>
          <a:p>
            <a:r>
              <a:rPr lang="en-US" sz="2400" dirty="0" smtClean="0"/>
              <a:t>…</a:t>
            </a:r>
            <a:endParaRPr lang="en-US" sz="2400" dirty="0"/>
          </a:p>
        </p:txBody>
      </p:sp>
      <p:sp>
        <p:nvSpPr>
          <p:cNvPr id="128" name="TextBox 127"/>
          <p:cNvSpPr txBox="1"/>
          <p:nvPr/>
        </p:nvSpPr>
        <p:spPr>
          <a:xfrm rot="16200000">
            <a:off x="4108600" y="6542534"/>
            <a:ext cx="397866" cy="461665"/>
          </a:xfrm>
          <a:prstGeom prst="rect">
            <a:avLst/>
          </a:prstGeom>
          <a:noFill/>
        </p:spPr>
        <p:txBody>
          <a:bodyPr wrap="none" rtlCol="0">
            <a:spAutoFit/>
          </a:bodyPr>
          <a:lstStyle/>
          <a:p>
            <a:r>
              <a:rPr lang="en-US" sz="2400" dirty="0" smtClean="0"/>
              <a:t>…</a:t>
            </a:r>
            <a:endParaRPr lang="en-US" sz="2400" dirty="0"/>
          </a:p>
        </p:txBody>
      </p:sp>
      <p:sp>
        <p:nvSpPr>
          <p:cNvPr id="129" name="TextBox 128"/>
          <p:cNvSpPr txBox="1"/>
          <p:nvPr/>
        </p:nvSpPr>
        <p:spPr>
          <a:xfrm rot="16200000">
            <a:off x="4049818" y="3642529"/>
            <a:ext cx="468398" cy="584775"/>
          </a:xfrm>
          <a:prstGeom prst="rect">
            <a:avLst/>
          </a:prstGeom>
          <a:noFill/>
        </p:spPr>
        <p:txBody>
          <a:bodyPr wrap="none" rtlCol="0">
            <a:spAutoFit/>
          </a:bodyPr>
          <a:lstStyle/>
          <a:p>
            <a:r>
              <a:rPr lang="en-US" sz="3200" dirty="0" smtClean="0"/>
              <a:t>…</a:t>
            </a:r>
            <a:endParaRPr lang="en-US" sz="3200" dirty="0"/>
          </a:p>
        </p:txBody>
      </p:sp>
      <p:grpSp>
        <p:nvGrpSpPr>
          <p:cNvPr id="130" name="Group 52"/>
          <p:cNvGrpSpPr/>
          <p:nvPr/>
        </p:nvGrpSpPr>
        <p:grpSpPr>
          <a:xfrm>
            <a:off x="2438400" y="5116599"/>
            <a:ext cx="1752600" cy="609600"/>
            <a:chOff x="2438400" y="1371600"/>
            <a:chExt cx="1752600" cy="609600"/>
          </a:xfrm>
        </p:grpSpPr>
        <p:grpSp>
          <p:nvGrpSpPr>
            <p:cNvPr id="146" name="Group 72"/>
            <p:cNvGrpSpPr/>
            <p:nvPr/>
          </p:nvGrpSpPr>
          <p:grpSpPr>
            <a:xfrm>
              <a:off x="2514600" y="1447800"/>
              <a:ext cx="1590674" cy="457201"/>
              <a:chOff x="2768600" y="2362200"/>
              <a:chExt cx="1325562" cy="381001"/>
            </a:xfrm>
          </p:grpSpPr>
          <p:sp>
            <p:nvSpPr>
              <p:cNvPr id="161" name="Rectangle 160"/>
              <p:cNvSpPr/>
              <p:nvPr/>
            </p:nvSpPr>
            <p:spPr>
              <a:xfrm>
                <a:off x="2768600"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8" name="Rectangle 167"/>
              <p:cNvSpPr/>
              <p:nvPr/>
            </p:nvSpPr>
            <p:spPr>
              <a:xfrm>
                <a:off x="3238500"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9" name="Rectangle 168"/>
              <p:cNvSpPr/>
              <p:nvPr/>
            </p:nvSpPr>
            <p:spPr>
              <a:xfrm>
                <a:off x="3705225"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70" name="Straight Connector 169"/>
              <p:cNvCxnSpPr>
                <a:stCxn id="168" idx="1"/>
                <a:endCxn id="168" idx="3"/>
              </p:cNvCxnSpPr>
              <p:nvPr/>
            </p:nvCxnSpPr>
            <p:spPr>
              <a:xfrm rot="10800000" flipH="1">
                <a:off x="3238500" y="255270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71" name="Straight Connector 170"/>
              <p:cNvCxnSpPr>
                <a:stCxn id="168" idx="0"/>
                <a:endCxn id="168" idx="2"/>
              </p:cNvCxnSpPr>
              <p:nvPr/>
            </p:nvCxnSpPr>
            <p:spPr>
              <a:xfrm rot="16200000" flipH="1">
                <a:off x="3238500" y="255270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72" name="Straight Connector 171"/>
              <p:cNvCxnSpPr/>
              <p:nvPr/>
            </p:nvCxnSpPr>
            <p:spPr>
              <a:xfrm rot="10800000" flipH="1">
                <a:off x="3713162"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73" name="Straight Connector 172"/>
              <p:cNvCxnSpPr/>
              <p:nvPr/>
            </p:nvCxnSpPr>
            <p:spPr>
              <a:xfrm rot="16200000" flipH="1">
                <a:off x="3705225"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74" name="Straight Connector 173"/>
              <p:cNvCxnSpPr/>
              <p:nvPr/>
            </p:nvCxnSpPr>
            <p:spPr>
              <a:xfrm rot="16200000" flipH="1">
                <a:off x="3800475"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75" name="Straight Connector 174"/>
              <p:cNvCxnSpPr/>
              <p:nvPr/>
            </p:nvCxnSpPr>
            <p:spPr>
              <a:xfrm rot="16200000" flipH="1">
                <a:off x="3619500"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76" name="Straight Connector 175"/>
              <p:cNvCxnSpPr/>
              <p:nvPr/>
            </p:nvCxnSpPr>
            <p:spPr>
              <a:xfrm rot="10800000" flipH="1">
                <a:off x="3705225" y="245745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77" name="Straight Connector 176"/>
              <p:cNvCxnSpPr/>
              <p:nvPr/>
            </p:nvCxnSpPr>
            <p:spPr>
              <a:xfrm rot="10800000" flipH="1">
                <a:off x="3695700" y="2638425"/>
                <a:ext cx="381000" cy="0"/>
              </a:xfrm>
              <a:prstGeom prst="line">
                <a:avLst/>
              </a:prstGeom>
            </p:spPr>
            <p:style>
              <a:lnRef idx="1">
                <a:schemeClr val="dk1"/>
              </a:lnRef>
              <a:fillRef idx="0">
                <a:schemeClr val="dk1"/>
              </a:fillRef>
              <a:effectRef idx="0">
                <a:schemeClr val="dk1"/>
              </a:effectRef>
              <a:fontRef idx="minor">
                <a:schemeClr val="tx1"/>
              </a:fontRef>
            </p:style>
          </p:cxnSp>
        </p:grpSp>
        <p:sp>
          <p:nvSpPr>
            <p:cNvPr id="147" name="Rectangle 146"/>
            <p:cNvSpPr/>
            <p:nvPr/>
          </p:nvSpPr>
          <p:spPr>
            <a:xfrm>
              <a:off x="2438400" y="1371600"/>
              <a:ext cx="1752600" cy="609600"/>
            </a:xfrm>
            <a:prstGeom prst="rect">
              <a:avLst/>
            </a:prstGeom>
            <a:noFill/>
            <a:ln w="127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179" name="Straight Arrow Connector 178"/>
          <p:cNvCxnSpPr/>
          <p:nvPr/>
        </p:nvCxnSpPr>
        <p:spPr>
          <a:xfrm flipV="1">
            <a:off x="2225952" y="5421399"/>
            <a:ext cx="212448" cy="357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1" name="TextBox 180"/>
          <p:cNvSpPr txBox="1"/>
          <p:nvPr/>
        </p:nvSpPr>
        <p:spPr>
          <a:xfrm rot="-3600000" flipV="1">
            <a:off x="1307900" y="5254353"/>
            <a:ext cx="397866" cy="461665"/>
          </a:xfrm>
          <a:prstGeom prst="rect">
            <a:avLst/>
          </a:prstGeom>
          <a:noFill/>
        </p:spPr>
        <p:txBody>
          <a:bodyPr wrap="none" rtlCol="0">
            <a:spAutoFit/>
          </a:bodyPr>
          <a:lstStyle/>
          <a:p>
            <a:r>
              <a:rPr lang="en-US" sz="2400" dirty="0" smtClean="0"/>
              <a:t>…</a:t>
            </a:r>
            <a:endParaRPr lang="en-US" sz="2400" dirty="0"/>
          </a:p>
        </p:txBody>
      </p:sp>
      <p:sp>
        <p:nvSpPr>
          <p:cNvPr id="182" name="TextBox 181"/>
          <p:cNvSpPr txBox="1"/>
          <p:nvPr/>
        </p:nvSpPr>
        <p:spPr>
          <a:xfrm rot="-3600000" flipV="1">
            <a:off x="2034016" y="5731544"/>
            <a:ext cx="397866" cy="461665"/>
          </a:xfrm>
          <a:prstGeom prst="rect">
            <a:avLst/>
          </a:prstGeom>
          <a:noFill/>
        </p:spPr>
        <p:txBody>
          <a:bodyPr wrap="none" rtlCol="0">
            <a:spAutoFit/>
          </a:bodyPr>
          <a:lstStyle/>
          <a:p>
            <a:r>
              <a:rPr lang="en-US" sz="2400" dirty="0" smtClean="0"/>
              <a:t>…</a:t>
            </a:r>
            <a:endParaRPr lang="en-US" sz="2400" dirty="0"/>
          </a:p>
        </p:txBody>
      </p:sp>
      <p:grpSp>
        <p:nvGrpSpPr>
          <p:cNvPr id="183" name="Group 145"/>
          <p:cNvGrpSpPr/>
          <p:nvPr/>
        </p:nvGrpSpPr>
        <p:grpSpPr>
          <a:xfrm>
            <a:off x="2438400" y="5954799"/>
            <a:ext cx="1752600" cy="609600"/>
            <a:chOff x="2438400" y="1371600"/>
            <a:chExt cx="1752600" cy="609600"/>
          </a:xfrm>
        </p:grpSpPr>
        <p:grpSp>
          <p:nvGrpSpPr>
            <p:cNvPr id="184" name="Group 72"/>
            <p:cNvGrpSpPr/>
            <p:nvPr/>
          </p:nvGrpSpPr>
          <p:grpSpPr>
            <a:xfrm>
              <a:off x="2514600" y="1447800"/>
              <a:ext cx="1590674" cy="457201"/>
              <a:chOff x="2768600" y="2362200"/>
              <a:chExt cx="1325562" cy="381001"/>
            </a:xfrm>
          </p:grpSpPr>
          <p:sp>
            <p:nvSpPr>
              <p:cNvPr id="186" name="Rectangle 185"/>
              <p:cNvSpPr/>
              <p:nvPr/>
            </p:nvSpPr>
            <p:spPr>
              <a:xfrm>
                <a:off x="2768600"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7" name="Rectangle 186"/>
              <p:cNvSpPr/>
              <p:nvPr/>
            </p:nvSpPr>
            <p:spPr>
              <a:xfrm>
                <a:off x="3238500"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8" name="Rectangle 187"/>
              <p:cNvSpPr/>
              <p:nvPr/>
            </p:nvSpPr>
            <p:spPr>
              <a:xfrm>
                <a:off x="3705225"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89" name="Straight Connector 188"/>
              <p:cNvCxnSpPr>
                <a:stCxn id="187" idx="1"/>
                <a:endCxn id="187" idx="3"/>
              </p:cNvCxnSpPr>
              <p:nvPr/>
            </p:nvCxnSpPr>
            <p:spPr>
              <a:xfrm rot="10800000" flipH="1">
                <a:off x="3238500" y="255270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90" name="Straight Connector 189"/>
              <p:cNvCxnSpPr>
                <a:stCxn id="187" idx="0"/>
                <a:endCxn id="187" idx="2"/>
              </p:cNvCxnSpPr>
              <p:nvPr/>
            </p:nvCxnSpPr>
            <p:spPr>
              <a:xfrm rot="16200000" flipH="1">
                <a:off x="3238500" y="255270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91" name="Straight Connector 190"/>
              <p:cNvCxnSpPr/>
              <p:nvPr/>
            </p:nvCxnSpPr>
            <p:spPr>
              <a:xfrm rot="10800000" flipH="1">
                <a:off x="3713162"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92" name="Straight Connector 191"/>
              <p:cNvCxnSpPr/>
              <p:nvPr/>
            </p:nvCxnSpPr>
            <p:spPr>
              <a:xfrm rot="16200000" flipH="1">
                <a:off x="3705225"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93" name="Straight Connector 192"/>
              <p:cNvCxnSpPr/>
              <p:nvPr/>
            </p:nvCxnSpPr>
            <p:spPr>
              <a:xfrm rot="16200000" flipH="1">
                <a:off x="3800475"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94" name="Straight Connector 193"/>
              <p:cNvCxnSpPr/>
              <p:nvPr/>
            </p:nvCxnSpPr>
            <p:spPr>
              <a:xfrm rot="16200000" flipH="1">
                <a:off x="3619500"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95" name="Straight Connector 194"/>
              <p:cNvCxnSpPr/>
              <p:nvPr/>
            </p:nvCxnSpPr>
            <p:spPr>
              <a:xfrm rot="10800000" flipH="1">
                <a:off x="3705225" y="245745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196" name="Straight Connector 195"/>
              <p:cNvCxnSpPr/>
              <p:nvPr/>
            </p:nvCxnSpPr>
            <p:spPr>
              <a:xfrm rot="10800000" flipH="1">
                <a:off x="3695700" y="2638425"/>
                <a:ext cx="381000" cy="0"/>
              </a:xfrm>
              <a:prstGeom prst="line">
                <a:avLst/>
              </a:prstGeom>
            </p:spPr>
            <p:style>
              <a:lnRef idx="1">
                <a:schemeClr val="dk1"/>
              </a:lnRef>
              <a:fillRef idx="0">
                <a:schemeClr val="dk1"/>
              </a:fillRef>
              <a:effectRef idx="0">
                <a:schemeClr val="dk1"/>
              </a:effectRef>
              <a:fontRef idx="minor">
                <a:schemeClr val="tx1"/>
              </a:fontRef>
            </p:style>
          </p:cxnSp>
        </p:grpSp>
        <p:sp>
          <p:nvSpPr>
            <p:cNvPr id="185" name="Rectangle 184"/>
            <p:cNvSpPr/>
            <p:nvPr/>
          </p:nvSpPr>
          <p:spPr>
            <a:xfrm>
              <a:off x="2438400" y="1371600"/>
              <a:ext cx="1752600" cy="609600"/>
            </a:xfrm>
            <a:prstGeom prst="rect">
              <a:avLst/>
            </a:prstGeom>
            <a:noFill/>
            <a:ln w="127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197" name="Straight Arrow Connector 196"/>
          <p:cNvCxnSpPr>
            <a:stCxn id="182" idx="1"/>
          </p:cNvCxnSpPr>
          <p:nvPr/>
        </p:nvCxnSpPr>
        <p:spPr>
          <a:xfrm rot="16200000" flipH="1">
            <a:off x="2185370" y="6082769"/>
            <a:ext cx="124942" cy="2287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8" name="TextBox 197"/>
          <p:cNvSpPr txBox="1"/>
          <p:nvPr/>
        </p:nvSpPr>
        <p:spPr>
          <a:xfrm rot="16200000">
            <a:off x="3032275" y="5618100"/>
            <a:ext cx="397866" cy="461665"/>
          </a:xfrm>
          <a:prstGeom prst="rect">
            <a:avLst/>
          </a:prstGeom>
          <a:noFill/>
        </p:spPr>
        <p:txBody>
          <a:bodyPr wrap="none" rtlCol="0">
            <a:spAutoFit/>
          </a:bodyPr>
          <a:lstStyle/>
          <a:p>
            <a:r>
              <a:rPr lang="en-US" sz="2400" dirty="0" smtClean="0"/>
              <a:t>…</a:t>
            </a:r>
            <a:endParaRPr lang="en-US" sz="2400" dirty="0"/>
          </a:p>
        </p:txBody>
      </p:sp>
      <p:sp>
        <p:nvSpPr>
          <p:cNvPr id="199" name="TextBox 198"/>
          <p:cNvSpPr txBox="1"/>
          <p:nvPr/>
        </p:nvSpPr>
        <p:spPr>
          <a:xfrm rot="16200000">
            <a:off x="2997663" y="6428337"/>
            <a:ext cx="468398" cy="584775"/>
          </a:xfrm>
          <a:prstGeom prst="rect">
            <a:avLst/>
          </a:prstGeom>
          <a:noFill/>
        </p:spPr>
        <p:txBody>
          <a:bodyPr wrap="none" rtlCol="0">
            <a:spAutoFit/>
          </a:bodyPr>
          <a:lstStyle/>
          <a:p>
            <a:r>
              <a:rPr lang="en-US" sz="3200" dirty="0" smtClean="0"/>
              <a:t>…</a:t>
            </a:r>
            <a:endParaRPr lang="en-US" sz="3200" dirty="0"/>
          </a:p>
        </p:txBody>
      </p:sp>
      <p:sp>
        <p:nvSpPr>
          <p:cNvPr id="200" name="TextBox 199"/>
          <p:cNvSpPr txBox="1"/>
          <p:nvPr/>
        </p:nvSpPr>
        <p:spPr>
          <a:xfrm rot="16200000">
            <a:off x="2982364" y="2685012"/>
            <a:ext cx="468398" cy="584775"/>
          </a:xfrm>
          <a:prstGeom prst="rect">
            <a:avLst/>
          </a:prstGeom>
          <a:noFill/>
        </p:spPr>
        <p:txBody>
          <a:bodyPr wrap="none" rtlCol="0">
            <a:spAutoFit/>
          </a:bodyPr>
          <a:lstStyle/>
          <a:p>
            <a:r>
              <a:rPr lang="en-US" sz="3200" dirty="0" smtClean="0"/>
              <a:t>…</a:t>
            </a:r>
            <a:endParaRPr lang="en-US" sz="3200" dirty="0"/>
          </a:p>
        </p:txBody>
      </p:sp>
      <p:pic>
        <p:nvPicPr>
          <p:cNvPr id="8" name="Picture 3"/>
          <p:cNvPicPr>
            <a:picLocks noChangeAspect="1" noChangeArrowheads="1"/>
          </p:cNvPicPr>
          <p:nvPr/>
        </p:nvPicPr>
        <p:blipFill>
          <a:blip r:embed="rId7" cstate="print"/>
          <a:srcRect/>
          <a:stretch>
            <a:fillRect/>
          </a:stretch>
        </p:blipFill>
        <p:spPr bwMode="auto">
          <a:xfrm>
            <a:off x="1514475" y="5127076"/>
            <a:ext cx="708660" cy="637223"/>
          </a:xfrm>
          <a:prstGeom prst="rect">
            <a:avLst/>
          </a:prstGeom>
          <a:noFill/>
          <a:ln w="9525">
            <a:noFill/>
            <a:miter lim="800000"/>
            <a:headEnd/>
            <a:tailEnd/>
          </a:ln>
        </p:spPr>
      </p:pic>
      <p:pic>
        <p:nvPicPr>
          <p:cNvPr id="2050" name="Picture 2"/>
          <p:cNvPicPr>
            <a:picLocks noChangeAspect="1" noChangeArrowheads="1"/>
          </p:cNvPicPr>
          <p:nvPr/>
        </p:nvPicPr>
        <p:blipFill>
          <a:blip r:embed="rId8" cstate="print"/>
          <a:srcRect/>
          <a:stretch>
            <a:fillRect/>
          </a:stretch>
        </p:blipFill>
        <p:spPr bwMode="auto">
          <a:xfrm>
            <a:off x="1371600" y="5564274"/>
            <a:ext cx="708660" cy="637223"/>
          </a:xfrm>
          <a:prstGeom prst="rect">
            <a:avLst/>
          </a:prstGeom>
          <a:noFill/>
          <a:ln w="9525">
            <a:noFill/>
            <a:miter lim="800000"/>
            <a:headEnd/>
            <a:tailEnd/>
          </a:ln>
        </p:spPr>
      </p:pic>
      <p:sp>
        <p:nvSpPr>
          <p:cNvPr id="202" name="TextBox 201"/>
          <p:cNvSpPr txBox="1"/>
          <p:nvPr/>
        </p:nvSpPr>
        <p:spPr>
          <a:xfrm rot="16200000">
            <a:off x="2972839" y="4666212"/>
            <a:ext cx="468398" cy="584775"/>
          </a:xfrm>
          <a:prstGeom prst="rect">
            <a:avLst/>
          </a:prstGeom>
          <a:noFill/>
        </p:spPr>
        <p:txBody>
          <a:bodyPr wrap="none" rtlCol="0">
            <a:spAutoFit/>
          </a:bodyPr>
          <a:lstStyle/>
          <a:p>
            <a:r>
              <a:rPr lang="en-US" sz="3200" dirty="0" smtClean="0"/>
              <a:t>…</a:t>
            </a:r>
            <a:endParaRPr lang="en-US" sz="3200" dirty="0"/>
          </a:p>
        </p:txBody>
      </p:sp>
      <p:grpSp>
        <p:nvGrpSpPr>
          <p:cNvPr id="203" name="Group 52"/>
          <p:cNvGrpSpPr/>
          <p:nvPr/>
        </p:nvGrpSpPr>
        <p:grpSpPr>
          <a:xfrm>
            <a:off x="2450141" y="3209925"/>
            <a:ext cx="1752600" cy="609600"/>
            <a:chOff x="2438400" y="1371600"/>
            <a:chExt cx="1752600" cy="609600"/>
          </a:xfrm>
        </p:grpSpPr>
        <p:grpSp>
          <p:nvGrpSpPr>
            <p:cNvPr id="204" name="Group 72"/>
            <p:cNvGrpSpPr/>
            <p:nvPr/>
          </p:nvGrpSpPr>
          <p:grpSpPr>
            <a:xfrm>
              <a:off x="2514600" y="1447800"/>
              <a:ext cx="1590674" cy="457201"/>
              <a:chOff x="2768600" y="2362200"/>
              <a:chExt cx="1325562" cy="381001"/>
            </a:xfrm>
          </p:grpSpPr>
          <p:sp>
            <p:nvSpPr>
              <p:cNvPr id="206" name="Rectangle 205"/>
              <p:cNvSpPr/>
              <p:nvPr/>
            </p:nvSpPr>
            <p:spPr>
              <a:xfrm>
                <a:off x="2768600"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7" name="Rectangle 206"/>
              <p:cNvSpPr/>
              <p:nvPr/>
            </p:nvSpPr>
            <p:spPr>
              <a:xfrm>
                <a:off x="3238500"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8" name="Rectangle 207"/>
              <p:cNvSpPr/>
              <p:nvPr/>
            </p:nvSpPr>
            <p:spPr>
              <a:xfrm>
                <a:off x="3705225"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09" name="Straight Connector 208"/>
              <p:cNvCxnSpPr>
                <a:stCxn id="207" idx="1"/>
                <a:endCxn id="207" idx="3"/>
              </p:cNvCxnSpPr>
              <p:nvPr/>
            </p:nvCxnSpPr>
            <p:spPr>
              <a:xfrm rot="10800000" flipH="1">
                <a:off x="3238500" y="255270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210" name="Straight Connector 209"/>
              <p:cNvCxnSpPr>
                <a:stCxn id="207" idx="0"/>
                <a:endCxn id="207" idx="2"/>
              </p:cNvCxnSpPr>
              <p:nvPr/>
            </p:nvCxnSpPr>
            <p:spPr>
              <a:xfrm rot="16200000" flipH="1">
                <a:off x="3238500" y="255270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211" name="Straight Connector 210"/>
              <p:cNvCxnSpPr/>
              <p:nvPr/>
            </p:nvCxnSpPr>
            <p:spPr>
              <a:xfrm rot="10800000" flipH="1">
                <a:off x="3713162"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212" name="Straight Connector 211"/>
              <p:cNvCxnSpPr/>
              <p:nvPr/>
            </p:nvCxnSpPr>
            <p:spPr>
              <a:xfrm rot="16200000" flipH="1">
                <a:off x="3705225"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213" name="Straight Connector 212"/>
              <p:cNvCxnSpPr/>
              <p:nvPr/>
            </p:nvCxnSpPr>
            <p:spPr>
              <a:xfrm rot="16200000" flipH="1">
                <a:off x="3800475"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214" name="Straight Connector 213"/>
              <p:cNvCxnSpPr/>
              <p:nvPr/>
            </p:nvCxnSpPr>
            <p:spPr>
              <a:xfrm rot="16200000" flipH="1">
                <a:off x="3619500"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215" name="Straight Connector 214"/>
              <p:cNvCxnSpPr/>
              <p:nvPr/>
            </p:nvCxnSpPr>
            <p:spPr>
              <a:xfrm rot="10800000" flipH="1">
                <a:off x="3705225" y="245745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216" name="Straight Connector 215"/>
              <p:cNvCxnSpPr/>
              <p:nvPr/>
            </p:nvCxnSpPr>
            <p:spPr>
              <a:xfrm rot="10800000" flipH="1">
                <a:off x="3695700" y="2638425"/>
                <a:ext cx="381000" cy="0"/>
              </a:xfrm>
              <a:prstGeom prst="line">
                <a:avLst/>
              </a:prstGeom>
            </p:spPr>
            <p:style>
              <a:lnRef idx="1">
                <a:schemeClr val="dk1"/>
              </a:lnRef>
              <a:fillRef idx="0">
                <a:schemeClr val="dk1"/>
              </a:fillRef>
              <a:effectRef idx="0">
                <a:schemeClr val="dk1"/>
              </a:effectRef>
              <a:fontRef idx="minor">
                <a:schemeClr val="tx1"/>
              </a:fontRef>
            </p:style>
          </p:cxnSp>
        </p:grpSp>
        <p:sp>
          <p:nvSpPr>
            <p:cNvPr id="205" name="Rectangle 204"/>
            <p:cNvSpPr/>
            <p:nvPr/>
          </p:nvSpPr>
          <p:spPr>
            <a:xfrm>
              <a:off x="2438400" y="1371600"/>
              <a:ext cx="1752600" cy="609600"/>
            </a:xfrm>
            <a:prstGeom prst="rect">
              <a:avLst/>
            </a:prstGeom>
            <a:noFill/>
            <a:ln w="127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217" name="Straight Arrow Connector 216"/>
          <p:cNvCxnSpPr/>
          <p:nvPr/>
        </p:nvCxnSpPr>
        <p:spPr>
          <a:xfrm flipV="1">
            <a:off x="2209800" y="3545673"/>
            <a:ext cx="212448" cy="357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8" name="TextBox 217"/>
          <p:cNvSpPr txBox="1"/>
          <p:nvPr/>
        </p:nvSpPr>
        <p:spPr>
          <a:xfrm rot="-3600000" flipV="1">
            <a:off x="1319641" y="3347679"/>
            <a:ext cx="397866" cy="461665"/>
          </a:xfrm>
          <a:prstGeom prst="rect">
            <a:avLst/>
          </a:prstGeom>
          <a:noFill/>
        </p:spPr>
        <p:txBody>
          <a:bodyPr wrap="none" rtlCol="0">
            <a:spAutoFit/>
          </a:bodyPr>
          <a:lstStyle/>
          <a:p>
            <a:r>
              <a:rPr lang="en-US" sz="2400" dirty="0" smtClean="0"/>
              <a:t>…</a:t>
            </a:r>
            <a:endParaRPr lang="en-US" sz="2400" dirty="0"/>
          </a:p>
        </p:txBody>
      </p:sp>
      <p:sp>
        <p:nvSpPr>
          <p:cNvPr id="219" name="TextBox 218"/>
          <p:cNvSpPr txBox="1"/>
          <p:nvPr/>
        </p:nvSpPr>
        <p:spPr>
          <a:xfrm rot="-3600000" flipV="1">
            <a:off x="2005441" y="3866865"/>
            <a:ext cx="397866" cy="461665"/>
          </a:xfrm>
          <a:prstGeom prst="rect">
            <a:avLst/>
          </a:prstGeom>
          <a:noFill/>
        </p:spPr>
        <p:txBody>
          <a:bodyPr wrap="none" rtlCol="0">
            <a:spAutoFit/>
          </a:bodyPr>
          <a:lstStyle/>
          <a:p>
            <a:r>
              <a:rPr lang="en-US" sz="2400" dirty="0" smtClean="0"/>
              <a:t>…</a:t>
            </a:r>
            <a:endParaRPr lang="en-US" sz="2400" dirty="0"/>
          </a:p>
        </p:txBody>
      </p:sp>
      <p:grpSp>
        <p:nvGrpSpPr>
          <p:cNvPr id="220" name="Group 145"/>
          <p:cNvGrpSpPr/>
          <p:nvPr/>
        </p:nvGrpSpPr>
        <p:grpSpPr>
          <a:xfrm>
            <a:off x="2450141" y="4048125"/>
            <a:ext cx="1752600" cy="609600"/>
            <a:chOff x="2438400" y="1371600"/>
            <a:chExt cx="1752600" cy="609600"/>
          </a:xfrm>
        </p:grpSpPr>
        <p:grpSp>
          <p:nvGrpSpPr>
            <p:cNvPr id="221" name="Group 72"/>
            <p:cNvGrpSpPr/>
            <p:nvPr/>
          </p:nvGrpSpPr>
          <p:grpSpPr>
            <a:xfrm>
              <a:off x="2514600" y="1447800"/>
              <a:ext cx="1590674" cy="457201"/>
              <a:chOff x="2768600" y="2362200"/>
              <a:chExt cx="1325562" cy="381001"/>
            </a:xfrm>
          </p:grpSpPr>
          <p:sp>
            <p:nvSpPr>
              <p:cNvPr id="223" name="Rectangle 222"/>
              <p:cNvSpPr/>
              <p:nvPr/>
            </p:nvSpPr>
            <p:spPr>
              <a:xfrm>
                <a:off x="2768600"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4" name="Rectangle 223"/>
              <p:cNvSpPr/>
              <p:nvPr/>
            </p:nvSpPr>
            <p:spPr>
              <a:xfrm>
                <a:off x="3238500"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5" name="Rectangle 224"/>
              <p:cNvSpPr/>
              <p:nvPr/>
            </p:nvSpPr>
            <p:spPr>
              <a:xfrm>
                <a:off x="3705225" y="2362200"/>
                <a:ext cx="381000" cy="381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26" name="Straight Connector 225"/>
              <p:cNvCxnSpPr>
                <a:stCxn id="224" idx="1"/>
                <a:endCxn id="224" idx="3"/>
              </p:cNvCxnSpPr>
              <p:nvPr/>
            </p:nvCxnSpPr>
            <p:spPr>
              <a:xfrm rot="10800000" flipH="1">
                <a:off x="3238500" y="255270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227" name="Straight Connector 226"/>
              <p:cNvCxnSpPr>
                <a:stCxn id="224" idx="0"/>
                <a:endCxn id="224" idx="2"/>
              </p:cNvCxnSpPr>
              <p:nvPr/>
            </p:nvCxnSpPr>
            <p:spPr>
              <a:xfrm rot="16200000" flipH="1">
                <a:off x="3238500" y="255270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228" name="Straight Connector 227"/>
              <p:cNvCxnSpPr/>
              <p:nvPr/>
            </p:nvCxnSpPr>
            <p:spPr>
              <a:xfrm rot="10800000" flipH="1">
                <a:off x="3713162"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229" name="Straight Connector 228"/>
              <p:cNvCxnSpPr/>
              <p:nvPr/>
            </p:nvCxnSpPr>
            <p:spPr>
              <a:xfrm rot="16200000" flipH="1">
                <a:off x="3705225"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230" name="Straight Connector 229"/>
              <p:cNvCxnSpPr/>
              <p:nvPr/>
            </p:nvCxnSpPr>
            <p:spPr>
              <a:xfrm rot="16200000" flipH="1">
                <a:off x="3800475"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231" name="Straight Connector 230"/>
              <p:cNvCxnSpPr/>
              <p:nvPr/>
            </p:nvCxnSpPr>
            <p:spPr>
              <a:xfrm rot="16200000" flipH="1">
                <a:off x="3619500" y="2552701"/>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232" name="Straight Connector 231"/>
              <p:cNvCxnSpPr/>
              <p:nvPr/>
            </p:nvCxnSpPr>
            <p:spPr>
              <a:xfrm rot="10800000" flipH="1">
                <a:off x="3705225" y="2457450"/>
                <a:ext cx="381000" cy="0"/>
              </a:xfrm>
              <a:prstGeom prst="line">
                <a:avLst/>
              </a:prstGeom>
            </p:spPr>
            <p:style>
              <a:lnRef idx="1">
                <a:schemeClr val="dk1"/>
              </a:lnRef>
              <a:fillRef idx="0">
                <a:schemeClr val="dk1"/>
              </a:fillRef>
              <a:effectRef idx="0">
                <a:schemeClr val="dk1"/>
              </a:effectRef>
              <a:fontRef idx="minor">
                <a:schemeClr val="tx1"/>
              </a:fontRef>
            </p:style>
          </p:cxnSp>
          <p:cxnSp>
            <p:nvCxnSpPr>
              <p:cNvPr id="233" name="Straight Connector 232"/>
              <p:cNvCxnSpPr/>
              <p:nvPr/>
            </p:nvCxnSpPr>
            <p:spPr>
              <a:xfrm rot="10800000" flipH="1">
                <a:off x="3695700" y="2638425"/>
                <a:ext cx="381000" cy="0"/>
              </a:xfrm>
              <a:prstGeom prst="line">
                <a:avLst/>
              </a:prstGeom>
            </p:spPr>
            <p:style>
              <a:lnRef idx="1">
                <a:schemeClr val="dk1"/>
              </a:lnRef>
              <a:fillRef idx="0">
                <a:schemeClr val="dk1"/>
              </a:fillRef>
              <a:effectRef idx="0">
                <a:schemeClr val="dk1"/>
              </a:effectRef>
              <a:fontRef idx="minor">
                <a:schemeClr val="tx1"/>
              </a:fontRef>
            </p:style>
          </p:cxnSp>
        </p:grpSp>
        <p:sp>
          <p:nvSpPr>
            <p:cNvPr id="222" name="Rectangle 221"/>
            <p:cNvSpPr/>
            <p:nvPr/>
          </p:nvSpPr>
          <p:spPr>
            <a:xfrm>
              <a:off x="2438400" y="1371600"/>
              <a:ext cx="1752600" cy="609600"/>
            </a:xfrm>
            <a:prstGeom prst="rect">
              <a:avLst/>
            </a:prstGeom>
            <a:noFill/>
            <a:ln w="127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234" name="Straight Arrow Connector 233"/>
          <p:cNvCxnSpPr>
            <a:stCxn id="219" idx="1"/>
          </p:cNvCxnSpPr>
          <p:nvPr/>
        </p:nvCxnSpPr>
        <p:spPr>
          <a:xfrm rot="16200000" flipH="1">
            <a:off x="2156795" y="4218090"/>
            <a:ext cx="124942" cy="2287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5" name="TextBox 234"/>
          <p:cNvSpPr txBox="1"/>
          <p:nvPr/>
        </p:nvSpPr>
        <p:spPr>
          <a:xfrm rot="16200000">
            <a:off x="3044016" y="3711426"/>
            <a:ext cx="397866" cy="461665"/>
          </a:xfrm>
          <a:prstGeom prst="rect">
            <a:avLst/>
          </a:prstGeom>
          <a:noFill/>
        </p:spPr>
        <p:txBody>
          <a:bodyPr wrap="none" rtlCol="0">
            <a:spAutoFit/>
          </a:bodyPr>
          <a:lstStyle/>
          <a:p>
            <a:r>
              <a:rPr lang="en-US" sz="2400" dirty="0" smtClean="0"/>
              <a:t>…</a:t>
            </a:r>
            <a:endParaRPr lang="en-US" sz="2400" dirty="0"/>
          </a:p>
        </p:txBody>
      </p:sp>
      <p:sp>
        <p:nvSpPr>
          <p:cNvPr id="238" name="Rectangle 237"/>
          <p:cNvSpPr/>
          <p:nvPr/>
        </p:nvSpPr>
        <p:spPr>
          <a:xfrm>
            <a:off x="154637" y="4267200"/>
            <a:ext cx="1521763" cy="369332"/>
          </a:xfrm>
          <a:prstGeom prst="rect">
            <a:avLst/>
          </a:prstGeom>
        </p:spPr>
        <p:txBody>
          <a:bodyPr wrap="none">
            <a:spAutoFit/>
          </a:bodyPr>
          <a:lstStyle/>
          <a:p>
            <a:r>
              <a:rPr lang="en-US" dirty="0" smtClean="0"/>
              <a:t>Bear response</a:t>
            </a:r>
            <a:endParaRPr lang="en-US" dirty="0"/>
          </a:p>
        </p:txBody>
      </p:sp>
      <p:pic>
        <p:nvPicPr>
          <p:cNvPr id="2054" name="Picture 6"/>
          <p:cNvPicPr>
            <a:picLocks noChangeAspect="1" noChangeArrowheads="1"/>
          </p:cNvPicPr>
          <p:nvPr/>
        </p:nvPicPr>
        <p:blipFill>
          <a:blip r:embed="rId9" cstate="print"/>
          <a:srcRect/>
          <a:stretch>
            <a:fillRect/>
          </a:stretch>
        </p:blipFill>
        <p:spPr bwMode="auto">
          <a:xfrm>
            <a:off x="1524000" y="3276600"/>
            <a:ext cx="651510" cy="651510"/>
          </a:xfrm>
          <a:prstGeom prst="rect">
            <a:avLst/>
          </a:prstGeom>
          <a:noFill/>
          <a:ln w="9525">
            <a:noFill/>
            <a:miter lim="800000"/>
            <a:headEnd/>
            <a:tailEnd/>
          </a:ln>
        </p:spPr>
      </p:pic>
      <p:pic>
        <p:nvPicPr>
          <p:cNvPr id="10" name="Picture 5"/>
          <p:cNvPicPr>
            <a:picLocks noChangeAspect="1" noChangeArrowheads="1"/>
          </p:cNvPicPr>
          <p:nvPr/>
        </p:nvPicPr>
        <p:blipFill>
          <a:blip r:embed="rId10" cstate="print"/>
          <a:srcRect/>
          <a:stretch>
            <a:fillRect/>
          </a:stretch>
        </p:blipFill>
        <p:spPr bwMode="auto">
          <a:xfrm>
            <a:off x="1419225" y="3667125"/>
            <a:ext cx="651510" cy="651510"/>
          </a:xfrm>
          <a:prstGeom prst="rect">
            <a:avLst/>
          </a:prstGeom>
          <a:noFill/>
          <a:ln w="9525">
            <a:noFill/>
            <a:miter lim="800000"/>
            <a:headEnd/>
            <a:tailEnd/>
          </a:ln>
        </p:spPr>
      </p:pic>
      <p:sp>
        <p:nvSpPr>
          <p:cNvPr id="239" name="TextBox 238"/>
          <p:cNvSpPr txBox="1"/>
          <p:nvPr/>
        </p:nvSpPr>
        <p:spPr>
          <a:xfrm rot="5400000">
            <a:off x="5280146" y="3490815"/>
            <a:ext cx="296839" cy="646331"/>
          </a:xfrm>
          <a:prstGeom prst="rect">
            <a:avLst/>
          </a:prstGeom>
          <a:noFill/>
        </p:spPr>
        <p:txBody>
          <a:bodyPr wrap="square" rtlCol="0">
            <a:spAutoFit/>
          </a:bodyPr>
          <a:lstStyle/>
          <a:p>
            <a:r>
              <a:rPr lang="en-US" sz="3600" dirty="0" smtClean="0"/>
              <a:t>…</a:t>
            </a:r>
            <a:endParaRPr lang="en-US" sz="3600" dirty="0"/>
          </a:p>
        </p:txBody>
      </p:sp>
      <p:pic>
        <p:nvPicPr>
          <p:cNvPr id="240" name="Picture 8"/>
          <p:cNvPicPr>
            <a:picLocks noChangeAspect="1" noChangeArrowheads="1"/>
          </p:cNvPicPr>
          <p:nvPr/>
        </p:nvPicPr>
        <p:blipFill>
          <a:blip r:embed="rId4" cstate="print"/>
          <a:srcRect/>
          <a:stretch>
            <a:fillRect/>
          </a:stretch>
        </p:blipFill>
        <p:spPr bwMode="auto">
          <a:xfrm>
            <a:off x="4572000" y="4295775"/>
            <a:ext cx="257175" cy="1266825"/>
          </a:xfrm>
          <a:prstGeom prst="rect">
            <a:avLst/>
          </a:prstGeom>
          <a:noFill/>
          <a:ln w="9525">
            <a:noFill/>
            <a:miter lim="800000"/>
            <a:headEnd/>
            <a:tailEnd/>
          </a:ln>
        </p:spPr>
      </p:pic>
      <p:pic>
        <p:nvPicPr>
          <p:cNvPr id="241" name="Picture 8"/>
          <p:cNvPicPr>
            <a:picLocks noChangeAspect="1" noChangeArrowheads="1"/>
          </p:cNvPicPr>
          <p:nvPr/>
        </p:nvPicPr>
        <p:blipFill>
          <a:blip r:embed="rId4" cstate="print"/>
          <a:srcRect/>
          <a:stretch>
            <a:fillRect/>
          </a:stretch>
        </p:blipFill>
        <p:spPr bwMode="auto">
          <a:xfrm>
            <a:off x="4572000" y="5655729"/>
            <a:ext cx="228601" cy="1126071"/>
          </a:xfrm>
          <a:prstGeom prst="rect">
            <a:avLst/>
          </a:prstGeom>
          <a:noFill/>
          <a:ln w="9525">
            <a:noFill/>
            <a:miter lim="800000"/>
            <a:headEnd/>
            <a:tailEnd/>
          </a:ln>
        </p:spPr>
      </p:pic>
      <p:pic>
        <p:nvPicPr>
          <p:cNvPr id="242" name="Picture 8"/>
          <p:cNvPicPr>
            <a:picLocks noChangeAspect="1" noChangeArrowheads="1"/>
          </p:cNvPicPr>
          <p:nvPr/>
        </p:nvPicPr>
        <p:blipFill>
          <a:blip r:embed="rId4" cstate="print"/>
          <a:srcRect/>
          <a:stretch>
            <a:fillRect/>
          </a:stretch>
        </p:blipFill>
        <p:spPr bwMode="auto">
          <a:xfrm>
            <a:off x="5105400" y="4953000"/>
            <a:ext cx="257175" cy="1266825"/>
          </a:xfrm>
          <a:prstGeom prst="rect">
            <a:avLst/>
          </a:prstGeom>
          <a:noFill/>
          <a:ln w="9525">
            <a:noFill/>
            <a:miter lim="800000"/>
            <a:headEnd/>
            <a:tailEnd/>
          </a:ln>
        </p:spPr>
      </p:pic>
      <p:sp>
        <p:nvSpPr>
          <p:cNvPr id="243" name="TextBox 242"/>
          <p:cNvSpPr txBox="1"/>
          <p:nvPr/>
        </p:nvSpPr>
        <p:spPr>
          <a:xfrm>
            <a:off x="4771654" y="4752975"/>
            <a:ext cx="333746" cy="369332"/>
          </a:xfrm>
          <a:prstGeom prst="rect">
            <a:avLst/>
          </a:prstGeom>
          <a:noFill/>
        </p:spPr>
        <p:txBody>
          <a:bodyPr wrap="none" rtlCol="0">
            <a:spAutoFit/>
          </a:bodyPr>
          <a:lstStyle/>
          <a:p>
            <a:r>
              <a:rPr lang="en-US" dirty="0" smtClean="0"/>
              <a:t>N</a:t>
            </a:r>
            <a:endParaRPr lang="en-US" dirty="0"/>
          </a:p>
        </p:txBody>
      </p:sp>
      <p:sp>
        <p:nvSpPr>
          <p:cNvPr id="244" name="TextBox 243"/>
          <p:cNvSpPr txBox="1"/>
          <p:nvPr/>
        </p:nvSpPr>
        <p:spPr>
          <a:xfrm>
            <a:off x="4800600" y="6107668"/>
            <a:ext cx="333746" cy="369332"/>
          </a:xfrm>
          <a:prstGeom prst="rect">
            <a:avLst/>
          </a:prstGeom>
          <a:noFill/>
        </p:spPr>
        <p:txBody>
          <a:bodyPr wrap="none" rtlCol="0">
            <a:spAutoFit/>
          </a:bodyPr>
          <a:lstStyle/>
          <a:p>
            <a:r>
              <a:rPr lang="en-US" dirty="0" smtClean="0"/>
              <a:t>N</a:t>
            </a:r>
            <a:endParaRPr lang="en-US" dirty="0"/>
          </a:p>
        </p:txBody>
      </p:sp>
      <p:sp>
        <p:nvSpPr>
          <p:cNvPr id="245" name="TextBox 244"/>
          <p:cNvSpPr txBox="1"/>
          <p:nvPr/>
        </p:nvSpPr>
        <p:spPr>
          <a:xfrm>
            <a:off x="5410200" y="5410200"/>
            <a:ext cx="736099" cy="369332"/>
          </a:xfrm>
          <a:prstGeom prst="rect">
            <a:avLst/>
          </a:prstGeom>
          <a:noFill/>
        </p:spPr>
        <p:txBody>
          <a:bodyPr wrap="none" rtlCol="0">
            <a:spAutoFit/>
          </a:bodyPr>
          <a:lstStyle/>
          <a:p>
            <a:r>
              <a:rPr lang="en-US" dirty="0" smtClean="0"/>
              <a:t>M x N</a:t>
            </a:r>
            <a:endParaRPr lang="en-US" dirty="0"/>
          </a:p>
        </p:txBody>
      </p:sp>
      <p:pic>
        <p:nvPicPr>
          <p:cNvPr id="246" name="Picture 8"/>
          <p:cNvPicPr>
            <a:picLocks noChangeAspect="1" noChangeArrowheads="1"/>
          </p:cNvPicPr>
          <p:nvPr/>
        </p:nvPicPr>
        <p:blipFill>
          <a:blip r:embed="rId4" cstate="print"/>
          <a:srcRect/>
          <a:stretch>
            <a:fillRect/>
          </a:stretch>
        </p:blipFill>
        <p:spPr bwMode="auto">
          <a:xfrm>
            <a:off x="6219825" y="3048000"/>
            <a:ext cx="257175" cy="1266825"/>
          </a:xfrm>
          <a:prstGeom prst="rect">
            <a:avLst/>
          </a:prstGeom>
          <a:noFill/>
          <a:ln w="9525">
            <a:noFill/>
            <a:miter lim="800000"/>
            <a:headEnd/>
            <a:tailEnd/>
          </a:ln>
        </p:spPr>
      </p:pic>
      <p:sp>
        <p:nvSpPr>
          <p:cNvPr id="247" name="TextBox 246"/>
          <p:cNvSpPr txBox="1"/>
          <p:nvPr/>
        </p:nvSpPr>
        <p:spPr>
          <a:xfrm>
            <a:off x="6477000" y="3505200"/>
            <a:ext cx="2238113" cy="369332"/>
          </a:xfrm>
          <a:prstGeom prst="rect">
            <a:avLst/>
          </a:prstGeom>
          <a:noFill/>
        </p:spPr>
        <p:txBody>
          <a:bodyPr wrap="none" rtlCol="0">
            <a:spAutoFit/>
          </a:bodyPr>
          <a:lstStyle/>
          <a:p>
            <a:r>
              <a:rPr lang="en-US" dirty="0" smtClean="0"/>
              <a:t>M x N x O= thousands</a:t>
            </a:r>
            <a:endParaRPr lang="en-US" dirty="0"/>
          </a:p>
        </p:txBody>
      </p:sp>
      <p:sp>
        <p:nvSpPr>
          <p:cNvPr id="249" name="Rectangle 248"/>
          <p:cNvSpPr/>
          <p:nvPr/>
        </p:nvSpPr>
        <p:spPr>
          <a:xfrm>
            <a:off x="228600" y="6107668"/>
            <a:ext cx="1666225" cy="369332"/>
          </a:xfrm>
          <a:prstGeom prst="rect">
            <a:avLst/>
          </a:prstGeom>
        </p:spPr>
        <p:txBody>
          <a:bodyPr wrap="none">
            <a:spAutoFit/>
          </a:bodyPr>
          <a:lstStyle/>
          <a:p>
            <a:r>
              <a:rPr lang="en-US" dirty="0" smtClean="0"/>
              <a:t>Water response</a:t>
            </a:r>
            <a:endParaRPr lang="en-US" dirty="0"/>
          </a:p>
        </p:txBody>
      </p:sp>
      <p:sp>
        <p:nvSpPr>
          <p:cNvPr id="250" name="TextBox 249"/>
          <p:cNvSpPr txBox="1"/>
          <p:nvPr/>
        </p:nvSpPr>
        <p:spPr>
          <a:xfrm>
            <a:off x="6324600" y="3849469"/>
            <a:ext cx="2220480" cy="646331"/>
          </a:xfrm>
          <a:prstGeom prst="rect">
            <a:avLst/>
          </a:prstGeom>
          <a:noFill/>
        </p:spPr>
        <p:txBody>
          <a:bodyPr wrap="none" rtlCol="0">
            <a:spAutoFit/>
          </a:bodyPr>
          <a:lstStyle/>
          <a:p>
            <a:r>
              <a:rPr lang="en-US" dirty="0" smtClean="0"/>
              <a:t>E.g., In our setting:</a:t>
            </a:r>
          </a:p>
          <a:p>
            <a:r>
              <a:rPr lang="en-US" dirty="0" smtClean="0"/>
              <a:t>   12 x 21x 177=44604</a:t>
            </a:r>
            <a:endParaRPr lang="en-US" dirty="0"/>
          </a:p>
        </p:txBody>
      </p:sp>
    </p:spTree>
    <p:extLst>
      <p:ext uri="{BB962C8B-B14F-4D97-AF65-F5344CB8AC3E}">
        <p14:creationId xmlns:p14="http://schemas.microsoft.com/office/powerpoint/2010/main" xmlns="" val="4208288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Problem</a:t>
            </a:r>
            <a:endParaRPr lang="en-US" dirty="0"/>
          </a:p>
        </p:txBody>
      </p:sp>
      <p:sp>
        <p:nvSpPr>
          <p:cNvPr id="49" name="Rectangle 48"/>
          <p:cNvSpPr/>
          <p:nvPr/>
        </p:nvSpPr>
        <p:spPr>
          <a:xfrm>
            <a:off x="76200" y="3886200"/>
            <a:ext cx="2389629" cy="369332"/>
          </a:xfrm>
          <a:prstGeom prst="rect">
            <a:avLst/>
          </a:prstGeom>
        </p:spPr>
        <p:txBody>
          <a:bodyPr wrap="none">
            <a:spAutoFit/>
          </a:bodyPr>
          <a:lstStyle/>
          <a:p>
            <a:r>
              <a:rPr lang="en-US" dirty="0" smtClean="0">
                <a:latin typeface="+mj-lt"/>
              </a:rPr>
              <a:t>Curse of dimensionality</a:t>
            </a:r>
          </a:p>
        </p:txBody>
      </p:sp>
      <p:sp>
        <p:nvSpPr>
          <p:cNvPr id="61" name="Rectangle 60"/>
          <p:cNvSpPr/>
          <p:nvPr/>
        </p:nvSpPr>
        <p:spPr>
          <a:xfrm>
            <a:off x="152400" y="4267200"/>
            <a:ext cx="7696200" cy="1077218"/>
          </a:xfrm>
          <a:prstGeom prst="rect">
            <a:avLst/>
          </a:prstGeom>
        </p:spPr>
        <p:txBody>
          <a:bodyPr wrap="square">
            <a:spAutoFit/>
          </a:bodyPr>
          <a:lstStyle/>
          <a:p>
            <a:pPr>
              <a:buFont typeface="Arial" pitchFamily="34" charset="0"/>
              <a:buChar char="•"/>
            </a:pPr>
            <a:r>
              <a:rPr lang="en-US" sz="1600" dirty="0" smtClean="0">
                <a:latin typeface="+mj-lt"/>
              </a:rPr>
              <a:t>  Complexity (running time) increases</a:t>
            </a:r>
          </a:p>
          <a:p>
            <a:pPr>
              <a:buFont typeface="Arial" pitchFamily="34" charset="0"/>
              <a:buChar char="•"/>
            </a:pPr>
            <a:r>
              <a:rPr lang="en-US" sz="1600" dirty="0" smtClean="0">
                <a:latin typeface="+mj-lt"/>
              </a:rPr>
              <a:t>  </a:t>
            </a:r>
            <a:r>
              <a:rPr lang="en-US" sz="1600" dirty="0" err="1" smtClean="0">
                <a:latin typeface="+mj-lt"/>
              </a:rPr>
              <a:t>Overfitting</a:t>
            </a:r>
            <a:endParaRPr lang="en-US" sz="1600" dirty="0" smtClean="0">
              <a:latin typeface="+mj-lt"/>
            </a:endParaRPr>
          </a:p>
          <a:p>
            <a:pPr>
              <a:buFont typeface="Arial" pitchFamily="34" charset="0"/>
              <a:buChar char="•"/>
            </a:pPr>
            <a:r>
              <a:rPr lang="en-US" sz="1600" dirty="0" smtClean="0">
                <a:latin typeface="+mj-lt"/>
              </a:rPr>
              <a:t>  Requirement of number of training </a:t>
            </a:r>
          </a:p>
          <a:p>
            <a:r>
              <a:rPr lang="en-US" sz="1600" dirty="0" smtClean="0">
                <a:latin typeface="+mj-lt"/>
              </a:rPr>
              <a:t>   data samples increases</a:t>
            </a:r>
            <a:endParaRPr lang="en-US" sz="1600" dirty="0">
              <a:latin typeface="+mj-lt"/>
            </a:endParaRPr>
          </a:p>
        </p:txBody>
      </p:sp>
      <p:grpSp>
        <p:nvGrpSpPr>
          <p:cNvPr id="50" name="Group 117"/>
          <p:cNvGrpSpPr/>
          <p:nvPr/>
        </p:nvGrpSpPr>
        <p:grpSpPr>
          <a:xfrm>
            <a:off x="4267200" y="754380"/>
            <a:ext cx="369332" cy="1524000"/>
            <a:chOff x="4267200" y="754380"/>
            <a:chExt cx="369332" cy="1524000"/>
          </a:xfrm>
        </p:grpSpPr>
        <p:sp>
          <p:nvSpPr>
            <p:cNvPr id="51" name="Rectangle 50"/>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2" name="Rectangle 51"/>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3" name="Rectangle 52"/>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4" name="Rectangle 53"/>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7" name="Rectangle 56"/>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8" name="Rectangle 57"/>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9" name="Rectangle 58"/>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0" name="Rectangle 59"/>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2" name="Rectangle 61"/>
            <p:cNvSpPr/>
            <p:nvPr/>
          </p:nvSpPr>
          <p:spPr>
            <a:xfrm>
              <a:off x="4267200" y="188214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3" name="Rectangle 62"/>
            <p:cNvSpPr/>
            <p:nvPr/>
          </p:nvSpPr>
          <p:spPr>
            <a:xfrm>
              <a:off x="4267200" y="20231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4" name="Rectangle 63"/>
            <p:cNvSpPr/>
            <p:nvPr/>
          </p:nvSpPr>
          <p:spPr>
            <a:xfrm>
              <a:off x="4267200" y="21640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5" name="TextBox 64"/>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grpSp>
        <p:nvGrpSpPr>
          <p:cNvPr id="66" name="Group 129"/>
          <p:cNvGrpSpPr/>
          <p:nvPr/>
        </p:nvGrpSpPr>
        <p:grpSpPr>
          <a:xfrm>
            <a:off x="4267200" y="2362200"/>
            <a:ext cx="369332" cy="1524000"/>
            <a:chOff x="4267200" y="754380"/>
            <a:chExt cx="369332" cy="1524000"/>
          </a:xfrm>
        </p:grpSpPr>
        <p:sp>
          <p:nvSpPr>
            <p:cNvPr id="67" name="Rectangle 66"/>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8" name="Rectangle 67"/>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9" name="Rectangle 68"/>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0" name="Rectangle 69"/>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1" name="Rectangle 70"/>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2" name="Rectangle 71"/>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3" name="Rectangle 72"/>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4" name="Rectangle 73"/>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5" name="Rectangle 74"/>
            <p:cNvSpPr/>
            <p:nvPr/>
          </p:nvSpPr>
          <p:spPr>
            <a:xfrm>
              <a:off x="4267200" y="188214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6" name="Rectangle 75"/>
            <p:cNvSpPr/>
            <p:nvPr/>
          </p:nvSpPr>
          <p:spPr>
            <a:xfrm>
              <a:off x="4267200" y="20231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7" name="Rectangle 76"/>
            <p:cNvSpPr/>
            <p:nvPr/>
          </p:nvSpPr>
          <p:spPr>
            <a:xfrm>
              <a:off x="4267200" y="21640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8" name="TextBox 77"/>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sp>
        <p:nvSpPr>
          <p:cNvPr id="79" name="TextBox 78"/>
          <p:cNvSpPr txBox="1"/>
          <p:nvPr/>
        </p:nvSpPr>
        <p:spPr>
          <a:xfrm rot="16200000">
            <a:off x="4099075" y="2084834"/>
            <a:ext cx="397866" cy="461665"/>
          </a:xfrm>
          <a:prstGeom prst="rect">
            <a:avLst/>
          </a:prstGeom>
          <a:noFill/>
        </p:spPr>
        <p:txBody>
          <a:bodyPr wrap="none" rtlCol="0">
            <a:spAutoFit/>
          </a:bodyPr>
          <a:lstStyle/>
          <a:p>
            <a:r>
              <a:rPr lang="en-US" sz="2400" dirty="0" smtClean="0"/>
              <a:t>…</a:t>
            </a:r>
            <a:endParaRPr lang="en-US" sz="2400" dirty="0"/>
          </a:p>
        </p:txBody>
      </p:sp>
      <p:grpSp>
        <p:nvGrpSpPr>
          <p:cNvPr id="80" name="Group 117"/>
          <p:cNvGrpSpPr/>
          <p:nvPr/>
        </p:nvGrpSpPr>
        <p:grpSpPr>
          <a:xfrm>
            <a:off x="4267200" y="3962400"/>
            <a:ext cx="369332" cy="1524000"/>
            <a:chOff x="4267200" y="754380"/>
            <a:chExt cx="369332" cy="1524000"/>
          </a:xfrm>
        </p:grpSpPr>
        <p:sp>
          <p:nvSpPr>
            <p:cNvPr id="81" name="Rectangle 80"/>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2" name="Rectangle 81"/>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3" name="Rectangle 82"/>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4" name="Rectangle 83"/>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5" name="Rectangle 84"/>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6" name="Rectangle 85"/>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7" name="Rectangle 86"/>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8" name="Rectangle 87"/>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9" name="Rectangle 88"/>
            <p:cNvSpPr/>
            <p:nvPr/>
          </p:nvSpPr>
          <p:spPr>
            <a:xfrm>
              <a:off x="4267200" y="188214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0" name="Rectangle 89"/>
            <p:cNvSpPr/>
            <p:nvPr/>
          </p:nvSpPr>
          <p:spPr>
            <a:xfrm>
              <a:off x="4267200" y="20231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1" name="Rectangle 90"/>
            <p:cNvSpPr/>
            <p:nvPr/>
          </p:nvSpPr>
          <p:spPr>
            <a:xfrm>
              <a:off x="4267200" y="21640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2" name="TextBox 91"/>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grpSp>
        <p:nvGrpSpPr>
          <p:cNvPr id="93" name="Group 129"/>
          <p:cNvGrpSpPr/>
          <p:nvPr/>
        </p:nvGrpSpPr>
        <p:grpSpPr>
          <a:xfrm>
            <a:off x="4267200" y="5562600"/>
            <a:ext cx="369332" cy="1101090"/>
            <a:chOff x="4267200" y="754380"/>
            <a:chExt cx="369332" cy="1101090"/>
          </a:xfrm>
        </p:grpSpPr>
        <p:sp>
          <p:nvSpPr>
            <p:cNvPr id="94" name="Rectangle 93"/>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5" name="Rectangle 94"/>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6" name="Rectangle 95"/>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7" name="Rectangle 96"/>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8" name="Rectangle 97"/>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Rectangle 98"/>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0" name="Rectangle 99"/>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1" name="Rectangle 100"/>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2" name="TextBox 101"/>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sp>
        <p:nvSpPr>
          <p:cNvPr id="103" name="TextBox 102"/>
          <p:cNvSpPr txBox="1"/>
          <p:nvPr/>
        </p:nvSpPr>
        <p:spPr>
          <a:xfrm rot="16200000">
            <a:off x="4099075" y="5292854"/>
            <a:ext cx="397866" cy="461665"/>
          </a:xfrm>
          <a:prstGeom prst="rect">
            <a:avLst/>
          </a:prstGeom>
          <a:noFill/>
        </p:spPr>
        <p:txBody>
          <a:bodyPr wrap="none" rtlCol="0">
            <a:spAutoFit/>
          </a:bodyPr>
          <a:lstStyle/>
          <a:p>
            <a:r>
              <a:rPr lang="en-US" sz="2400" dirty="0" smtClean="0"/>
              <a:t>…</a:t>
            </a:r>
            <a:endParaRPr lang="en-US" sz="2400" dirty="0"/>
          </a:p>
        </p:txBody>
      </p:sp>
      <p:sp>
        <p:nvSpPr>
          <p:cNvPr id="104" name="TextBox 103"/>
          <p:cNvSpPr txBox="1"/>
          <p:nvPr/>
        </p:nvSpPr>
        <p:spPr>
          <a:xfrm rot="16200000">
            <a:off x="4108600" y="6542534"/>
            <a:ext cx="397866" cy="461665"/>
          </a:xfrm>
          <a:prstGeom prst="rect">
            <a:avLst/>
          </a:prstGeom>
          <a:noFill/>
        </p:spPr>
        <p:txBody>
          <a:bodyPr wrap="none" rtlCol="0">
            <a:spAutoFit/>
          </a:bodyPr>
          <a:lstStyle/>
          <a:p>
            <a:r>
              <a:rPr lang="en-US" sz="2400" dirty="0" smtClean="0"/>
              <a:t>…</a:t>
            </a:r>
            <a:endParaRPr lang="en-US" sz="2400" dirty="0"/>
          </a:p>
        </p:txBody>
      </p:sp>
      <p:sp>
        <p:nvSpPr>
          <p:cNvPr id="105" name="TextBox 104"/>
          <p:cNvSpPr txBox="1"/>
          <p:nvPr/>
        </p:nvSpPr>
        <p:spPr>
          <a:xfrm rot="16200000">
            <a:off x="4049818" y="3642529"/>
            <a:ext cx="468398" cy="584775"/>
          </a:xfrm>
          <a:prstGeom prst="rect">
            <a:avLst/>
          </a:prstGeom>
          <a:noFill/>
        </p:spPr>
        <p:txBody>
          <a:bodyPr wrap="none" rtlCol="0">
            <a:spAutoFit/>
          </a:bodyPr>
          <a:lstStyle/>
          <a:p>
            <a:r>
              <a:rPr lang="en-US" sz="3200" dirty="0" smtClean="0"/>
              <a:t>…</a:t>
            </a:r>
            <a:endParaRPr lang="en-US" sz="3200" dirty="0"/>
          </a:p>
        </p:txBody>
      </p:sp>
      <p:sp>
        <p:nvSpPr>
          <p:cNvPr id="106" name="Rectangle 105"/>
          <p:cNvSpPr/>
          <p:nvPr/>
        </p:nvSpPr>
        <p:spPr>
          <a:xfrm>
            <a:off x="272696" y="2590800"/>
            <a:ext cx="3252557" cy="646331"/>
          </a:xfrm>
          <a:prstGeom prst="rect">
            <a:avLst/>
          </a:prstGeom>
        </p:spPr>
        <p:txBody>
          <a:bodyPr wrap="none">
            <a:spAutoFit/>
          </a:bodyPr>
          <a:lstStyle/>
          <a:p>
            <a:pPr algn="ctr"/>
            <a:r>
              <a:rPr lang="en-US" dirty="0" smtClean="0">
                <a:latin typeface="+mj-lt"/>
              </a:rPr>
              <a:t>High dimensional representation</a:t>
            </a:r>
          </a:p>
          <a:p>
            <a:pPr algn="ctr"/>
            <a:r>
              <a:rPr lang="en-US" dirty="0" smtClean="0">
                <a:latin typeface="+mj-lt"/>
              </a:rPr>
              <a:t>with redundancy </a:t>
            </a:r>
          </a:p>
        </p:txBody>
      </p:sp>
    </p:spTree>
    <p:extLst>
      <p:ext uri="{BB962C8B-B14F-4D97-AF65-F5344CB8AC3E}">
        <p14:creationId xmlns:p14="http://schemas.microsoft.com/office/powerpoint/2010/main" xmlns="" val="39793582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Motivation</a:t>
            </a:r>
            <a:endParaRPr lang="en-US" dirty="0"/>
          </a:p>
        </p:txBody>
      </p:sp>
      <p:sp>
        <p:nvSpPr>
          <p:cNvPr id="49" name="Rectangle 48"/>
          <p:cNvSpPr/>
          <p:nvPr/>
        </p:nvSpPr>
        <p:spPr>
          <a:xfrm>
            <a:off x="76200" y="3886200"/>
            <a:ext cx="2389629" cy="369332"/>
          </a:xfrm>
          <a:prstGeom prst="rect">
            <a:avLst/>
          </a:prstGeom>
        </p:spPr>
        <p:txBody>
          <a:bodyPr wrap="none">
            <a:spAutoFit/>
          </a:bodyPr>
          <a:lstStyle/>
          <a:p>
            <a:r>
              <a:rPr lang="en-US" dirty="0" smtClean="0">
                <a:latin typeface="+mj-lt"/>
              </a:rPr>
              <a:t>Curse of dimensionality</a:t>
            </a:r>
          </a:p>
        </p:txBody>
      </p:sp>
      <p:sp>
        <p:nvSpPr>
          <p:cNvPr id="61" name="Rectangle 60"/>
          <p:cNvSpPr/>
          <p:nvPr/>
        </p:nvSpPr>
        <p:spPr>
          <a:xfrm>
            <a:off x="152400" y="4267200"/>
            <a:ext cx="7696200" cy="1077218"/>
          </a:xfrm>
          <a:prstGeom prst="rect">
            <a:avLst/>
          </a:prstGeom>
        </p:spPr>
        <p:txBody>
          <a:bodyPr wrap="square">
            <a:spAutoFit/>
          </a:bodyPr>
          <a:lstStyle/>
          <a:p>
            <a:pPr>
              <a:buFont typeface="Arial" pitchFamily="34" charset="0"/>
              <a:buChar char="•"/>
            </a:pPr>
            <a:r>
              <a:rPr lang="en-US" sz="1600" dirty="0" smtClean="0">
                <a:latin typeface="+mj-lt"/>
              </a:rPr>
              <a:t>  Complexity (running time) increases</a:t>
            </a:r>
          </a:p>
          <a:p>
            <a:pPr>
              <a:buFont typeface="Arial" pitchFamily="34" charset="0"/>
              <a:buChar char="•"/>
            </a:pPr>
            <a:r>
              <a:rPr lang="en-US" sz="1600" dirty="0" smtClean="0">
                <a:latin typeface="+mj-lt"/>
              </a:rPr>
              <a:t>  </a:t>
            </a:r>
            <a:r>
              <a:rPr lang="en-US" sz="1600" dirty="0" err="1" smtClean="0">
                <a:latin typeface="+mj-lt"/>
              </a:rPr>
              <a:t>Overfitting</a:t>
            </a:r>
            <a:endParaRPr lang="en-US" sz="1600" dirty="0" smtClean="0">
              <a:latin typeface="+mj-lt"/>
            </a:endParaRPr>
          </a:p>
          <a:p>
            <a:pPr>
              <a:buFont typeface="Arial" pitchFamily="34" charset="0"/>
              <a:buChar char="•"/>
            </a:pPr>
            <a:r>
              <a:rPr lang="en-US" sz="1600" dirty="0" smtClean="0">
                <a:latin typeface="+mj-lt"/>
              </a:rPr>
              <a:t>  Requirement of number of training </a:t>
            </a:r>
          </a:p>
          <a:p>
            <a:r>
              <a:rPr lang="en-US" sz="1600" dirty="0" smtClean="0">
                <a:latin typeface="+mj-lt"/>
              </a:rPr>
              <a:t>   data samples increases</a:t>
            </a:r>
            <a:endParaRPr lang="en-US" sz="1600" dirty="0">
              <a:latin typeface="+mj-lt"/>
            </a:endParaRPr>
          </a:p>
        </p:txBody>
      </p:sp>
      <p:grpSp>
        <p:nvGrpSpPr>
          <p:cNvPr id="3" name="Group 117"/>
          <p:cNvGrpSpPr/>
          <p:nvPr/>
        </p:nvGrpSpPr>
        <p:grpSpPr>
          <a:xfrm>
            <a:off x="4267200" y="754380"/>
            <a:ext cx="369332" cy="1524000"/>
            <a:chOff x="4267200" y="754380"/>
            <a:chExt cx="369332" cy="1524000"/>
          </a:xfrm>
        </p:grpSpPr>
        <p:sp>
          <p:nvSpPr>
            <p:cNvPr id="51" name="Rectangle 50"/>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2" name="Rectangle 51"/>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3" name="Rectangle 52"/>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4" name="Rectangle 53"/>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7" name="Rectangle 56"/>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8" name="Rectangle 57"/>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9" name="Rectangle 58"/>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0" name="Rectangle 59"/>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2" name="Rectangle 61"/>
            <p:cNvSpPr/>
            <p:nvPr/>
          </p:nvSpPr>
          <p:spPr>
            <a:xfrm>
              <a:off x="4267200" y="188214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3" name="Rectangle 62"/>
            <p:cNvSpPr/>
            <p:nvPr/>
          </p:nvSpPr>
          <p:spPr>
            <a:xfrm>
              <a:off x="4267200" y="20231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4" name="Rectangle 63"/>
            <p:cNvSpPr/>
            <p:nvPr/>
          </p:nvSpPr>
          <p:spPr>
            <a:xfrm>
              <a:off x="4267200" y="21640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5" name="TextBox 64"/>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grpSp>
        <p:nvGrpSpPr>
          <p:cNvPr id="4" name="Group 129"/>
          <p:cNvGrpSpPr/>
          <p:nvPr/>
        </p:nvGrpSpPr>
        <p:grpSpPr>
          <a:xfrm>
            <a:off x="4267200" y="2362200"/>
            <a:ext cx="369332" cy="1524000"/>
            <a:chOff x="4267200" y="754380"/>
            <a:chExt cx="369332" cy="1524000"/>
          </a:xfrm>
        </p:grpSpPr>
        <p:sp>
          <p:nvSpPr>
            <p:cNvPr id="67" name="Rectangle 66"/>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8" name="Rectangle 67"/>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9" name="Rectangle 68"/>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0" name="Rectangle 69"/>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1" name="Rectangle 70"/>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2" name="Rectangle 71"/>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3" name="Rectangle 72"/>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4" name="Rectangle 73"/>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5" name="Rectangle 74"/>
            <p:cNvSpPr/>
            <p:nvPr/>
          </p:nvSpPr>
          <p:spPr>
            <a:xfrm>
              <a:off x="4267200" y="188214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6" name="Rectangle 75"/>
            <p:cNvSpPr/>
            <p:nvPr/>
          </p:nvSpPr>
          <p:spPr>
            <a:xfrm>
              <a:off x="4267200" y="20231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7" name="Rectangle 76"/>
            <p:cNvSpPr/>
            <p:nvPr/>
          </p:nvSpPr>
          <p:spPr>
            <a:xfrm>
              <a:off x="4267200" y="21640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8" name="TextBox 77"/>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sp>
        <p:nvSpPr>
          <p:cNvPr id="79" name="TextBox 78"/>
          <p:cNvSpPr txBox="1"/>
          <p:nvPr/>
        </p:nvSpPr>
        <p:spPr>
          <a:xfrm rot="16200000">
            <a:off x="4099075" y="2084834"/>
            <a:ext cx="397866" cy="461665"/>
          </a:xfrm>
          <a:prstGeom prst="rect">
            <a:avLst/>
          </a:prstGeom>
          <a:noFill/>
        </p:spPr>
        <p:txBody>
          <a:bodyPr wrap="none" rtlCol="0">
            <a:spAutoFit/>
          </a:bodyPr>
          <a:lstStyle/>
          <a:p>
            <a:r>
              <a:rPr lang="en-US" sz="2400" dirty="0" smtClean="0"/>
              <a:t>…</a:t>
            </a:r>
            <a:endParaRPr lang="en-US" sz="2400" dirty="0"/>
          </a:p>
        </p:txBody>
      </p:sp>
      <p:grpSp>
        <p:nvGrpSpPr>
          <p:cNvPr id="5" name="Group 117"/>
          <p:cNvGrpSpPr/>
          <p:nvPr/>
        </p:nvGrpSpPr>
        <p:grpSpPr>
          <a:xfrm>
            <a:off x="4267200" y="3962400"/>
            <a:ext cx="369332" cy="1524000"/>
            <a:chOff x="4267200" y="754380"/>
            <a:chExt cx="369332" cy="1524000"/>
          </a:xfrm>
        </p:grpSpPr>
        <p:sp>
          <p:nvSpPr>
            <p:cNvPr id="81" name="Rectangle 80"/>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2" name="Rectangle 81"/>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3" name="Rectangle 82"/>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4" name="Rectangle 83"/>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5" name="Rectangle 84"/>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6" name="Rectangle 85"/>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7" name="Rectangle 86"/>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8" name="Rectangle 87"/>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9" name="Rectangle 88"/>
            <p:cNvSpPr/>
            <p:nvPr/>
          </p:nvSpPr>
          <p:spPr>
            <a:xfrm>
              <a:off x="4267200" y="188214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0" name="Rectangle 89"/>
            <p:cNvSpPr/>
            <p:nvPr/>
          </p:nvSpPr>
          <p:spPr>
            <a:xfrm>
              <a:off x="4267200" y="20231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1" name="Rectangle 90"/>
            <p:cNvSpPr/>
            <p:nvPr/>
          </p:nvSpPr>
          <p:spPr>
            <a:xfrm>
              <a:off x="4267200" y="21640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2" name="TextBox 91"/>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grpSp>
        <p:nvGrpSpPr>
          <p:cNvPr id="6" name="Group 129"/>
          <p:cNvGrpSpPr/>
          <p:nvPr/>
        </p:nvGrpSpPr>
        <p:grpSpPr>
          <a:xfrm>
            <a:off x="4267200" y="5562600"/>
            <a:ext cx="369332" cy="1101090"/>
            <a:chOff x="4267200" y="754380"/>
            <a:chExt cx="369332" cy="1101090"/>
          </a:xfrm>
        </p:grpSpPr>
        <p:sp>
          <p:nvSpPr>
            <p:cNvPr id="94" name="Rectangle 93"/>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5" name="Rectangle 94"/>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6" name="Rectangle 95"/>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7" name="Rectangle 96"/>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8" name="Rectangle 97"/>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Rectangle 98"/>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0" name="Rectangle 99"/>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1" name="Rectangle 100"/>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2" name="TextBox 101"/>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sp>
        <p:nvSpPr>
          <p:cNvPr id="103" name="TextBox 102"/>
          <p:cNvSpPr txBox="1"/>
          <p:nvPr/>
        </p:nvSpPr>
        <p:spPr>
          <a:xfrm rot="16200000">
            <a:off x="4099075" y="5292854"/>
            <a:ext cx="397866" cy="461665"/>
          </a:xfrm>
          <a:prstGeom prst="rect">
            <a:avLst/>
          </a:prstGeom>
          <a:noFill/>
        </p:spPr>
        <p:txBody>
          <a:bodyPr wrap="none" rtlCol="0">
            <a:spAutoFit/>
          </a:bodyPr>
          <a:lstStyle/>
          <a:p>
            <a:r>
              <a:rPr lang="en-US" sz="2400" dirty="0" smtClean="0"/>
              <a:t>…</a:t>
            </a:r>
            <a:endParaRPr lang="en-US" sz="2400" dirty="0"/>
          </a:p>
        </p:txBody>
      </p:sp>
      <p:sp>
        <p:nvSpPr>
          <p:cNvPr id="104" name="TextBox 103"/>
          <p:cNvSpPr txBox="1"/>
          <p:nvPr/>
        </p:nvSpPr>
        <p:spPr>
          <a:xfrm rot="16200000">
            <a:off x="4108600" y="6542534"/>
            <a:ext cx="397866" cy="461665"/>
          </a:xfrm>
          <a:prstGeom prst="rect">
            <a:avLst/>
          </a:prstGeom>
          <a:noFill/>
        </p:spPr>
        <p:txBody>
          <a:bodyPr wrap="none" rtlCol="0">
            <a:spAutoFit/>
          </a:bodyPr>
          <a:lstStyle/>
          <a:p>
            <a:r>
              <a:rPr lang="en-US" sz="2400" dirty="0" smtClean="0"/>
              <a:t>…</a:t>
            </a:r>
            <a:endParaRPr lang="en-US" sz="2400" dirty="0"/>
          </a:p>
        </p:txBody>
      </p:sp>
      <p:sp>
        <p:nvSpPr>
          <p:cNvPr id="105" name="TextBox 104"/>
          <p:cNvSpPr txBox="1"/>
          <p:nvPr/>
        </p:nvSpPr>
        <p:spPr>
          <a:xfrm rot="16200000">
            <a:off x="4049818" y="3642529"/>
            <a:ext cx="468398" cy="584775"/>
          </a:xfrm>
          <a:prstGeom prst="rect">
            <a:avLst/>
          </a:prstGeom>
          <a:noFill/>
        </p:spPr>
        <p:txBody>
          <a:bodyPr wrap="none" rtlCol="0">
            <a:spAutoFit/>
          </a:bodyPr>
          <a:lstStyle/>
          <a:p>
            <a:r>
              <a:rPr lang="en-US" sz="3200" dirty="0" smtClean="0"/>
              <a:t>…</a:t>
            </a:r>
            <a:endParaRPr lang="en-US" sz="3200" dirty="0"/>
          </a:p>
        </p:txBody>
      </p:sp>
      <p:sp>
        <p:nvSpPr>
          <p:cNvPr id="106" name="Rectangle 105"/>
          <p:cNvSpPr/>
          <p:nvPr/>
        </p:nvSpPr>
        <p:spPr>
          <a:xfrm>
            <a:off x="272696" y="2590800"/>
            <a:ext cx="3252557" cy="646331"/>
          </a:xfrm>
          <a:prstGeom prst="rect">
            <a:avLst/>
          </a:prstGeom>
        </p:spPr>
        <p:txBody>
          <a:bodyPr wrap="none">
            <a:spAutoFit/>
          </a:bodyPr>
          <a:lstStyle/>
          <a:p>
            <a:pPr algn="ctr"/>
            <a:r>
              <a:rPr lang="en-US" dirty="0" smtClean="0">
                <a:latin typeface="+mj-lt"/>
              </a:rPr>
              <a:t>High dimensional representation</a:t>
            </a:r>
          </a:p>
          <a:p>
            <a:pPr algn="ctr"/>
            <a:r>
              <a:rPr lang="en-US" dirty="0" smtClean="0">
                <a:latin typeface="+mj-lt"/>
              </a:rPr>
              <a:t>with redundancy </a:t>
            </a:r>
          </a:p>
        </p:txBody>
      </p:sp>
      <p:pic>
        <p:nvPicPr>
          <p:cNvPr id="66" name="Picture 2" descr="C:\Documents and Settings\JiaLi\Desktop\event_dataset\event_img\polo\Easy_Close_polo_26.jpg"/>
          <p:cNvPicPr>
            <a:picLocks noChangeAspect="1" noChangeArrowheads="1"/>
          </p:cNvPicPr>
          <p:nvPr/>
        </p:nvPicPr>
        <p:blipFill>
          <a:blip r:embed="rId3" cstate="print"/>
          <a:srcRect/>
          <a:stretch>
            <a:fillRect/>
          </a:stretch>
        </p:blipFill>
        <p:spPr bwMode="auto">
          <a:xfrm>
            <a:off x="4800600" y="1752600"/>
            <a:ext cx="838200" cy="1143000"/>
          </a:xfrm>
          <a:prstGeom prst="rect">
            <a:avLst/>
          </a:prstGeom>
          <a:noFill/>
        </p:spPr>
      </p:pic>
      <p:pic>
        <p:nvPicPr>
          <p:cNvPr id="80" name="Picture 3" descr="C:\Documents and Settings\JiaLi\Desktop\event_dataset\event_img\polo\Easy_Close_polo_24.jpg"/>
          <p:cNvPicPr>
            <a:picLocks noChangeAspect="1" noChangeArrowheads="1"/>
          </p:cNvPicPr>
          <p:nvPr/>
        </p:nvPicPr>
        <p:blipFill>
          <a:blip r:embed="rId4" cstate="print"/>
          <a:srcRect/>
          <a:stretch>
            <a:fillRect/>
          </a:stretch>
        </p:blipFill>
        <p:spPr bwMode="auto">
          <a:xfrm>
            <a:off x="5745747" y="1752600"/>
            <a:ext cx="762000" cy="1143000"/>
          </a:xfrm>
          <a:prstGeom prst="rect">
            <a:avLst/>
          </a:prstGeom>
          <a:noFill/>
        </p:spPr>
      </p:pic>
      <p:sp>
        <p:nvSpPr>
          <p:cNvPr id="93" name="Freeform 92"/>
          <p:cNvSpPr/>
          <p:nvPr/>
        </p:nvSpPr>
        <p:spPr>
          <a:xfrm>
            <a:off x="5069305" y="1973179"/>
            <a:ext cx="433137" cy="860926"/>
          </a:xfrm>
          <a:custGeom>
            <a:avLst/>
            <a:gdLst>
              <a:gd name="connsiteX0" fmla="*/ 42779 w 433137"/>
              <a:gd name="connsiteY0" fmla="*/ 326189 h 860926"/>
              <a:gd name="connsiteX1" fmla="*/ 80211 w 433137"/>
              <a:gd name="connsiteY1" fmla="*/ 256674 h 860926"/>
              <a:gd name="connsiteX2" fmla="*/ 197853 w 433137"/>
              <a:gd name="connsiteY2" fmla="*/ 251326 h 860926"/>
              <a:gd name="connsiteX3" fmla="*/ 235284 w 433137"/>
              <a:gd name="connsiteY3" fmla="*/ 160421 h 860926"/>
              <a:gd name="connsiteX4" fmla="*/ 208548 w 433137"/>
              <a:gd name="connsiteY4" fmla="*/ 80210 h 860926"/>
              <a:gd name="connsiteX5" fmla="*/ 229937 w 433137"/>
              <a:gd name="connsiteY5" fmla="*/ 53474 h 860926"/>
              <a:gd name="connsiteX6" fmla="*/ 229937 w 433137"/>
              <a:gd name="connsiteY6" fmla="*/ 53474 h 860926"/>
              <a:gd name="connsiteX7" fmla="*/ 315495 w 433137"/>
              <a:gd name="connsiteY7" fmla="*/ 42779 h 860926"/>
              <a:gd name="connsiteX8" fmla="*/ 299453 w 433137"/>
              <a:gd name="connsiteY8" fmla="*/ 32084 h 860926"/>
              <a:gd name="connsiteX9" fmla="*/ 310148 w 433137"/>
              <a:gd name="connsiteY9" fmla="*/ 0 h 860926"/>
              <a:gd name="connsiteX10" fmla="*/ 315495 w 433137"/>
              <a:gd name="connsiteY10" fmla="*/ 101600 h 860926"/>
              <a:gd name="connsiteX11" fmla="*/ 390358 w 433137"/>
              <a:gd name="connsiteY11" fmla="*/ 192505 h 860926"/>
              <a:gd name="connsiteX12" fmla="*/ 352927 w 433137"/>
              <a:gd name="connsiteY12" fmla="*/ 245979 h 860926"/>
              <a:gd name="connsiteX13" fmla="*/ 320842 w 433137"/>
              <a:gd name="connsiteY13" fmla="*/ 288758 h 860926"/>
              <a:gd name="connsiteX14" fmla="*/ 368969 w 433137"/>
              <a:gd name="connsiteY14" fmla="*/ 358274 h 860926"/>
              <a:gd name="connsiteX15" fmla="*/ 395706 w 433137"/>
              <a:gd name="connsiteY15" fmla="*/ 411747 h 860926"/>
              <a:gd name="connsiteX16" fmla="*/ 401053 w 433137"/>
              <a:gd name="connsiteY16" fmla="*/ 497305 h 860926"/>
              <a:gd name="connsiteX17" fmla="*/ 390358 w 433137"/>
              <a:gd name="connsiteY17" fmla="*/ 588210 h 860926"/>
              <a:gd name="connsiteX18" fmla="*/ 368969 w 433137"/>
              <a:gd name="connsiteY18" fmla="*/ 625642 h 860926"/>
              <a:gd name="connsiteX19" fmla="*/ 395706 w 433137"/>
              <a:gd name="connsiteY19" fmla="*/ 711200 h 860926"/>
              <a:gd name="connsiteX20" fmla="*/ 417095 w 433137"/>
              <a:gd name="connsiteY20" fmla="*/ 818147 h 860926"/>
              <a:gd name="connsiteX21" fmla="*/ 433137 w 433137"/>
              <a:gd name="connsiteY21" fmla="*/ 860926 h 860926"/>
              <a:gd name="connsiteX22" fmla="*/ 368969 w 433137"/>
              <a:gd name="connsiteY22" fmla="*/ 850232 h 860926"/>
              <a:gd name="connsiteX23" fmla="*/ 331537 w 433137"/>
              <a:gd name="connsiteY23" fmla="*/ 802105 h 860926"/>
              <a:gd name="connsiteX24" fmla="*/ 294106 w 433137"/>
              <a:gd name="connsiteY24" fmla="*/ 764674 h 860926"/>
              <a:gd name="connsiteX25" fmla="*/ 320842 w 433137"/>
              <a:gd name="connsiteY25" fmla="*/ 727242 h 860926"/>
              <a:gd name="connsiteX26" fmla="*/ 288758 w 433137"/>
              <a:gd name="connsiteY26" fmla="*/ 620295 h 860926"/>
              <a:gd name="connsiteX27" fmla="*/ 251327 w 433137"/>
              <a:gd name="connsiteY27" fmla="*/ 577516 h 860926"/>
              <a:gd name="connsiteX28" fmla="*/ 219242 w 433137"/>
              <a:gd name="connsiteY28" fmla="*/ 614947 h 860926"/>
              <a:gd name="connsiteX29" fmla="*/ 245979 w 433137"/>
              <a:gd name="connsiteY29" fmla="*/ 657726 h 860926"/>
              <a:gd name="connsiteX30" fmla="*/ 294106 w 433137"/>
              <a:gd name="connsiteY30" fmla="*/ 743284 h 860926"/>
              <a:gd name="connsiteX31" fmla="*/ 294106 w 433137"/>
              <a:gd name="connsiteY31" fmla="*/ 807453 h 860926"/>
              <a:gd name="connsiteX32" fmla="*/ 272716 w 433137"/>
              <a:gd name="connsiteY32" fmla="*/ 844884 h 860926"/>
              <a:gd name="connsiteX33" fmla="*/ 229937 w 433137"/>
              <a:gd name="connsiteY33" fmla="*/ 802105 h 860926"/>
              <a:gd name="connsiteX34" fmla="*/ 262021 w 433137"/>
              <a:gd name="connsiteY34" fmla="*/ 764674 h 860926"/>
              <a:gd name="connsiteX35" fmla="*/ 160421 w 433137"/>
              <a:gd name="connsiteY35" fmla="*/ 582863 h 860926"/>
              <a:gd name="connsiteX36" fmla="*/ 187158 w 433137"/>
              <a:gd name="connsiteY36" fmla="*/ 550779 h 860926"/>
              <a:gd name="connsiteX37" fmla="*/ 122990 w 433137"/>
              <a:gd name="connsiteY37" fmla="*/ 550779 h 860926"/>
              <a:gd name="connsiteX38" fmla="*/ 96253 w 433137"/>
              <a:gd name="connsiteY38" fmla="*/ 529389 h 860926"/>
              <a:gd name="connsiteX39" fmla="*/ 90906 w 433137"/>
              <a:gd name="connsiteY39" fmla="*/ 604253 h 860926"/>
              <a:gd name="connsiteX40" fmla="*/ 122990 w 433137"/>
              <a:gd name="connsiteY40" fmla="*/ 759326 h 860926"/>
              <a:gd name="connsiteX41" fmla="*/ 160421 w 433137"/>
              <a:gd name="connsiteY41" fmla="*/ 818147 h 860926"/>
              <a:gd name="connsiteX42" fmla="*/ 171116 w 433137"/>
              <a:gd name="connsiteY42" fmla="*/ 844884 h 860926"/>
              <a:gd name="connsiteX43" fmla="*/ 106948 w 433137"/>
              <a:gd name="connsiteY43" fmla="*/ 828842 h 860926"/>
              <a:gd name="connsiteX44" fmla="*/ 90906 w 433137"/>
              <a:gd name="connsiteY44" fmla="*/ 796758 h 860926"/>
              <a:gd name="connsiteX45" fmla="*/ 69516 w 433137"/>
              <a:gd name="connsiteY45" fmla="*/ 748632 h 860926"/>
              <a:gd name="connsiteX46" fmla="*/ 58821 w 433137"/>
              <a:gd name="connsiteY46" fmla="*/ 684463 h 860926"/>
              <a:gd name="connsiteX47" fmla="*/ 42779 w 433137"/>
              <a:gd name="connsiteY47" fmla="*/ 577516 h 860926"/>
              <a:gd name="connsiteX48" fmla="*/ 37432 w 433137"/>
              <a:gd name="connsiteY48" fmla="*/ 534737 h 860926"/>
              <a:gd name="connsiteX49" fmla="*/ 0 w 433137"/>
              <a:gd name="connsiteY49" fmla="*/ 411747 h 860926"/>
              <a:gd name="connsiteX50" fmla="*/ 42779 w 433137"/>
              <a:gd name="connsiteY50" fmla="*/ 326189 h 86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33137" h="860926">
                <a:moveTo>
                  <a:pt x="42779" y="326189"/>
                </a:moveTo>
                <a:lnTo>
                  <a:pt x="80211" y="256674"/>
                </a:lnTo>
                <a:lnTo>
                  <a:pt x="197853" y="251326"/>
                </a:lnTo>
                <a:lnTo>
                  <a:pt x="235284" y="160421"/>
                </a:lnTo>
                <a:lnTo>
                  <a:pt x="208548" y="80210"/>
                </a:lnTo>
                <a:lnTo>
                  <a:pt x="229937" y="53474"/>
                </a:lnTo>
                <a:lnTo>
                  <a:pt x="229937" y="53474"/>
                </a:lnTo>
                <a:lnTo>
                  <a:pt x="315495" y="42779"/>
                </a:lnTo>
                <a:lnTo>
                  <a:pt x="299453" y="32084"/>
                </a:lnTo>
                <a:lnTo>
                  <a:pt x="310148" y="0"/>
                </a:lnTo>
                <a:lnTo>
                  <a:pt x="315495" y="101600"/>
                </a:lnTo>
                <a:lnTo>
                  <a:pt x="390358" y="192505"/>
                </a:lnTo>
                <a:lnTo>
                  <a:pt x="352927" y="245979"/>
                </a:lnTo>
                <a:lnTo>
                  <a:pt x="320842" y="288758"/>
                </a:lnTo>
                <a:lnTo>
                  <a:pt x="368969" y="358274"/>
                </a:lnTo>
                <a:lnTo>
                  <a:pt x="395706" y="411747"/>
                </a:lnTo>
                <a:lnTo>
                  <a:pt x="401053" y="497305"/>
                </a:lnTo>
                <a:lnTo>
                  <a:pt x="390358" y="588210"/>
                </a:lnTo>
                <a:lnTo>
                  <a:pt x="368969" y="625642"/>
                </a:lnTo>
                <a:lnTo>
                  <a:pt x="395706" y="711200"/>
                </a:lnTo>
                <a:lnTo>
                  <a:pt x="417095" y="818147"/>
                </a:lnTo>
                <a:lnTo>
                  <a:pt x="433137" y="860926"/>
                </a:lnTo>
                <a:lnTo>
                  <a:pt x="368969" y="850232"/>
                </a:lnTo>
                <a:lnTo>
                  <a:pt x="331537" y="802105"/>
                </a:lnTo>
                <a:lnTo>
                  <a:pt x="294106" y="764674"/>
                </a:lnTo>
                <a:lnTo>
                  <a:pt x="320842" y="727242"/>
                </a:lnTo>
                <a:lnTo>
                  <a:pt x="288758" y="620295"/>
                </a:lnTo>
                <a:lnTo>
                  <a:pt x="251327" y="577516"/>
                </a:lnTo>
                <a:lnTo>
                  <a:pt x="219242" y="614947"/>
                </a:lnTo>
                <a:lnTo>
                  <a:pt x="245979" y="657726"/>
                </a:lnTo>
                <a:lnTo>
                  <a:pt x="294106" y="743284"/>
                </a:lnTo>
                <a:lnTo>
                  <a:pt x="294106" y="807453"/>
                </a:lnTo>
                <a:lnTo>
                  <a:pt x="272716" y="844884"/>
                </a:lnTo>
                <a:lnTo>
                  <a:pt x="229937" y="802105"/>
                </a:lnTo>
                <a:lnTo>
                  <a:pt x="262021" y="764674"/>
                </a:lnTo>
                <a:lnTo>
                  <a:pt x="160421" y="582863"/>
                </a:lnTo>
                <a:lnTo>
                  <a:pt x="187158" y="550779"/>
                </a:lnTo>
                <a:lnTo>
                  <a:pt x="122990" y="550779"/>
                </a:lnTo>
                <a:lnTo>
                  <a:pt x="96253" y="529389"/>
                </a:lnTo>
                <a:lnTo>
                  <a:pt x="90906" y="604253"/>
                </a:lnTo>
                <a:lnTo>
                  <a:pt x="122990" y="759326"/>
                </a:lnTo>
                <a:lnTo>
                  <a:pt x="160421" y="818147"/>
                </a:lnTo>
                <a:lnTo>
                  <a:pt x="171116" y="844884"/>
                </a:lnTo>
                <a:lnTo>
                  <a:pt x="106948" y="828842"/>
                </a:lnTo>
                <a:lnTo>
                  <a:pt x="90906" y="796758"/>
                </a:lnTo>
                <a:lnTo>
                  <a:pt x="69516" y="748632"/>
                </a:lnTo>
                <a:lnTo>
                  <a:pt x="58821" y="684463"/>
                </a:lnTo>
                <a:lnTo>
                  <a:pt x="42779" y="577516"/>
                </a:lnTo>
                <a:lnTo>
                  <a:pt x="37432" y="534737"/>
                </a:lnTo>
                <a:lnTo>
                  <a:pt x="0" y="411747"/>
                </a:lnTo>
                <a:lnTo>
                  <a:pt x="42779" y="326189"/>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5791200" y="2015958"/>
            <a:ext cx="716547" cy="748631"/>
          </a:xfrm>
          <a:custGeom>
            <a:avLst/>
            <a:gdLst>
              <a:gd name="connsiteX0" fmla="*/ 251326 w 716547"/>
              <a:gd name="connsiteY0" fmla="*/ 449179 h 748631"/>
              <a:gd name="connsiteX1" fmla="*/ 245979 w 716547"/>
              <a:gd name="connsiteY1" fmla="*/ 326189 h 748631"/>
              <a:gd name="connsiteX2" fmla="*/ 219242 w 716547"/>
              <a:gd name="connsiteY2" fmla="*/ 235284 h 748631"/>
              <a:gd name="connsiteX3" fmla="*/ 187158 w 716547"/>
              <a:gd name="connsiteY3" fmla="*/ 208547 h 748631"/>
              <a:gd name="connsiteX4" fmla="*/ 106947 w 716547"/>
              <a:gd name="connsiteY4" fmla="*/ 294105 h 748631"/>
              <a:gd name="connsiteX5" fmla="*/ 48126 w 716547"/>
              <a:gd name="connsiteY5" fmla="*/ 267368 h 748631"/>
              <a:gd name="connsiteX6" fmla="*/ 42779 w 716547"/>
              <a:gd name="connsiteY6" fmla="*/ 208547 h 748631"/>
              <a:gd name="connsiteX7" fmla="*/ 133684 w 716547"/>
              <a:gd name="connsiteY7" fmla="*/ 90905 h 748631"/>
              <a:gd name="connsiteX8" fmla="*/ 149726 w 716547"/>
              <a:gd name="connsiteY8" fmla="*/ 69516 h 748631"/>
              <a:gd name="connsiteX9" fmla="*/ 144379 w 716547"/>
              <a:gd name="connsiteY9" fmla="*/ 0 h 748631"/>
              <a:gd name="connsiteX10" fmla="*/ 171115 w 716547"/>
              <a:gd name="connsiteY10" fmla="*/ 69516 h 748631"/>
              <a:gd name="connsiteX11" fmla="*/ 262021 w 716547"/>
              <a:gd name="connsiteY11" fmla="*/ 96253 h 748631"/>
              <a:gd name="connsiteX12" fmla="*/ 352926 w 716547"/>
              <a:gd name="connsiteY12" fmla="*/ 187158 h 748631"/>
              <a:gd name="connsiteX13" fmla="*/ 401052 w 716547"/>
              <a:gd name="connsiteY13" fmla="*/ 229937 h 748631"/>
              <a:gd name="connsiteX14" fmla="*/ 534736 w 716547"/>
              <a:gd name="connsiteY14" fmla="*/ 240631 h 748631"/>
              <a:gd name="connsiteX15" fmla="*/ 604252 w 716547"/>
              <a:gd name="connsiteY15" fmla="*/ 219242 h 748631"/>
              <a:gd name="connsiteX16" fmla="*/ 652379 w 716547"/>
              <a:gd name="connsiteY16" fmla="*/ 213895 h 748631"/>
              <a:gd name="connsiteX17" fmla="*/ 716547 w 716547"/>
              <a:gd name="connsiteY17" fmla="*/ 197853 h 748631"/>
              <a:gd name="connsiteX18" fmla="*/ 711200 w 716547"/>
              <a:gd name="connsiteY18" fmla="*/ 406400 h 748631"/>
              <a:gd name="connsiteX19" fmla="*/ 545431 w 716547"/>
              <a:gd name="connsiteY19" fmla="*/ 470568 h 748631"/>
              <a:gd name="connsiteX20" fmla="*/ 422442 w 716547"/>
              <a:gd name="connsiteY20" fmla="*/ 486610 h 748631"/>
              <a:gd name="connsiteX21" fmla="*/ 401052 w 716547"/>
              <a:gd name="connsiteY21" fmla="*/ 475916 h 748631"/>
              <a:gd name="connsiteX22" fmla="*/ 347579 w 716547"/>
              <a:gd name="connsiteY22" fmla="*/ 748631 h 748631"/>
              <a:gd name="connsiteX23" fmla="*/ 235284 w 716547"/>
              <a:gd name="connsiteY23" fmla="*/ 743284 h 748631"/>
              <a:gd name="connsiteX24" fmla="*/ 310147 w 716547"/>
              <a:gd name="connsiteY24" fmla="*/ 684463 h 748631"/>
              <a:gd name="connsiteX25" fmla="*/ 347579 w 716547"/>
              <a:gd name="connsiteY25" fmla="*/ 497305 h 748631"/>
              <a:gd name="connsiteX26" fmla="*/ 267368 w 716547"/>
              <a:gd name="connsiteY26" fmla="*/ 518695 h 748631"/>
              <a:gd name="connsiteX27" fmla="*/ 176463 w 716547"/>
              <a:gd name="connsiteY27" fmla="*/ 556126 h 748631"/>
              <a:gd name="connsiteX28" fmla="*/ 74863 w 716547"/>
              <a:gd name="connsiteY28" fmla="*/ 641684 h 748631"/>
              <a:gd name="connsiteX29" fmla="*/ 37431 w 716547"/>
              <a:gd name="connsiteY29" fmla="*/ 673768 h 748631"/>
              <a:gd name="connsiteX30" fmla="*/ 0 w 716547"/>
              <a:gd name="connsiteY30" fmla="*/ 668421 h 748631"/>
              <a:gd name="connsiteX31" fmla="*/ 32084 w 716547"/>
              <a:gd name="connsiteY31" fmla="*/ 609600 h 748631"/>
              <a:gd name="connsiteX32" fmla="*/ 128336 w 716547"/>
              <a:gd name="connsiteY32" fmla="*/ 534737 h 748631"/>
              <a:gd name="connsiteX33" fmla="*/ 219242 w 716547"/>
              <a:gd name="connsiteY33" fmla="*/ 497305 h 748631"/>
              <a:gd name="connsiteX34" fmla="*/ 251326 w 716547"/>
              <a:gd name="connsiteY34" fmla="*/ 449179 h 7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6547" h="748631">
                <a:moveTo>
                  <a:pt x="251326" y="449179"/>
                </a:moveTo>
                <a:lnTo>
                  <a:pt x="245979" y="326189"/>
                </a:lnTo>
                <a:lnTo>
                  <a:pt x="219242" y="235284"/>
                </a:lnTo>
                <a:lnTo>
                  <a:pt x="187158" y="208547"/>
                </a:lnTo>
                <a:lnTo>
                  <a:pt x="106947" y="294105"/>
                </a:lnTo>
                <a:lnTo>
                  <a:pt x="48126" y="267368"/>
                </a:lnTo>
                <a:lnTo>
                  <a:pt x="42779" y="208547"/>
                </a:lnTo>
                <a:lnTo>
                  <a:pt x="133684" y="90905"/>
                </a:lnTo>
                <a:lnTo>
                  <a:pt x="149726" y="69516"/>
                </a:lnTo>
                <a:lnTo>
                  <a:pt x="144379" y="0"/>
                </a:lnTo>
                <a:lnTo>
                  <a:pt x="171115" y="69516"/>
                </a:lnTo>
                <a:lnTo>
                  <a:pt x="262021" y="96253"/>
                </a:lnTo>
                <a:lnTo>
                  <a:pt x="352926" y="187158"/>
                </a:lnTo>
                <a:lnTo>
                  <a:pt x="401052" y="229937"/>
                </a:lnTo>
                <a:lnTo>
                  <a:pt x="534736" y="240631"/>
                </a:lnTo>
                <a:lnTo>
                  <a:pt x="604252" y="219242"/>
                </a:lnTo>
                <a:lnTo>
                  <a:pt x="652379" y="213895"/>
                </a:lnTo>
                <a:lnTo>
                  <a:pt x="716547" y="197853"/>
                </a:lnTo>
                <a:lnTo>
                  <a:pt x="711200" y="406400"/>
                </a:lnTo>
                <a:lnTo>
                  <a:pt x="545431" y="470568"/>
                </a:lnTo>
                <a:lnTo>
                  <a:pt x="422442" y="486610"/>
                </a:lnTo>
                <a:lnTo>
                  <a:pt x="401052" y="475916"/>
                </a:lnTo>
                <a:lnTo>
                  <a:pt x="347579" y="748631"/>
                </a:lnTo>
                <a:lnTo>
                  <a:pt x="235284" y="743284"/>
                </a:lnTo>
                <a:lnTo>
                  <a:pt x="310147" y="684463"/>
                </a:lnTo>
                <a:lnTo>
                  <a:pt x="347579" y="497305"/>
                </a:lnTo>
                <a:lnTo>
                  <a:pt x="267368" y="518695"/>
                </a:lnTo>
                <a:lnTo>
                  <a:pt x="176463" y="556126"/>
                </a:lnTo>
                <a:lnTo>
                  <a:pt x="74863" y="641684"/>
                </a:lnTo>
                <a:lnTo>
                  <a:pt x="37431" y="673768"/>
                </a:lnTo>
                <a:lnTo>
                  <a:pt x="0" y="668421"/>
                </a:lnTo>
                <a:lnTo>
                  <a:pt x="32084" y="609600"/>
                </a:lnTo>
                <a:lnTo>
                  <a:pt x="128336" y="534737"/>
                </a:lnTo>
                <a:lnTo>
                  <a:pt x="219242" y="497305"/>
                </a:lnTo>
                <a:lnTo>
                  <a:pt x="251326" y="449179"/>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4" descr="C:\Documents and Settings\JiaLi\Desktop\event_dataset\event_img\croquet\Easy_Close_croquet_73.jpg"/>
          <p:cNvPicPr>
            <a:picLocks noChangeAspect="1" noChangeArrowheads="1"/>
          </p:cNvPicPr>
          <p:nvPr/>
        </p:nvPicPr>
        <p:blipFill>
          <a:blip r:embed="rId5" cstate="print"/>
          <a:srcRect/>
          <a:stretch>
            <a:fillRect/>
          </a:stretch>
        </p:blipFill>
        <p:spPr bwMode="auto">
          <a:xfrm>
            <a:off x="8153400" y="1724025"/>
            <a:ext cx="868680" cy="1303020"/>
          </a:xfrm>
          <a:prstGeom prst="rect">
            <a:avLst/>
          </a:prstGeom>
          <a:noFill/>
        </p:spPr>
      </p:pic>
      <p:pic>
        <p:nvPicPr>
          <p:cNvPr id="109" name="Picture 5" descr="C:\Documents and Settings\JiaLi\Desktop\event_dataset\event_img\croquet\Easy_Close_croquet_205.jpg"/>
          <p:cNvPicPr>
            <a:picLocks noChangeAspect="1" noChangeArrowheads="1"/>
          </p:cNvPicPr>
          <p:nvPr/>
        </p:nvPicPr>
        <p:blipFill>
          <a:blip r:embed="rId6" cstate="print"/>
          <a:srcRect/>
          <a:stretch>
            <a:fillRect/>
          </a:stretch>
        </p:blipFill>
        <p:spPr bwMode="auto">
          <a:xfrm>
            <a:off x="6888480" y="1876425"/>
            <a:ext cx="1219200" cy="914400"/>
          </a:xfrm>
          <a:prstGeom prst="rect">
            <a:avLst/>
          </a:prstGeom>
          <a:noFill/>
        </p:spPr>
      </p:pic>
      <p:sp>
        <p:nvSpPr>
          <p:cNvPr id="110" name="TextBox 109"/>
          <p:cNvSpPr txBox="1"/>
          <p:nvPr/>
        </p:nvSpPr>
        <p:spPr>
          <a:xfrm>
            <a:off x="5257800" y="1400175"/>
            <a:ext cx="595228" cy="369332"/>
          </a:xfrm>
          <a:prstGeom prst="rect">
            <a:avLst/>
          </a:prstGeom>
          <a:noFill/>
        </p:spPr>
        <p:txBody>
          <a:bodyPr wrap="none" rtlCol="0">
            <a:spAutoFit/>
          </a:bodyPr>
          <a:lstStyle/>
          <a:p>
            <a:r>
              <a:rPr lang="en-US" dirty="0" smtClean="0"/>
              <a:t>Polo</a:t>
            </a:r>
            <a:endParaRPr lang="en-US" dirty="0"/>
          </a:p>
        </p:txBody>
      </p:sp>
      <p:sp>
        <p:nvSpPr>
          <p:cNvPr id="111" name="Rectangle 110"/>
          <p:cNvSpPr/>
          <p:nvPr/>
        </p:nvSpPr>
        <p:spPr>
          <a:xfrm>
            <a:off x="7467600" y="1413042"/>
            <a:ext cx="941155" cy="369332"/>
          </a:xfrm>
          <a:prstGeom prst="rect">
            <a:avLst/>
          </a:prstGeom>
        </p:spPr>
        <p:txBody>
          <a:bodyPr wrap="none">
            <a:spAutoFit/>
          </a:bodyPr>
          <a:lstStyle/>
          <a:p>
            <a:r>
              <a:rPr lang="en-US" dirty="0" smtClean="0"/>
              <a:t>Croquet</a:t>
            </a:r>
            <a:endParaRPr lang="en-US" dirty="0"/>
          </a:p>
        </p:txBody>
      </p:sp>
      <p:sp>
        <p:nvSpPr>
          <p:cNvPr id="112" name="TextBox 111"/>
          <p:cNvSpPr txBox="1"/>
          <p:nvPr/>
        </p:nvSpPr>
        <p:spPr>
          <a:xfrm>
            <a:off x="4638664" y="838200"/>
            <a:ext cx="4505336" cy="646331"/>
          </a:xfrm>
          <a:prstGeom prst="rect">
            <a:avLst/>
          </a:prstGeom>
          <a:noFill/>
        </p:spPr>
        <p:txBody>
          <a:bodyPr wrap="none" rtlCol="0">
            <a:spAutoFit/>
          </a:bodyPr>
          <a:lstStyle/>
          <a:p>
            <a:pPr algn="ctr"/>
            <a:r>
              <a:rPr lang="en-US" dirty="0" smtClean="0"/>
              <a:t>A few objects are adequate for differentiating </a:t>
            </a:r>
          </a:p>
          <a:p>
            <a:pPr algn="ctr"/>
            <a:r>
              <a:rPr lang="en-US" dirty="0" smtClean="0"/>
              <a:t>different classes (object </a:t>
            </a:r>
            <a:r>
              <a:rPr lang="en-US" dirty="0" err="1" smtClean="0"/>
              <a:t>sparsity</a:t>
            </a:r>
            <a:r>
              <a:rPr lang="en-US" dirty="0" smtClean="0"/>
              <a:t>)</a:t>
            </a:r>
            <a:endParaRPr lang="en-US" dirty="0"/>
          </a:p>
        </p:txBody>
      </p:sp>
      <p:sp>
        <p:nvSpPr>
          <p:cNvPr id="113" name="TextBox 112"/>
          <p:cNvSpPr txBox="1"/>
          <p:nvPr/>
        </p:nvSpPr>
        <p:spPr>
          <a:xfrm>
            <a:off x="4781999" y="3088242"/>
            <a:ext cx="4057201" cy="646331"/>
          </a:xfrm>
          <a:prstGeom prst="rect">
            <a:avLst/>
          </a:prstGeom>
          <a:noFill/>
        </p:spPr>
        <p:txBody>
          <a:bodyPr wrap="none" rtlCol="0">
            <a:spAutoFit/>
          </a:bodyPr>
          <a:lstStyle/>
          <a:p>
            <a:pPr algn="ctr"/>
            <a:r>
              <a:rPr lang="en-US" dirty="0" smtClean="0"/>
              <a:t>Size of objects matters for differentiating </a:t>
            </a:r>
          </a:p>
          <a:p>
            <a:pPr algn="ctr"/>
            <a:r>
              <a:rPr lang="en-US" dirty="0" smtClean="0"/>
              <a:t>different classes (scale </a:t>
            </a:r>
            <a:r>
              <a:rPr lang="en-US" dirty="0" err="1" smtClean="0"/>
              <a:t>sparsity</a:t>
            </a:r>
            <a:r>
              <a:rPr lang="en-US" dirty="0" smtClean="0"/>
              <a:t>) </a:t>
            </a:r>
            <a:endParaRPr lang="en-US" dirty="0"/>
          </a:p>
        </p:txBody>
      </p:sp>
      <p:pic>
        <p:nvPicPr>
          <p:cNvPr id="114" name="Picture 7" descr="http://www.webefit.com/articles_100_199/ART_167_Img/BallCrunch2.jpg"/>
          <p:cNvPicPr>
            <a:picLocks noChangeAspect="1" noChangeArrowheads="1"/>
          </p:cNvPicPr>
          <p:nvPr/>
        </p:nvPicPr>
        <p:blipFill>
          <a:blip r:embed="rId7" cstate="print"/>
          <a:srcRect/>
          <a:stretch>
            <a:fillRect/>
          </a:stretch>
        </p:blipFill>
        <p:spPr bwMode="auto">
          <a:xfrm>
            <a:off x="5924999" y="3714749"/>
            <a:ext cx="1181100" cy="1149604"/>
          </a:xfrm>
          <a:prstGeom prst="rect">
            <a:avLst/>
          </a:prstGeom>
          <a:noFill/>
        </p:spPr>
      </p:pic>
      <p:pic>
        <p:nvPicPr>
          <p:cNvPr id="115" name="Picture 9" descr="http://www.fhzal.com/works/011024/bocce-tribune01.jpg"/>
          <p:cNvPicPr>
            <a:picLocks noChangeAspect="1" noChangeArrowheads="1"/>
          </p:cNvPicPr>
          <p:nvPr/>
        </p:nvPicPr>
        <p:blipFill>
          <a:blip r:embed="rId8" cstate="print"/>
          <a:srcRect/>
          <a:stretch>
            <a:fillRect/>
          </a:stretch>
        </p:blipFill>
        <p:spPr bwMode="auto">
          <a:xfrm>
            <a:off x="7372799" y="3714749"/>
            <a:ext cx="832514" cy="1162051"/>
          </a:xfrm>
          <a:prstGeom prst="rect">
            <a:avLst/>
          </a:prstGeom>
          <a:noFill/>
        </p:spPr>
      </p:pic>
      <p:pic>
        <p:nvPicPr>
          <p:cNvPr id="116" name="Picture 9"/>
          <p:cNvPicPr>
            <a:picLocks noChangeAspect="1" noChangeArrowheads="1"/>
          </p:cNvPicPr>
          <p:nvPr/>
        </p:nvPicPr>
        <p:blipFill>
          <a:blip r:embed="rId9" cstate="print"/>
          <a:srcRect/>
          <a:stretch>
            <a:fillRect/>
          </a:stretch>
        </p:blipFill>
        <p:spPr bwMode="auto">
          <a:xfrm>
            <a:off x="4689734" y="5638800"/>
            <a:ext cx="914400" cy="972457"/>
          </a:xfrm>
          <a:prstGeom prst="rect">
            <a:avLst/>
          </a:prstGeom>
          <a:noFill/>
          <a:ln w="9525">
            <a:noFill/>
            <a:miter lim="800000"/>
            <a:headEnd/>
            <a:tailEnd/>
          </a:ln>
        </p:spPr>
      </p:pic>
      <p:sp>
        <p:nvSpPr>
          <p:cNvPr id="117" name="Freeform 116"/>
          <p:cNvSpPr/>
          <p:nvPr/>
        </p:nvSpPr>
        <p:spPr>
          <a:xfrm>
            <a:off x="4680209" y="5619750"/>
            <a:ext cx="904875" cy="314325"/>
          </a:xfrm>
          <a:custGeom>
            <a:avLst/>
            <a:gdLst>
              <a:gd name="connsiteX0" fmla="*/ 0 w 904875"/>
              <a:gd name="connsiteY0" fmla="*/ 9525 h 314325"/>
              <a:gd name="connsiteX1" fmla="*/ 0 w 904875"/>
              <a:gd name="connsiteY1" fmla="*/ 228600 h 314325"/>
              <a:gd name="connsiteX2" fmla="*/ 114300 w 904875"/>
              <a:gd name="connsiteY2" fmla="*/ 180975 h 314325"/>
              <a:gd name="connsiteX3" fmla="*/ 238125 w 904875"/>
              <a:gd name="connsiteY3" fmla="*/ 314325 h 314325"/>
              <a:gd name="connsiteX4" fmla="*/ 304800 w 904875"/>
              <a:gd name="connsiteY4" fmla="*/ 209550 h 314325"/>
              <a:gd name="connsiteX5" fmla="*/ 361950 w 904875"/>
              <a:gd name="connsiteY5" fmla="*/ 190500 h 314325"/>
              <a:gd name="connsiteX6" fmla="*/ 390525 w 904875"/>
              <a:gd name="connsiteY6" fmla="*/ 66675 h 314325"/>
              <a:gd name="connsiteX7" fmla="*/ 428625 w 904875"/>
              <a:gd name="connsiteY7" fmla="*/ 200025 h 314325"/>
              <a:gd name="connsiteX8" fmla="*/ 571500 w 904875"/>
              <a:gd name="connsiteY8" fmla="*/ 161925 h 314325"/>
              <a:gd name="connsiteX9" fmla="*/ 790575 w 904875"/>
              <a:gd name="connsiteY9" fmla="*/ 219075 h 314325"/>
              <a:gd name="connsiteX10" fmla="*/ 904875 w 904875"/>
              <a:gd name="connsiteY10" fmla="*/ 171450 h 314325"/>
              <a:gd name="connsiteX11" fmla="*/ 895350 w 904875"/>
              <a:gd name="connsiteY11" fmla="*/ 0 h 314325"/>
              <a:gd name="connsiteX12" fmla="*/ 0 w 904875"/>
              <a:gd name="connsiteY12" fmla="*/ 95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4875" h="314325">
                <a:moveTo>
                  <a:pt x="0" y="9525"/>
                </a:moveTo>
                <a:lnTo>
                  <a:pt x="0" y="228600"/>
                </a:lnTo>
                <a:lnTo>
                  <a:pt x="114300" y="180975"/>
                </a:lnTo>
                <a:lnTo>
                  <a:pt x="238125" y="314325"/>
                </a:lnTo>
                <a:lnTo>
                  <a:pt x="304800" y="209550"/>
                </a:lnTo>
                <a:lnTo>
                  <a:pt x="361950" y="190500"/>
                </a:lnTo>
                <a:lnTo>
                  <a:pt x="390525" y="66675"/>
                </a:lnTo>
                <a:lnTo>
                  <a:pt x="428625" y="200025"/>
                </a:lnTo>
                <a:lnTo>
                  <a:pt x="571500" y="161925"/>
                </a:lnTo>
                <a:lnTo>
                  <a:pt x="790575" y="219075"/>
                </a:lnTo>
                <a:lnTo>
                  <a:pt x="904875" y="171450"/>
                </a:lnTo>
                <a:lnTo>
                  <a:pt x="895350" y="0"/>
                </a:lnTo>
                <a:lnTo>
                  <a:pt x="0" y="9525"/>
                </a:lnTo>
                <a:close/>
              </a:path>
            </a:pathLst>
          </a:cu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Picture 10"/>
          <p:cNvPicPr>
            <a:picLocks noChangeAspect="1" noChangeArrowheads="1"/>
          </p:cNvPicPr>
          <p:nvPr/>
        </p:nvPicPr>
        <p:blipFill>
          <a:blip r:embed="rId10" cstate="print"/>
          <a:srcRect/>
          <a:stretch>
            <a:fillRect/>
          </a:stretch>
        </p:blipFill>
        <p:spPr bwMode="auto">
          <a:xfrm>
            <a:off x="5680335" y="5638800"/>
            <a:ext cx="1025578" cy="993019"/>
          </a:xfrm>
          <a:prstGeom prst="rect">
            <a:avLst/>
          </a:prstGeom>
          <a:noFill/>
          <a:ln w="9525">
            <a:noFill/>
            <a:miter lim="800000"/>
            <a:headEnd/>
            <a:tailEnd/>
          </a:ln>
        </p:spPr>
      </p:pic>
      <p:sp>
        <p:nvSpPr>
          <p:cNvPr id="119" name="Freeform 118"/>
          <p:cNvSpPr/>
          <p:nvPr/>
        </p:nvSpPr>
        <p:spPr>
          <a:xfrm>
            <a:off x="5689860" y="5638800"/>
            <a:ext cx="990600" cy="342900"/>
          </a:xfrm>
          <a:custGeom>
            <a:avLst/>
            <a:gdLst>
              <a:gd name="connsiteX0" fmla="*/ 0 w 990600"/>
              <a:gd name="connsiteY0" fmla="*/ 0 h 352425"/>
              <a:gd name="connsiteX1" fmla="*/ 0 w 990600"/>
              <a:gd name="connsiteY1" fmla="*/ 352425 h 352425"/>
              <a:gd name="connsiteX2" fmla="*/ 114300 w 990600"/>
              <a:gd name="connsiteY2" fmla="*/ 266700 h 352425"/>
              <a:gd name="connsiteX3" fmla="*/ 228600 w 990600"/>
              <a:gd name="connsiteY3" fmla="*/ 276225 h 352425"/>
              <a:gd name="connsiteX4" fmla="*/ 361950 w 990600"/>
              <a:gd name="connsiteY4" fmla="*/ 247650 h 352425"/>
              <a:gd name="connsiteX5" fmla="*/ 476250 w 990600"/>
              <a:gd name="connsiteY5" fmla="*/ 304800 h 352425"/>
              <a:gd name="connsiteX6" fmla="*/ 619125 w 990600"/>
              <a:gd name="connsiteY6" fmla="*/ 228600 h 352425"/>
              <a:gd name="connsiteX7" fmla="*/ 714375 w 990600"/>
              <a:gd name="connsiteY7" fmla="*/ 200025 h 352425"/>
              <a:gd name="connsiteX8" fmla="*/ 895350 w 990600"/>
              <a:gd name="connsiteY8" fmla="*/ 304800 h 352425"/>
              <a:gd name="connsiteX9" fmla="*/ 990600 w 990600"/>
              <a:gd name="connsiteY9" fmla="*/ 352425 h 352425"/>
              <a:gd name="connsiteX10" fmla="*/ 981075 w 990600"/>
              <a:gd name="connsiteY10" fmla="*/ 9525 h 352425"/>
              <a:gd name="connsiteX11" fmla="*/ 0 w 990600"/>
              <a:gd name="connsiteY11"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600" h="352425">
                <a:moveTo>
                  <a:pt x="0" y="0"/>
                </a:moveTo>
                <a:lnTo>
                  <a:pt x="0" y="352425"/>
                </a:lnTo>
                <a:lnTo>
                  <a:pt x="114300" y="266700"/>
                </a:lnTo>
                <a:lnTo>
                  <a:pt x="228600" y="276225"/>
                </a:lnTo>
                <a:lnTo>
                  <a:pt x="361950" y="247650"/>
                </a:lnTo>
                <a:lnTo>
                  <a:pt x="476250" y="304800"/>
                </a:lnTo>
                <a:lnTo>
                  <a:pt x="619125" y="228600"/>
                </a:lnTo>
                <a:lnTo>
                  <a:pt x="714375" y="200025"/>
                </a:lnTo>
                <a:lnTo>
                  <a:pt x="895350" y="304800"/>
                </a:lnTo>
                <a:lnTo>
                  <a:pt x="990600" y="352425"/>
                </a:lnTo>
                <a:lnTo>
                  <a:pt x="981075" y="9525"/>
                </a:lnTo>
                <a:lnTo>
                  <a:pt x="0" y="0"/>
                </a:lnTo>
                <a:close/>
              </a:path>
            </a:pathLst>
          </a:cu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 name="Picture 12"/>
          <p:cNvPicPr>
            <a:picLocks noChangeAspect="1" noChangeArrowheads="1"/>
          </p:cNvPicPr>
          <p:nvPr/>
        </p:nvPicPr>
        <p:blipFill>
          <a:blip r:embed="rId11" cstate="print"/>
          <a:srcRect/>
          <a:stretch>
            <a:fillRect/>
          </a:stretch>
        </p:blipFill>
        <p:spPr bwMode="auto">
          <a:xfrm>
            <a:off x="6927727" y="5654488"/>
            <a:ext cx="983729" cy="952499"/>
          </a:xfrm>
          <a:prstGeom prst="rect">
            <a:avLst/>
          </a:prstGeom>
          <a:noFill/>
          <a:ln w="9525">
            <a:noFill/>
            <a:miter lim="800000"/>
            <a:headEnd/>
            <a:tailEnd/>
          </a:ln>
        </p:spPr>
      </p:pic>
      <p:sp>
        <p:nvSpPr>
          <p:cNvPr id="121" name="Freeform 120"/>
          <p:cNvSpPr/>
          <p:nvPr/>
        </p:nvSpPr>
        <p:spPr>
          <a:xfrm>
            <a:off x="6934200" y="6172200"/>
            <a:ext cx="948680" cy="440085"/>
          </a:xfrm>
          <a:custGeom>
            <a:avLst/>
            <a:gdLst>
              <a:gd name="connsiteX0" fmla="*/ 24449 w 889951"/>
              <a:gd name="connsiteY0" fmla="*/ 0 h 440085"/>
              <a:gd name="connsiteX1" fmla="*/ 889951 w 889951"/>
              <a:gd name="connsiteY1" fmla="*/ 0 h 440085"/>
              <a:gd name="connsiteX2" fmla="*/ 889951 w 889951"/>
              <a:gd name="connsiteY2" fmla="*/ 440085 h 440085"/>
              <a:gd name="connsiteX3" fmla="*/ 0 w 889951"/>
              <a:gd name="connsiteY3" fmla="*/ 420526 h 440085"/>
              <a:gd name="connsiteX4" fmla="*/ 24449 w 889951"/>
              <a:gd name="connsiteY4" fmla="*/ 0 h 44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51" h="440085">
                <a:moveTo>
                  <a:pt x="24449" y="0"/>
                </a:moveTo>
                <a:lnTo>
                  <a:pt x="889951" y="0"/>
                </a:lnTo>
                <a:lnTo>
                  <a:pt x="889951" y="440085"/>
                </a:lnTo>
                <a:lnTo>
                  <a:pt x="0" y="420526"/>
                </a:lnTo>
                <a:lnTo>
                  <a:pt x="24449"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3"/>
          <p:cNvPicPr>
            <a:picLocks noChangeAspect="1" noChangeArrowheads="1"/>
          </p:cNvPicPr>
          <p:nvPr/>
        </p:nvPicPr>
        <p:blipFill>
          <a:blip r:embed="rId12" cstate="print"/>
          <a:srcRect/>
          <a:stretch>
            <a:fillRect/>
          </a:stretch>
        </p:blipFill>
        <p:spPr bwMode="auto">
          <a:xfrm>
            <a:off x="7948307" y="5654488"/>
            <a:ext cx="983729" cy="952500"/>
          </a:xfrm>
          <a:prstGeom prst="rect">
            <a:avLst/>
          </a:prstGeom>
          <a:noFill/>
          <a:ln w="9525">
            <a:noFill/>
            <a:miter lim="800000"/>
            <a:headEnd/>
            <a:tailEnd/>
          </a:ln>
        </p:spPr>
      </p:pic>
      <p:sp>
        <p:nvSpPr>
          <p:cNvPr id="123" name="Freeform 122"/>
          <p:cNvSpPr/>
          <p:nvPr/>
        </p:nvSpPr>
        <p:spPr>
          <a:xfrm>
            <a:off x="7939590" y="6089072"/>
            <a:ext cx="962466" cy="523213"/>
          </a:xfrm>
          <a:custGeom>
            <a:avLst/>
            <a:gdLst>
              <a:gd name="connsiteX0" fmla="*/ 29339 w 933959"/>
              <a:gd name="connsiteY0" fmla="*/ 0 h 523213"/>
              <a:gd name="connsiteX1" fmla="*/ 933959 w 933959"/>
              <a:gd name="connsiteY1" fmla="*/ 0 h 523213"/>
              <a:gd name="connsiteX2" fmla="*/ 924179 w 933959"/>
              <a:gd name="connsiteY2" fmla="*/ 523213 h 523213"/>
              <a:gd name="connsiteX3" fmla="*/ 0 w 933959"/>
              <a:gd name="connsiteY3" fmla="*/ 503654 h 523213"/>
              <a:gd name="connsiteX4" fmla="*/ 29339 w 933959"/>
              <a:gd name="connsiteY4" fmla="*/ 0 h 523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959" h="523213">
                <a:moveTo>
                  <a:pt x="29339" y="0"/>
                </a:moveTo>
                <a:lnTo>
                  <a:pt x="933959" y="0"/>
                </a:lnTo>
                <a:lnTo>
                  <a:pt x="924179" y="523213"/>
                </a:lnTo>
                <a:lnTo>
                  <a:pt x="0" y="503654"/>
                </a:lnTo>
                <a:cubicBezTo>
                  <a:pt x="1630" y="330880"/>
                  <a:pt x="3259" y="158105"/>
                  <a:pt x="29339"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p:cNvSpPr txBox="1"/>
          <p:nvPr/>
        </p:nvSpPr>
        <p:spPr>
          <a:xfrm>
            <a:off x="4876800" y="5029200"/>
            <a:ext cx="3823996" cy="646331"/>
          </a:xfrm>
          <a:prstGeom prst="rect">
            <a:avLst/>
          </a:prstGeom>
          <a:noFill/>
        </p:spPr>
        <p:txBody>
          <a:bodyPr wrap="none" rtlCol="0">
            <a:spAutoFit/>
          </a:bodyPr>
          <a:lstStyle/>
          <a:p>
            <a:pPr algn="ctr"/>
            <a:r>
              <a:rPr lang="en-US" dirty="0" smtClean="0"/>
              <a:t>Different objects exhibit biased spatial </a:t>
            </a:r>
          </a:p>
          <a:p>
            <a:pPr algn="ctr"/>
            <a:r>
              <a:rPr lang="en-US" dirty="0" smtClean="0"/>
              <a:t>preference</a:t>
            </a:r>
            <a:endParaRPr lang="en-US" dirty="0"/>
          </a:p>
        </p:txBody>
      </p:sp>
    </p:spTree>
    <p:extLst>
      <p:ext uri="{BB962C8B-B14F-4D97-AF65-F5344CB8AC3E}">
        <p14:creationId xmlns:p14="http://schemas.microsoft.com/office/powerpoint/2010/main" xmlns="" val="384009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7" grpId="0" animBg="1"/>
      <p:bldP spid="113" grpId="0"/>
      <p:bldP spid="117" grpId="0" animBg="1"/>
      <p:bldP spid="119" grpId="0" animBg="1"/>
      <p:bldP spid="121" grpId="0" animBg="1"/>
      <p:bldP spid="123" grpId="0" animBg="1"/>
      <p:bldP spid="12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oup 117"/>
          <p:cNvGrpSpPr/>
          <p:nvPr/>
        </p:nvGrpSpPr>
        <p:grpSpPr>
          <a:xfrm>
            <a:off x="4267200" y="3960495"/>
            <a:ext cx="369332" cy="1524000"/>
            <a:chOff x="4267200" y="754380"/>
            <a:chExt cx="369332" cy="1524000"/>
          </a:xfrm>
        </p:grpSpPr>
        <p:sp>
          <p:nvSpPr>
            <p:cNvPr id="117" name="Rectangle 116"/>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8" name="Rectangle 117"/>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9" name="Rectangle 118"/>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0" name="Rectangle 119"/>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1" name="Rectangle 120"/>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2" name="Rectangle 121"/>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3" name="Rectangle 122"/>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4" name="Rectangle 123"/>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5" name="Rectangle 124"/>
            <p:cNvSpPr/>
            <p:nvPr/>
          </p:nvSpPr>
          <p:spPr>
            <a:xfrm>
              <a:off x="4267200" y="188214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6" name="Rectangle 125"/>
            <p:cNvSpPr/>
            <p:nvPr/>
          </p:nvSpPr>
          <p:spPr>
            <a:xfrm>
              <a:off x="4267200" y="20231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7" name="Rectangle 126"/>
            <p:cNvSpPr/>
            <p:nvPr/>
          </p:nvSpPr>
          <p:spPr>
            <a:xfrm>
              <a:off x="4267200" y="21640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8" name="TextBox 127"/>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grpSp>
        <p:nvGrpSpPr>
          <p:cNvPr id="66" name="Group 117"/>
          <p:cNvGrpSpPr/>
          <p:nvPr/>
        </p:nvGrpSpPr>
        <p:grpSpPr>
          <a:xfrm>
            <a:off x="4267200" y="752475"/>
            <a:ext cx="369332" cy="1524000"/>
            <a:chOff x="4267200" y="754380"/>
            <a:chExt cx="369332" cy="1524000"/>
          </a:xfrm>
        </p:grpSpPr>
        <p:sp>
          <p:nvSpPr>
            <p:cNvPr id="80" name="Rectangle 79"/>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3" name="Rectangle 92"/>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6" name="Rectangle 105"/>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7" name="Rectangle 106"/>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8" name="Rectangle 107"/>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9" name="Rectangle 108"/>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0" name="Rectangle 109"/>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1" name="Rectangle 110"/>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2" name="Rectangle 111"/>
            <p:cNvSpPr/>
            <p:nvPr/>
          </p:nvSpPr>
          <p:spPr>
            <a:xfrm>
              <a:off x="4267200" y="188214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3" name="Rectangle 112"/>
            <p:cNvSpPr/>
            <p:nvPr/>
          </p:nvSpPr>
          <p:spPr>
            <a:xfrm>
              <a:off x="4267200" y="20231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4" name="Rectangle 113"/>
            <p:cNvSpPr/>
            <p:nvPr/>
          </p:nvSpPr>
          <p:spPr>
            <a:xfrm>
              <a:off x="4267200" y="21640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5" name="TextBox 114"/>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sp>
        <p:nvSpPr>
          <p:cNvPr id="2" name="Title 1"/>
          <p:cNvSpPr>
            <a:spLocks noGrp="1"/>
          </p:cNvSpPr>
          <p:nvPr>
            <p:ph type="title"/>
          </p:nvPr>
        </p:nvSpPr>
        <p:spPr>
          <a:xfrm>
            <a:off x="457200" y="-152400"/>
            <a:ext cx="8229600" cy="1143000"/>
          </a:xfrm>
        </p:spPr>
        <p:txBody>
          <a:bodyPr>
            <a:normAutofit/>
          </a:bodyPr>
          <a:lstStyle/>
          <a:p>
            <a:r>
              <a:rPr lang="en-US" dirty="0" smtClean="0"/>
              <a:t>Compression via feature selection</a:t>
            </a:r>
            <a:endParaRPr lang="en-US" dirty="0"/>
          </a:p>
        </p:txBody>
      </p:sp>
      <p:sp>
        <p:nvSpPr>
          <p:cNvPr id="49" name="Rectangle 48"/>
          <p:cNvSpPr/>
          <p:nvPr/>
        </p:nvSpPr>
        <p:spPr>
          <a:xfrm>
            <a:off x="76200" y="3886200"/>
            <a:ext cx="2389629" cy="369332"/>
          </a:xfrm>
          <a:prstGeom prst="rect">
            <a:avLst/>
          </a:prstGeom>
        </p:spPr>
        <p:txBody>
          <a:bodyPr wrap="none">
            <a:spAutoFit/>
          </a:bodyPr>
          <a:lstStyle/>
          <a:p>
            <a:r>
              <a:rPr lang="en-US" dirty="0" smtClean="0">
                <a:latin typeface="+mj-lt"/>
              </a:rPr>
              <a:t>Curse of dimensionality</a:t>
            </a:r>
          </a:p>
        </p:txBody>
      </p:sp>
      <p:sp>
        <p:nvSpPr>
          <p:cNvPr id="56" name="Rectangle 55"/>
          <p:cNvSpPr/>
          <p:nvPr/>
        </p:nvSpPr>
        <p:spPr>
          <a:xfrm>
            <a:off x="272696" y="2590800"/>
            <a:ext cx="3252557" cy="646331"/>
          </a:xfrm>
          <a:prstGeom prst="rect">
            <a:avLst/>
          </a:prstGeom>
        </p:spPr>
        <p:txBody>
          <a:bodyPr wrap="none">
            <a:spAutoFit/>
          </a:bodyPr>
          <a:lstStyle/>
          <a:p>
            <a:pPr algn="ctr"/>
            <a:r>
              <a:rPr lang="en-US" dirty="0" smtClean="0">
                <a:latin typeface="+mj-lt"/>
              </a:rPr>
              <a:t>High dimensional representation</a:t>
            </a:r>
          </a:p>
          <a:p>
            <a:pPr algn="ctr"/>
            <a:r>
              <a:rPr lang="en-US" dirty="0" smtClean="0">
                <a:latin typeface="+mj-lt"/>
              </a:rPr>
              <a:t>with redundancy </a:t>
            </a:r>
          </a:p>
        </p:txBody>
      </p:sp>
      <p:sp>
        <p:nvSpPr>
          <p:cNvPr id="61" name="Rectangle 60"/>
          <p:cNvSpPr/>
          <p:nvPr/>
        </p:nvSpPr>
        <p:spPr>
          <a:xfrm>
            <a:off x="152400" y="4267200"/>
            <a:ext cx="7696200" cy="1077218"/>
          </a:xfrm>
          <a:prstGeom prst="rect">
            <a:avLst/>
          </a:prstGeom>
        </p:spPr>
        <p:txBody>
          <a:bodyPr wrap="square">
            <a:spAutoFit/>
          </a:bodyPr>
          <a:lstStyle/>
          <a:p>
            <a:pPr>
              <a:buFont typeface="Arial" pitchFamily="34" charset="0"/>
              <a:buChar char="•"/>
            </a:pPr>
            <a:r>
              <a:rPr lang="en-US" sz="1600" dirty="0" smtClean="0">
                <a:latin typeface="+mj-lt"/>
              </a:rPr>
              <a:t>  Complexity (running time) increases</a:t>
            </a:r>
          </a:p>
          <a:p>
            <a:pPr>
              <a:buFont typeface="Arial" pitchFamily="34" charset="0"/>
              <a:buChar char="•"/>
            </a:pPr>
            <a:r>
              <a:rPr lang="en-US" sz="1600" dirty="0" smtClean="0">
                <a:latin typeface="+mj-lt"/>
              </a:rPr>
              <a:t>  </a:t>
            </a:r>
            <a:r>
              <a:rPr lang="en-US" sz="1600" dirty="0" err="1" smtClean="0">
                <a:latin typeface="+mj-lt"/>
              </a:rPr>
              <a:t>Overfitting</a:t>
            </a:r>
            <a:endParaRPr lang="en-US" sz="1600" dirty="0" smtClean="0">
              <a:latin typeface="+mj-lt"/>
            </a:endParaRPr>
          </a:p>
          <a:p>
            <a:pPr>
              <a:buFont typeface="Arial" pitchFamily="34" charset="0"/>
              <a:buChar char="•"/>
            </a:pPr>
            <a:r>
              <a:rPr lang="en-US" sz="1600" dirty="0" smtClean="0">
                <a:latin typeface="+mj-lt"/>
              </a:rPr>
              <a:t>  Requirement of number of training </a:t>
            </a:r>
          </a:p>
          <a:p>
            <a:r>
              <a:rPr lang="en-US" sz="1600" dirty="0" smtClean="0">
                <a:latin typeface="+mj-lt"/>
              </a:rPr>
              <a:t>   data samples increases</a:t>
            </a:r>
            <a:endParaRPr lang="en-US" sz="1600" dirty="0">
              <a:latin typeface="+mj-lt"/>
            </a:endParaRPr>
          </a:p>
        </p:txBody>
      </p:sp>
      <p:grpSp>
        <p:nvGrpSpPr>
          <p:cNvPr id="3" name="Group 117"/>
          <p:cNvGrpSpPr/>
          <p:nvPr/>
        </p:nvGrpSpPr>
        <p:grpSpPr>
          <a:xfrm>
            <a:off x="4267200" y="754380"/>
            <a:ext cx="369332" cy="1524000"/>
            <a:chOff x="4267200" y="754380"/>
            <a:chExt cx="369332" cy="1524000"/>
          </a:xfrm>
        </p:grpSpPr>
        <p:sp>
          <p:nvSpPr>
            <p:cNvPr id="51" name="Rectangle 50"/>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2" name="Rectangle 51"/>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3" name="Rectangle 52"/>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4" name="Rectangle 53"/>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7" name="Rectangle 56"/>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8" name="Rectangle 57"/>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9" name="Rectangle 58"/>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0" name="Rectangle 59"/>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2" name="Rectangle 61"/>
            <p:cNvSpPr/>
            <p:nvPr/>
          </p:nvSpPr>
          <p:spPr>
            <a:xfrm>
              <a:off x="4267200" y="188214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3" name="Rectangle 62"/>
            <p:cNvSpPr/>
            <p:nvPr/>
          </p:nvSpPr>
          <p:spPr>
            <a:xfrm>
              <a:off x="4267200" y="20231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4" name="Rectangle 63"/>
            <p:cNvSpPr/>
            <p:nvPr/>
          </p:nvSpPr>
          <p:spPr>
            <a:xfrm>
              <a:off x="4267200" y="21640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5" name="TextBox 64"/>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grpSp>
        <p:nvGrpSpPr>
          <p:cNvPr id="4" name="Group 129"/>
          <p:cNvGrpSpPr/>
          <p:nvPr/>
        </p:nvGrpSpPr>
        <p:grpSpPr>
          <a:xfrm>
            <a:off x="4267200" y="2362200"/>
            <a:ext cx="369332" cy="1524000"/>
            <a:chOff x="4267200" y="754380"/>
            <a:chExt cx="369332" cy="1524000"/>
          </a:xfrm>
        </p:grpSpPr>
        <p:sp>
          <p:nvSpPr>
            <p:cNvPr id="67" name="Rectangle 66"/>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8" name="Rectangle 67"/>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9" name="Rectangle 68"/>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0" name="Rectangle 69"/>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1" name="Rectangle 70"/>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2" name="Rectangle 71"/>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3" name="Rectangle 72"/>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4" name="Rectangle 73"/>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5" name="Rectangle 74"/>
            <p:cNvSpPr/>
            <p:nvPr/>
          </p:nvSpPr>
          <p:spPr>
            <a:xfrm>
              <a:off x="4267200" y="188214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6" name="Rectangle 75"/>
            <p:cNvSpPr/>
            <p:nvPr/>
          </p:nvSpPr>
          <p:spPr>
            <a:xfrm>
              <a:off x="4267200" y="20231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7" name="Rectangle 76"/>
            <p:cNvSpPr/>
            <p:nvPr/>
          </p:nvSpPr>
          <p:spPr>
            <a:xfrm>
              <a:off x="4267200" y="21640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8" name="TextBox 77"/>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sp>
        <p:nvSpPr>
          <p:cNvPr id="79" name="TextBox 78"/>
          <p:cNvSpPr txBox="1"/>
          <p:nvPr/>
        </p:nvSpPr>
        <p:spPr>
          <a:xfrm rot="16200000">
            <a:off x="4099075" y="2084834"/>
            <a:ext cx="397866" cy="461665"/>
          </a:xfrm>
          <a:prstGeom prst="rect">
            <a:avLst/>
          </a:prstGeom>
          <a:noFill/>
        </p:spPr>
        <p:txBody>
          <a:bodyPr wrap="none" rtlCol="0">
            <a:spAutoFit/>
          </a:bodyPr>
          <a:lstStyle/>
          <a:p>
            <a:r>
              <a:rPr lang="en-US" sz="2400" dirty="0" smtClean="0"/>
              <a:t>…</a:t>
            </a:r>
            <a:endParaRPr lang="en-US" sz="2400" dirty="0"/>
          </a:p>
        </p:txBody>
      </p:sp>
      <p:grpSp>
        <p:nvGrpSpPr>
          <p:cNvPr id="5" name="Group 117"/>
          <p:cNvGrpSpPr/>
          <p:nvPr/>
        </p:nvGrpSpPr>
        <p:grpSpPr>
          <a:xfrm>
            <a:off x="4267200" y="3962400"/>
            <a:ext cx="369332" cy="1524000"/>
            <a:chOff x="4267200" y="754380"/>
            <a:chExt cx="369332" cy="1524000"/>
          </a:xfrm>
        </p:grpSpPr>
        <p:sp>
          <p:nvSpPr>
            <p:cNvPr id="81" name="Rectangle 80"/>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2" name="Rectangle 81"/>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3" name="Rectangle 82"/>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4" name="Rectangle 83"/>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5" name="Rectangle 84"/>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6" name="Rectangle 85"/>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7" name="Rectangle 86"/>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8" name="Rectangle 87"/>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9" name="Rectangle 88"/>
            <p:cNvSpPr/>
            <p:nvPr/>
          </p:nvSpPr>
          <p:spPr>
            <a:xfrm>
              <a:off x="4267200" y="188214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0" name="Rectangle 89"/>
            <p:cNvSpPr/>
            <p:nvPr/>
          </p:nvSpPr>
          <p:spPr>
            <a:xfrm>
              <a:off x="4267200" y="20231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1" name="Rectangle 90"/>
            <p:cNvSpPr/>
            <p:nvPr/>
          </p:nvSpPr>
          <p:spPr>
            <a:xfrm>
              <a:off x="4267200" y="21640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2" name="TextBox 91"/>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grpSp>
        <p:nvGrpSpPr>
          <p:cNvPr id="6" name="Group 129"/>
          <p:cNvGrpSpPr/>
          <p:nvPr/>
        </p:nvGrpSpPr>
        <p:grpSpPr>
          <a:xfrm>
            <a:off x="4267200" y="5562600"/>
            <a:ext cx="369332" cy="1101090"/>
            <a:chOff x="4267200" y="754380"/>
            <a:chExt cx="369332" cy="1101090"/>
          </a:xfrm>
        </p:grpSpPr>
        <p:sp>
          <p:nvSpPr>
            <p:cNvPr id="94" name="Rectangle 93"/>
            <p:cNvSpPr/>
            <p:nvPr/>
          </p:nvSpPr>
          <p:spPr>
            <a:xfrm>
              <a:off x="4267200" y="7543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5" name="Rectangle 94"/>
            <p:cNvSpPr/>
            <p:nvPr/>
          </p:nvSpPr>
          <p:spPr>
            <a:xfrm>
              <a:off x="4267200" y="8953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6" name="Rectangle 95"/>
            <p:cNvSpPr/>
            <p:nvPr/>
          </p:nvSpPr>
          <p:spPr>
            <a:xfrm>
              <a:off x="4267200" y="10363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7" name="Rectangle 96"/>
            <p:cNvSpPr/>
            <p:nvPr/>
          </p:nvSpPr>
          <p:spPr>
            <a:xfrm>
              <a:off x="4267200" y="11772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8" name="Rectangle 97"/>
            <p:cNvSpPr/>
            <p:nvPr/>
          </p:nvSpPr>
          <p:spPr>
            <a:xfrm>
              <a:off x="4267200" y="131826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Rectangle 98"/>
            <p:cNvSpPr/>
            <p:nvPr/>
          </p:nvSpPr>
          <p:spPr>
            <a:xfrm>
              <a:off x="4267200" y="145923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0" name="Rectangle 99"/>
            <p:cNvSpPr/>
            <p:nvPr/>
          </p:nvSpPr>
          <p:spPr>
            <a:xfrm>
              <a:off x="4267200" y="16002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1" name="Rectangle 100"/>
            <p:cNvSpPr/>
            <p:nvPr/>
          </p:nvSpPr>
          <p:spPr>
            <a:xfrm>
              <a:off x="4267200" y="17411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2" name="TextBox 101"/>
            <p:cNvSpPr txBox="1"/>
            <p:nvPr/>
          </p:nvSpPr>
          <p:spPr>
            <a:xfrm rot="5400000">
              <a:off x="4280184" y="1008096"/>
              <a:ext cx="343364" cy="369332"/>
            </a:xfrm>
            <a:prstGeom prst="rect">
              <a:avLst/>
            </a:prstGeom>
            <a:noFill/>
          </p:spPr>
          <p:txBody>
            <a:bodyPr wrap="none" rtlCol="0">
              <a:spAutoFit/>
            </a:bodyPr>
            <a:lstStyle/>
            <a:p>
              <a:r>
                <a:rPr lang="en-US" dirty="0" smtClean="0"/>
                <a:t>…</a:t>
              </a:r>
              <a:endParaRPr lang="en-US" dirty="0"/>
            </a:p>
          </p:txBody>
        </p:sp>
      </p:grpSp>
      <p:sp>
        <p:nvSpPr>
          <p:cNvPr id="103" name="TextBox 102"/>
          <p:cNvSpPr txBox="1"/>
          <p:nvPr/>
        </p:nvSpPr>
        <p:spPr>
          <a:xfrm rot="16200000">
            <a:off x="4099075" y="5292854"/>
            <a:ext cx="397866" cy="461665"/>
          </a:xfrm>
          <a:prstGeom prst="rect">
            <a:avLst/>
          </a:prstGeom>
          <a:noFill/>
        </p:spPr>
        <p:txBody>
          <a:bodyPr wrap="none" rtlCol="0">
            <a:spAutoFit/>
          </a:bodyPr>
          <a:lstStyle/>
          <a:p>
            <a:r>
              <a:rPr lang="en-US" sz="2400" dirty="0" smtClean="0"/>
              <a:t>…</a:t>
            </a:r>
            <a:endParaRPr lang="en-US" sz="2400" dirty="0"/>
          </a:p>
        </p:txBody>
      </p:sp>
      <p:sp>
        <p:nvSpPr>
          <p:cNvPr id="104" name="TextBox 103"/>
          <p:cNvSpPr txBox="1"/>
          <p:nvPr/>
        </p:nvSpPr>
        <p:spPr>
          <a:xfrm rot="16200000">
            <a:off x="4108600" y="6542534"/>
            <a:ext cx="397866" cy="461665"/>
          </a:xfrm>
          <a:prstGeom prst="rect">
            <a:avLst/>
          </a:prstGeom>
          <a:noFill/>
        </p:spPr>
        <p:txBody>
          <a:bodyPr wrap="none" rtlCol="0">
            <a:spAutoFit/>
          </a:bodyPr>
          <a:lstStyle/>
          <a:p>
            <a:r>
              <a:rPr lang="en-US" sz="2400" dirty="0" smtClean="0"/>
              <a:t>…</a:t>
            </a:r>
            <a:endParaRPr lang="en-US" sz="2400" dirty="0"/>
          </a:p>
        </p:txBody>
      </p:sp>
      <p:sp>
        <p:nvSpPr>
          <p:cNvPr id="105" name="TextBox 104"/>
          <p:cNvSpPr txBox="1"/>
          <p:nvPr/>
        </p:nvSpPr>
        <p:spPr>
          <a:xfrm rot="16200000">
            <a:off x="4049818" y="3642529"/>
            <a:ext cx="468398" cy="584775"/>
          </a:xfrm>
          <a:prstGeom prst="rect">
            <a:avLst/>
          </a:prstGeom>
          <a:noFill/>
        </p:spPr>
        <p:txBody>
          <a:bodyPr wrap="none" rtlCol="0">
            <a:spAutoFit/>
          </a:bodyPr>
          <a:lstStyle/>
          <a:p>
            <a:r>
              <a:rPr lang="en-US" sz="3200" dirty="0" smtClean="0"/>
              <a:t>…</a:t>
            </a:r>
            <a:endParaRPr lang="en-US" sz="3200" dirty="0"/>
          </a:p>
        </p:txBody>
      </p:sp>
    </p:spTree>
    <p:extLst>
      <p:ext uri="{BB962C8B-B14F-4D97-AF65-F5344CB8AC3E}">
        <p14:creationId xmlns:p14="http://schemas.microsoft.com/office/powerpoint/2010/main" xmlns="" val="399244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4.44444E-6 -4.81481E-6 L 0.25486 0.19005 " pathEditMode="relative" rAng="0" ptsTypes="AA">
                                      <p:cBhvr>
                                        <p:cTn id="6" dur="500" fill="hold"/>
                                        <p:tgtEl>
                                          <p:spTgt spid="3"/>
                                        </p:tgtEl>
                                        <p:attrNameLst>
                                          <p:attrName>ppt_x</p:attrName>
                                          <p:attrName>ppt_y</p:attrName>
                                        </p:attrNameLst>
                                      </p:cBhvr>
                                      <p:rCtr x="12700" y="9500"/>
                                    </p:animMotion>
                                  </p:childTnLst>
                                </p:cTn>
                              </p:par>
                              <p:par>
                                <p:cTn id="7" presetID="49" presetClass="path" presetSubtype="0" accel="50000" decel="50000" fill="hold" nodeType="withEffect">
                                  <p:stCondLst>
                                    <p:cond delay="0"/>
                                  </p:stCondLst>
                                  <p:childTnLst>
                                    <p:animMotion origin="layout" path="M 4.44444E-6 1.11111E-6 L 0.25486 -0.05556 " pathEditMode="relative" rAng="0" ptsTypes="AA">
                                      <p:cBhvr>
                                        <p:cTn id="8" dur="500" fill="hold"/>
                                        <p:tgtEl>
                                          <p:spTgt spid="5"/>
                                        </p:tgtEl>
                                        <p:attrNameLst>
                                          <p:attrName>ppt_x</p:attrName>
                                          <p:attrName>ppt_y</p:attrName>
                                        </p:attrNameLst>
                                      </p:cBhvr>
                                      <p:rCtr x="12700" y="-2800"/>
                                    </p:animMotion>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1066800" y="3200400"/>
            <a:ext cx="394335" cy="2034540"/>
          </a:xfrm>
          <a:prstGeom prst="rect">
            <a:avLst/>
          </a:prstGeom>
          <a:noFill/>
          <a:ln w="9525">
            <a:noFill/>
            <a:miter lim="800000"/>
            <a:headEnd/>
            <a:tailEnd/>
          </a:ln>
        </p:spPr>
      </p:pic>
      <p:sp>
        <p:nvSpPr>
          <p:cNvPr id="76" name="Rectangle 75"/>
          <p:cNvSpPr/>
          <p:nvPr/>
        </p:nvSpPr>
        <p:spPr>
          <a:xfrm>
            <a:off x="2971800" y="4724400"/>
            <a:ext cx="1752600" cy="1066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
        <p:nvSpPr>
          <p:cNvPr id="75" name="Rectangle 74"/>
          <p:cNvSpPr/>
          <p:nvPr/>
        </p:nvSpPr>
        <p:spPr>
          <a:xfrm>
            <a:off x="2971800" y="3581400"/>
            <a:ext cx="1752600" cy="10668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74" name="Rectangle 73"/>
          <p:cNvSpPr/>
          <p:nvPr/>
        </p:nvSpPr>
        <p:spPr>
          <a:xfrm>
            <a:off x="2971800" y="2438400"/>
            <a:ext cx="1752600" cy="10668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 name="Title 1"/>
          <p:cNvSpPr>
            <a:spLocks noGrp="1"/>
          </p:cNvSpPr>
          <p:nvPr>
            <p:ph type="title"/>
          </p:nvPr>
        </p:nvSpPr>
        <p:spPr>
          <a:xfrm>
            <a:off x="457200" y="0"/>
            <a:ext cx="8229600" cy="1143000"/>
          </a:xfrm>
        </p:spPr>
        <p:txBody>
          <a:bodyPr>
            <a:noAutofit/>
          </a:bodyPr>
          <a:lstStyle/>
          <a:p>
            <a:r>
              <a:rPr lang="en-US" sz="4000" dirty="0" smtClean="0"/>
              <a:t>Logistic Regression</a:t>
            </a:r>
            <a:endParaRPr lang="en-US" sz="4000" dirty="0"/>
          </a:p>
        </p:txBody>
      </p:sp>
      <p:sp>
        <p:nvSpPr>
          <p:cNvPr id="63" name="TextBox 62"/>
          <p:cNvSpPr txBox="1"/>
          <p:nvPr/>
        </p:nvSpPr>
        <p:spPr>
          <a:xfrm>
            <a:off x="685800" y="2057400"/>
            <a:ext cx="2031325" cy="369332"/>
          </a:xfrm>
          <a:prstGeom prst="rect">
            <a:avLst/>
          </a:prstGeom>
          <a:noFill/>
        </p:spPr>
        <p:txBody>
          <a:bodyPr wrap="none" rtlCol="0">
            <a:spAutoFit/>
          </a:bodyPr>
          <a:lstStyle/>
          <a:p>
            <a:r>
              <a:rPr lang="en-US"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Sailboat response	</a:t>
            </a:r>
            <a:endPar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5" name="TextBox 64"/>
          <p:cNvSpPr txBox="1"/>
          <p:nvPr/>
        </p:nvSpPr>
        <p:spPr>
          <a:xfrm>
            <a:off x="685800" y="5715000"/>
            <a:ext cx="1666225" cy="369332"/>
          </a:xfrm>
          <a:prstGeom prst="rect">
            <a:avLst/>
          </a:prstGeom>
          <a:noFill/>
        </p:spPr>
        <p:txBody>
          <a:bodyPr wrap="none" rtlCol="0">
            <a:spAutoFit/>
          </a:bodyPr>
          <a:lstStyle/>
          <a:p>
            <a:r>
              <a:rPr lang="en-US" dirty="0" smtClean="0">
                <a:ln w="10541" cmpd="sng">
                  <a:solidFill>
                    <a:schemeClr val="accent3"/>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Water response</a:t>
            </a:r>
            <a:endParaRPr lang="en-US" dirty="0">
              <a:ln w="10541" cmpd="sng">
                <a:solidFill>
                  <a:schemeClr val="accent3"/>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7" name="TextBox 76"/>
          <p:cNvSpPr txBox="1"/>
          <p:nvPr/>
        </p:nvSpPr>
        <p:spPr>
          <a:xfrm>
            <a:off x="4267200" y="2743200"/>
            <a:ext cx="533400" cy="369332"/>
          </a:xfrm>
          <a:prstGeom prst="rect">
            <a:avLst/>
          </a:prstGeom>
          <a:noFill/>
        </p:spPr>
        <p:txBody>
          <a:bodyPr wrap="square" rtlCol="0">
            <a:spAutoFit/>
          </a:bodyPr>
          <a:lstStyle/>
          <a:p>
            <a:r>
              <a:rPr lang="el-GR" altLang="zh-CN" dirty="0" smtClean="0"/>
              <a:t>β</a:t>
            </a:r>
            <a:r>
              <a:rPr lang="en-US" altLang="zh-CN" baseline="30000" dirty="0" smtClean="0"/>
              <a:t>1</a:t>
            </a:r>
            <a:endParaRPr lang="zh-CN" altLang="en-US" baseline="-25000" dirty="0"/>
          </a:p>
        </p:txBody>
      </p:sp>
      <p:sp>
        <p:nvSpPr>
          <p:cNvPr id="78" name="TextBox 77"/>
          <p:cNvSpPr txBox="1"/>
          <p:nvPr/>
        </p:nvSpPr>
        <p:spPr>
          <a:xfrm>
            <a:off x="4267200" y="3886200"/>
            <a:ext cx="533400" cy="369332"/>
          </a:xfrm>
          <a:prstGeom prst="rect">
            <a:avLst/>
          </a:prstGeom>
          <a:noFill/>
        </p:spPr>
        <p:txBody>
          <a:bodyPr wrap="square" rtlCol="0">
            <a:spAutoFit/>
          </a:bodyPr>
          <a:lstStyle/>
          <a:p>
            <a:r>
              <a:rPr lang="el-GR" altLang="zh-CN" dirty="0" smtClean="0"/>
              <a:t>β</a:t>
            </a:r>
            <a:r>
              <a:rPr lang="en-US" altLang="zh-CN" baseline="30000" dirty="0" smtClean="0"/>
              <a:t>2</a:t>
            </a:r>
            <a:endParaRPr lang="zh-CN" altLang="en-US" baseline="-25000" dirty="0"/>
          </a:p>
        </p:txBody>
      </p:sp>
      <p:sp>
        <p:nvSpPr>
          <p:cNvPr id="79" name="TextBox 78"/>
          <p:cNvSpPr txBox="1"/>
          <p:nvPr/>
        </p:nvSpPr>
        <p:spPr>
          <a:xfrm>
            <a:off x="4267200" y="5029200"/>
            <a:ext cx="533400" cy="369332"/>
          </a:xfrm>
          <a:prstGeom prst="rect">
            <a:avLst/>
          </a:prstGeom>
          <a:noFill/>
        </p:spPr>
        <p:txBody>
          <a:bodyPr wrap="square" rtlCol="0">
            <a:spAutoFit/>
          </a:bodyPr>
          <a:lstStyle/>
          <a:p>
            <a:r>
              <a:rPr lang="el-GR" altLang="zh-CN" dirty="0" smtClean="0"/>
              <a:t>β</a:t>
            </a:r>
            <a:r>
              <a:rPr lang="en-US" altLang="zh-CN" baseline="30000" dirty="0" smtClean="0"/>
              <a:t>o</a:t>
            </a:r>
            <a:endParaRPr lang="zh-CN" altLang="en-US" baseline="-25000" dirty="0"/>
          </a:p>
        </p:txBody>
      </p:sp>
      <p:pic>
        <p:nvPicPr>
          <p:cNvPr id="71" name="Picture 2"/>
          <p:cNvPicPr>
            <a:picLocks noChangeAspect="1" noChangeArrowheads="1"/>
          </p:cNvPicPr>
          <p:nvPr/>
        </p:nvPicPr>
        <p:blipFill>
          <a:blip r:embed="rId4" cstate="print"/>
          <a:srcRect l="48485"/>
          <a:stretch>
            <a:fillRect/>
          </a:stretch>
        </p:blipFill>
        <p:spPr bwMode="auto">
          <a:xfrm>
            <a:off x="1295400" y="1200247"/>
            <a:ext cx="2935250" cy="417195"/>
          </a:xfrm>
          <a:prstGeom prst="rect">
            <a:avLst/>
          </a:prstGeom>
          <a:noFill/>
          <a:ln w="9525">
            <a:noFill/>
            <a:miter lim="800000"/>
            <a:headEnd/>
            <a:tailEnd/>
          </a:ln>
        </p:spPr>
      </p:pic>
      <p:pic>
        <p:nvPicPr>
          <p:cNvPr id="80" name="Picture 2"/>
          <p:cNvPicPr>
            <a:picLocks noChangeAspect="1" noChangeArrowheads="1"/>
          </p:cNvPicPr>
          <p:nvPr/>
        </p:nvPicPr>
        <p:blipFill>
          <a:blip r:embed="rId4" cstate="print"/>
          <a:srcRect r="75758"/>
          <a:stretch>
            <a:fillRect/>
          </a:stretch>
        </p:blipFill>
        <p:spPr bwMode="auto">
          <a:xfrm>
            <a:off x="0" y="1200247"/>
            <a:ext cx="1381274" cy="417195"/>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66675" y="3429000"/>
            <a:ext cx="1017270" cy="1017270"/>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1447800" y="2438400"/>
            <a:ext cx="1048703" cy="960120"/>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a:stretch>
            <a:fillRect/>
          </a:stretch>
        </p:blipFill>
        <p:spPr bwMode="auto">
          <a:xfrm>
            <a:off x="1447800" y="4876801"/>
            <a:ext cx="1066800" cy="945833"/>
          </a:xfrm>
          <a:prstGeom prst="rect">
            <a:avLst/>
          </a:prstGeom>
          <a:noFill/>
          <a:ln w="9525">
            <a:noFill/>
            <a:miter lim="800000"/>
            <a:headEnd/>
            <a:tailEnd/>
          </a:ln>
        </p:spPr>
      </p:pic>
      <p:pic>
        <p:nvPicPr>
          <p:cNvPr id="1030" name="Picture 6"/>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447800" y="3581400"/>
            <a:ext cx="1008698" cy="960120"/>
          </a:xfrm>
          <a:prstGeom prst="rect">
            <a:avLst/>
          </a:prstGeom>
          <a:noFill/>
          <a:ln w="9525">
            <a:noFill/>
            <a:miter lim="800000"/>
            <a:headEnd/>
            <a:tailEnd/>
          </a:ln>
        </p:spPr>
      </p:pic>
      <p:sp>
        <p:nvSpPr>
          <p:cNvPr id="89" name="TextBox 88"/>
          <p:cNvSpPr txBox="1"/>
          <p:nvPr/>
        </p:nvSpPr>
        <p:spPr>
          <a:xfrm>
            <a:off x="2743200" y="1981200"/>
            <a:ext cx="2664832" cy="369332"/>
          </a:xfrm>
          <a:prstGeom prst="rect">
            <a:avLst/>
          </a:prstGeom>
          <a:noFill/>
        </p:spPr>
        <p:txBody>
          <a:bodyPr wrap="none" rtlCol="0">
            <a:spAutoFit/>
          </a:bodyPr>
          <a:lstStyle/>
          <a:p>
            <a:r>
              <a:rPr lang="en-US" dirty="0" smtClean="0"/>
              <a:t>Use all feature dimensions</a:t>
            </a:r>
            <a:endParaRPr lang="en-US" dirty="0"/>
          </a:p>
        </p:txBody>
      </p:sp>
      <p:sp>
        <p:nvSpPr>
          <p:cNvPr id="92" name="TextBox 91"/>
          <p:cNvSpPr txBox="1"/>
          <p:nvPr/>
        </p:nvSpPr>
        <p:spPr>
          <a:xfrm>
            <a:off x="685800" y="4429125"/>
            <a:ext cx="1521763" cy="369332"/>
          </a:xfrm>
          <a:prstGeom prst="rect">
            <a:avLst/>
          </a:prstGeom>
          <a:noFill/>
        </p:spPr>
        <p:txBody>
          <a:bodyPr wrap="none" rtlCol="0">
            <a:spAutoFit/>
          </a:bodyPr>
          <a:lstStyle/>
          <a:p>
            <a:r>
              <a:rPr lang="en-US" dirty="0" smtClean="0">
                <a:ln w="10541" cmpd="sng">
                  <a:solidFill>
                    <a:schemeClr val="accent4"/>
                  </a:solidFill>
                  <a:prstDash val="solid"/>
                </a:ln>
                <a:solidFill>
                  <a:schemeClr val="accent4"/>
                </a:solidFill>
              </a:rPr>
              <a:t>Bear response</a:t>
            </a:r>
            <a:endParaRPr lang="en-US" dirty="0">
              <a:ln w="10541" cmpd="sng">
                <a:solidFill>
                  <a:schemeClr val="accent4"/>
                </a:solidFill>
                <a:prstDash val="solid"/>
              </a:ln>
              <a:solidFill>
                <a:schemeClr val="accent4"/>
              </a:solidFill>
            </a:endParaRPr>
          </a:p>
        </p:txBody>
      </p:sp>
      <p:sp>
        <p:nvSpPr>
          <p:cNvPr id="95" name="Rectangle 94"/>
          <p:cNvSpPr/>
          <p:nvPr/>
        </p:nvSpPr>
        <p:spPr>
          <a:xfrm>
            <a:off x="4876800" y="2438400"/>
            <a:ext cx="228600" cy="114300"/>
          </a:xfrm>
          <a:prstGeom prst="rect">
            <a:avLst/>
          </a:prstGeom>
          <a:solidFill>
            <a:srgbClr val="FF0000"/>
          </a:solidFill>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6" name="Rectangle 95"/>
          <p:cNvSpPr/>
          <p:nvPr/>
        </p:nvSpPr>
        <p:spPr>
          <a:xfrm>
            <a:off x="4876800" y="25793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7" name="Rectangle 96"/>
          <p:cNvSpPr/>
          <p:nvPr/>
        </p:nvSpPr>
        <p:spPr>
          <a:xfrm>
            <a:off x="4876800" y="2720340"/>
            <a:ext cx="228600" cy="114300"/>
          </a:xfrm>
          <a:prstGeom prst="rect">
            <a:avLst/>
          </a:prstGeom>
          <a:solidFill>
            <a:srgbClr val="FF0000"/>
          </a:solidFill>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8" name="Rectangle 97"/>
          <p:cNvSpPr/>
          <p:nvPr/>
        </p:nvSpPr>
        <p:spPr>
          <a:xfrm>
            <a:off x="4876800" y="28613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Rectangle 98"/>
          <p:cNvSpPr/>
          <p:nvPr/>
        </p:nvSpPr>
        <p:spPr>
          <a:xfrm>
            <a:off x="4876800" y="30022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0" name="Rectangle 99"/>
          <p:cNvSpPr/>
          <p:nvPr/>
        </p:nvSpPr>
        <p:spPr>
          <a:xfrm>
            <a:off x="4876800" y="31432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2" name="Rectangle 101"/>
          <p:cNvSpPr/>
          <p:nvPr/>
        </p:nvSpPr>
        <p:spPr>
          <a:xfrm>
            <a:off x="4876800" y="3425190"/>
            <a:ext cx="228600" cy="114300"/>
          </a:xfrm>
          <a:prstGeom prst="rect">
            <a:avLst/>
          </a:prstGeom>
          <a:solidFill>
            <a:srgbClr val="FF0000"/>
          </a:solid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3" name="Rectangle 102"/>
          <p:cNvSpPr/>
          <p:nvPr/>
        </p:nvSpPr>
        <p:spPr>
          <a:xfrm>
            <a:off x="4876800" y="3566160"/>
            <a:ext cx="228600" cy="114300"/>
          </a:xfrm>
          <a:prstGeom prst="rect">
            <a:avLst/>
          </a:prstGeom>
          <a:solidFill>
            <a:srgbClr val="FF0000"/>
          </a:solid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4" name="Rectangle 103"/>
          <p:cNvSpPr/>
          <p:nvPr/>
        </p:nvSpPr>
        <p:spPr>
          <a:xfrm>
            <a:off x="4876800" y="3707130"/>
            <a:ext cx="228600" cy="114300"/>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5" name="Rectangle 114"/>
          <p:cNvSpPr/>
          <p:nvPr/>
        </p:nvSpPr>
        <p:spPr>
          <a:xfrm>
            <a:off x="4876800" y="4949190"/>
            <a:ext cx="228600" cy="114300"/>
          </a:xfrm>
          <a:prstGeom prst="rect">
            <a:avLst/>
          </a:prstGeom>
          <a:solidFill>
            <a:srgbClr val="FF0000"/>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6" name="Rectangle 115"/>
          <p:cNvSpPr/>
          <p:nvPr/>
        </p:nvSpPr>
        <p:spPr>
          <a:xfrm>
            <a:off x="4876800" y="5090160"/>
            <a:ext cx="228600" cy="114300"/>
          </a:xfrm>
          <a:prstGeom prst="rect">
            <a:avLst/>
          </a:prstGeom>
          <a:solidFill>
            <a:srgbClr val="FF0000"/>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7" name="Rectangle 116"/>
          <p:cNvSpPr/>
          <p:nvPr/>
        </p:nvSpPr>
        <p:spPr>
          <a:xfrm>
            <a:off x="4876800" y="5231130"/>
            <a:ext cx="228600" cy="114300"/>
          </a:xfrm>
          <a:prstGeom prst="rect">
            <a:avLst/>
          </a:prstGeom>
          <a:solidFill>
            <a:srgbClr val="FF0000"/>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8" name="Rectangle 117"/>
          <p:cNvSpPr/>
          <p:nvPr/>
        </p:nvSpPr>
        <p:spPr>
          <a:xfrm>
            <a:off x="4876800" y="5372100"/>
            <a:ext cx="228600" cy="114300"/>
          </a:xfrm>
          <a:prstGeom prst="rect">
            <a:avLst/>
          </a:prstGeom>
          <a:solidFill>
            <a:srgbClr val="FF0000"/>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0" name="Rectangle 119"/>
          <p:cNvSpPr/>
          <p:nvPr/>
        </p:nvSpPr>
        <p:spPr>
          <a:xfrm>
            <a:off x="4876800" y="5509260"/>
            <a:ext cx="228600" cy="114300"/>
          </a:xfrm>
          <a:prstGeom prst="rect">
            <a:avLst/>
          </a:prstGeom>
          <a:solidFill>
            <a:srgbClr val="FF0000"/>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1" name="Rectangle 120"/>
          <p:cNvSpPr/>
          <p:nvPr/>
        </p:nvSpPr>
        <p:spPr>
          <a:xfrm>
            <a:off x="4876800" y="5650230"/>
            <a:ext cx="228600" cy="114300"/>
          </a:xfrm>
          <a:prstGeom prst="rect">
            <a:avLst/>
          </a:prstGeom>
          <a:solidFill>
            <a:srgbClr val="FF0000"/>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3" name="Rectangle 122"/>
          <p:cNvSpPr/>
          <p:nvPr/>
        </p:nvSpPr>
        <p:spPr>
          <a:xfrm>
            <a:off x="4876800" y="2590800"/>
            <a:ext cx="228600" cy="114300"/>
          </a:xfrm>
          <a:prstGeom prst="rect">
            <a:avLst/>
          </a:prstGeom>
          <a:solidFill>
            <a:srgbClr val="FF0000"/>
          </a:solidFill>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4" name="Rectangle 123"/>
          <p:cNvSpPr/>
          <p:nvPr/>
        </p:nvSpPr>
        <p:spPr>
          <a:xfrm>
            <a:off x="4876800" y="2863215"/>
            <a:ext cx="228600" cy="114300"/>
          </a:xfrm>
          <a:prstGeom prst="rect">
            <a:avLst/>
          </a:prstGeom>
          <a:solidFill>
            <a:srgbClr val="FF0000"/>
          </a:solidFill>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5" name="Rectangle 124"/>
          <p:cNvSpPr/>
          <p:nvPr/>
        </p:nvSpPr>
        <p:spPr>
          <a:xfrm>
            <a:off x="4876800" y="3004185"/>
            <a:ext cx="228600" cy="114300"/>
          </a:xfrm>
          <a:prstGeom prst="rect">
            <a:avLst/>
          </a:prstGeom>
          <a:solidFill>
            <a:srgbClr val="FF0000"/>
          </a:solidFill>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6" name="Rectangle 125"/>
          <p:cNvSpPr/>
          <p:nvPr/>
        </p:nvSpPr>
        <p:spPr>
          <a:xfrm>
            <a:off x="4876800" y="3145155"/>
            <a:ext cx="228600" cy="114300"/>
          </a:xfrm>
          <a:prstGeom prst="rect">
            <a:avLst/>
          </a:prstGeom>
          <a:solidFill>
            <a:srgbClr val="FF0000"/>
          </a:solidFill>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7" name="Rectangle 126"/>
          <p:cNvSpPr/>
          <p:nvPr/>
        </p:nvSpPr>
        <p:spPr>
          <a:xfrm>
            <a:off x="4876800" y="3714750"/>
            <a:ext cx="228600" cy="114300"/>
          </a:xfrm>
          <a:prstGeom prst="rect">
            <a:avLst/>
          </a:prstGeom>
          <a:solidFill>
            <a:srgbClr val="FF0000"/>
          </a:solid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8" name="TextBox 67"/>
          <p:cNvSpPr txBox="1"/>
          <p:nvPr/>
        </p:nvSpPr>
        <p:spPr>
          <a:xfrm>
            <a:off x="3886200" y="5978723"/>
            <a:ext cx="2362200" cy="307777"/>
          </a:xfrm>
          <a:prstGeom prst="rect">
            <a:avLst/>
          </a:prstGeom>
          <a:noFill/>
        </p:spPr>
        <p:txBody>
          <a:bodyPr wrap="square" rtlCol="0">
            <a:spAutoFit/>
          </a:bodyPr>
          <a:lstStyle/>
          <a:p>
            <a:r>
              <a:rPr lang="en-US" sz="1400" dirty="0" smtClean="0"/>
              <a:t>OB of each image</a:t>
            </a:r>
            <a:endParaRPr lang="en-US" sz="1400" dirty="0"/>
          </a:p>
        </p:txBody>
      </p:sp>
      <p:pic>
        <p:nvPicPr>
          <p:cNvPr id="70" name="Picture 2"/>
          <p:cNvPicPr>
            <a:picLocks noChangeAspect="1" noChangeArrowheads="1"/>
          </p:cNvPicPr>
          <p:nvPr/>
        </p:nvPicPr>
        <p:blipFill>
          <a:blip r:embed="rId4" cstate="print"/>
          <a:srcRect l="92617" r="2033" b="8676"/>
          <a:stretch>
            <a:fillRect/>
          </a:stretch>
        </p:blipFill>
        <p:spPr bwMode="auto">
          <a:xfrm>
            <a:off x="6781800" y="5867400"/>
            <a:ext cx="304800" cy="381000"/>
          </a:xfrm>
          <a:prstGeom prst="rect">
            <a:avLst/>
          </a:prstGeom>
          <a:noFill/>
          <a:ln w="9525">
            <a:noFill/>
            <a:miter lim="800000"/>
            <a:headEnd/>
            <a:tailEnd/>
          </a:ln>
        </p:spPr>
      </p:pic>
      <p:sp>
        <p:nvSpPr>
          <p:cNvPr id="72" name="TextBox 71"/>
          <p:cNvSpPr txBox="1"/>
          <p:nvPr/>
        </p:nvSpPr>
        <p:spPr>
          <a:xfrm>
            <a:off x="7010400" y="5988248"/>
            <a:ext cx="2362200" cy="307777"/>
          </a:xfrm>
          <a:prstGeom prst="rect">
            <a:avLst/>
          </a:prstGeom>
          <a:noFill/>
        </p:spPr>
        <p:txBody>
          <a:bodyPr wrap="square" rtlCol="0">
            <a:spAutoFit/>
          </a:bodyPr>
          <a:lstStyle/>
          <a:p>
            <a:r>
              <a:rPr lang="en-US" sz="1400" dirty="0" smtClean="0"/>
              <a:t>Image class</a:t>
            </a:r>
            <a:endParaRPr lang="en-US" sz="1400" dirty="0"/>
          </a:p>
        </p:txBody>
      </p:sp>
      <p:sp>
        <p:nvSpPr>
          <p:cNvPr id="82" name="Rectangle 81"/>
          <p:cNvSpPr/>
          <p:nvPr/>
        </p:nvSpPr>
        <p:spPr>
          <a:xfrm>
            <a:off x="3819525" y="6286500"/>
            <a:ext cx="1854226" cy="307777"/>
          </a:xfrm>
          <a:prstGeom prst="rect">
            <a:avLst/>
          </a:prstGeom>
        </p:spPr>
        <p:txBody>
          <a:bodyPr wrap="none">
            <a:spAutoFit/>
          </a:bodyPr>
          <a:lstStyle/>
          <a:p>
            <a:r>
              <a:rPr lang="en-US" altLang="zh-CN" sz="1400" dirty="0" smtClean="0"/>
              <a:t>Weight of each feature</a:t>
            </a:r>
            <a:endParaRPr lang="en-US" sz="1400" dirty="0"/>
          </a:p>
        </p:txBody>
      </p:sp>
      <p:pic>
        <p:nvPicPr>
          <p:cNvPr id="83" name="Picture 8"/>
          <p:cNvPicPr>
            <a:picLocks noChangeAspect="1" noChangeArrowheads="1"/>
          </p:cNvPicPr>
          <p:nvPr/>
        </p:nvPicPr>
        <p:blipFill>
          <a:blip r:embed="rId9" cstate="print"/>
          <a:srcRect/>
          <a:stretch>
            <a:fillRect/>
          </a:stretch>
        </p:blipFill>
        <p:spPr bwMode="auto">
          <a:xfrm>
            <a:off x="3505200" y="6210300"/>
            <a:ext cx="381000" cy="431800"/>
          </a:xfrm>
          <a:prstGeom prst="rect">
            <a:avLst/>
          </a:prstGeom>
          <a:noFill/>
          <a:ln w="9525">
            <a:noFill/>
            <a:miter lim="800000"/>
            <a:headEnd/>
            <a:tailEnd/>
          </a:ln>
        </p:spPr>
      </p:pic>
      <p:pic>
        <p:nvPicPr>
          <p:cNvPr id="69" name="Picture 2"/>
          <p:cNvPicPr>
            <a:picLocks noChangeAspect="1" noChangeArrowheads="1"/>
          </p:cNvPicPr>
          <p:nvPr/>
        </p:nvPicPr>
        <p:blipFill>
          <a:blip r:embed="rId4" cstate="print"/>
          <a:srcRect l="84593" r="10058" b="8676"/>
          <a:stretch>
            <a:fillRect/>
          </a:stretch>
        </p:blipFill>
        <p:spPr bwMode="auto">
          <a:xfrm>
            <a:off x="3629025" y="5876925"/>
            <a:ext cx="304800" cy="381000"/>
          </a:xfrm>
          <a:prstGeom prst="rect">
            <a:avLst/>
          </a:prstGeom>
          <a:noFill/>
          <a:ln w="9525">
            <a:noFill/>
            <a:miter lim="800000"/>
            <a:headEnd/>
            <a:tailEnd/>
          </a:ln>
        </p:spPr>
      </p:pic>
      <p:sp>
        <p:nvSpPr>
          <p:cNvPr id="85" name="Rectangle 84"/>
          <p:cNvSpPr/>
          <p:nvPr/>
        </p:nvSpPr>
        <p:spPr>
          <a:xfrm>
            <a:off x="3276600" y="5924550"/>
            <a:ext cx="5715000" cy="6858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5943600" y="6248400"/>
            <a:ext cx="533400" cy="369332"/>
          </a:xfrm>
          <a:prstGeom prst="rect">
            <a:avLst/>
          </a:prstGeom>
          <a:noFill/>
        </p:spPr>
        <p:txBody>
          <a:bodyPr wrap="square" rtlCol="0">
            <a:spAutoFit/>
          </a:bodyPr>
          <a:lstStyle/>
          <a:p>
            <a:r>
              <a:rPr lang="el-GR" altLang="zh-CN" dirty="0" smtClean="0"/>
              <a:t>β</a:t>
            </a:r>
            <a:r>
              <a:rPr lang="en-US" altLang="zh-CN" baseline="30000" dirty="0" smtClean="0"/>
              <a:t>o</a:t>
            </a:r>
            <a:endParaRPr lang="zh-CN" altLang="en-US" baseline="-25000" dirty="0"/>
          </a:p>
        </p:txBody>
      </p:sp>
      <p:sp>
        <p:nvSpPr>
          <p:cNvPr id="90" name="Rectangle 89"/>
          <p:cNvSpPr>
            <a:spLocks/>
          </p:cNvSpPr>
          <p:nvPr/>
        </p:nvSpPr>
        <p:spPr>
          <a:xfrm>
            <a:off x="6172200" y="6276975"/>
            <a:ext cx="2830455" cy="307777"/>
          </a:xfrm>
          <a:prstGeom prst="rect">
            <a:avLst/>
          </a:prstGeom>
        </p:spPr>
        <p:txBody>
          <a:bodyPr wrap="none">
            <a:spAutoFit/>
          </a:bodyPr>
          <a:lstStyle/>
          <a:p>
            <a:r>
              <a:rPr lang="en-US" altLang="zh-CN" sz="1400" dirty="0" smtClean="0"/>
              <a:t>Weights of features within an object</a:t>
            </a:r>
            <a:endParaRPr lang="en-US" sz="1400" dirty="0"/>
          </a:p>
        </p:txBody>
      </p:sp>
      <p:sp>
        <p:nvSpPr>
          <p:cNvPr id="81" name="Right Arrow 80"/>
          <p:cNvSpPr/>
          <p:nvPr/>
        </p:nvSpPr>
        <p:spPr>
          <a:xfrm rot="2700000" flipH="1">
            <a:off x="4856676" y="1458281"/>
            <a:ext cx="386415" cy="318667"/>
          </a:xfrm>
          <a:prstGeom prst="rightArrow">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1" name="TextBox 90"/>
          <p:cNvSpPr txBox="1"/>
          <p:nvPr/>
        </p:nvSpPr>
        <p:spPr>
          <a:xfrm>
            <a:off x="5105400" y="1752600"/>
            <a:ext cx="920445" cy="369332"/>
          </a:xfrm>
          <a:prstGeom prst="rect">
            <a:avLst/>
          </a:prstGeom>
          <a:noFill/>
        </p:spPr>
        <p:txBody>
          <a:bodyPr wrap="none" rtlCol="0">
            <a:spAutoFit/>
          </a:bodyPr>
          <a:lstStyle/>
          <a:p>
            <a:r>
              <a:rPr lang="en-US" dirty="0" smtClean="0">
                <a:latin typeface="+mj-lt"/>
              </a:rPr>
              <a:t>Log loss</a:t>
            </a:r>
            <a:endParaRPr lang="en-US" dirty="0">
              <a:latin typeface="+mj-lt"/>
            </a:endParaRPr>
          </a:p>
        </p:txBody>
      </p:sp>
      <p:sp>
        <p:nvSpPr>
          <p:cNvPr id="93" name="Rectangle 92"/>
          <p:cNvSpPr/>
          <p:nvPr/>
        </p:nvSpPr>
        <p:spPr>
          <a:xfrm>
            <a:off x="2514600" y="1143000"/>
            <a:ext cx="2286000" cy="533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4" name="Rectangle 93"/>
          <p:cNvSpPr/>
          <p:nvPr/>
        </p:nvSpPr>
        <p:spPr>
          <a:xfrm>
            <a:off x="3048000" y="3030141"/>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485947" y="3030344"/>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3919152" y="3030141"/>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3927348" y="2487216"/>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3048000" y="2487216"/>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3485948" y="2496944"/>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3048000" y="5333797"/>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3485947" y="5334000"/>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3919153" y="5333797"/>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3919153" y="4790872"/>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3048000" y="4790872"/>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3485948" y="4790872"/>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3048000" y="4190797"/>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3485947" y="4191000"/>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3919152" y="4190797"/>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3917823" y="3638347"/>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3038475" y="3638347"/>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3476423" y="3648075"/>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7"/>
          <p:cNvPicPr>
            <a:picLocks noChangeAspect="1" noChangeArrowheads="1"/>
          </p:cNvPicPr>
          <p:nvPr/>
        </p:nvPicPr>
        <p:blipFill>
          <a:blip r:embed="rId10" cstate="print"/>
          <a:srcRect/>
          <a:stretch>
            <a:fillRect/>
          </a:stretch>
        </p:blipFill>
        <p:spPr bwMode="auto">
          <a:xfrm>
            <a:off x="5447347" y="3969545"/>
            <a:ext cx="3620453" cy="413385"/>
          </a:xfrm>
          <a:prstGeom prst="rect">
            <a:avLst/>
          </a:prstGeom>
          <a:noFill/>
          <a:ln w="9525">
            <a:noFill/>
            <a:miter lim="800000"/>
            <a:headEnd/>
            <a:tailEnd/>
          </a:ln>
        </p:spPr>
      </p:pic>
      <p:pic>
        <p:nvPicPr>
          <p:cNvPr id="146" name="Picture 8"/>
          <p:cNvPicPr>
            <a:picLocks noChangeAspect="1" noChangeArrowheads="1"/>
          </p:cNvPicPr>
          <p:nvPr/>
        </p:nvPicPr>
        <p:blipFill>
          <a:blip r:embed="rId11" cstate="print"/>
          <a:srcRect/>
          <a:stretch>
            <a:fillRect/>
          </a:stretch>
        </p:blipFill>
        <p:spPr bwMode="auto">
          <a:xfrm>
            <a:off x="5409248" y="3352800"/>
            <a:ext cx="2440305" cy="400050"/>
          </a:xfrm>
          <a:prstGeom prst="rect">
            <a:avLst/>
          </a:prstGeom>
          <a:noFill/>
          <a:ln w="9525">
            <a:noFill/>
            <a:miter lim="800000"/>
            <a:headEnd/>
            <a:tailEnd/>
          </a:ln>
        </p:spPr>
      </p:pic>
      <p:sp>
        <p:nvSpPr>
          <p:cNvPr id="147" name="TextBox 146"/>
          <p:cNvSpPr txBox="1"/>
          <p:nvPr/>
        </p:nvSpPr>
        <p:spPr>
          <a:xfrm>
            <a:off x="5334000" y="2971800"/>
            <a:ext cx="1628972" cy="369332"/>
          </a:xfrm>
          <a:prstGeom prst="rect">
            <a:avLst/>
          </a:prstGeom>
          <a:noFill/>
        </p:spPr>
        <p:txBody>
          <a:bodyPr wrap="none" rtlCol="0">
            <a:spAutoFit/>
          </a:bodyPr>
          <a:lstStyle/>
          <a:p>
            <a:r>
              <a:rPr lang="en-US" dirty="0" smtClean="0"/>
              <a:t>Linear classifier</a:t>
            </a:r>
            <a:endParaRPr lang="en-US" dirty="0"/>
          </a:p>
        </p:txBody>
      </p:sp>
      <p:sp>
        <p:nvSpPr>
          <p:cNvPr id="148" name="Rectangle 147"/>
          <p:cNvSpPr/>
          <p:nvPr/>
        </p:nvSpPr>
        <p:spPr>
          <a:xfrm>
            <a:off x="5334000" y="3352800"/>
            <a:ext cx="3733800" cy="1143000"/>
          </a:xfrm>
          <a:prstGeom prst="rect">
            <a:avLst/>
          </a:prstGeom>
          <a:noFill/>
          <a:ln>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5" name="Rectangle 104"/>
          <p:cNvSpPr/>
          <p:nvPr/>
        </p:nvSpPr>
        <p:spPr>
          <a:xfrm>
            <a:off x="4876800" y="3848100"/>
            <a:ext cx="228600" cy="114300"/>
          </a:xfrm>
          <a:prstGeom prst="rect">
            <a:avLst/>
          </a:prstGeom>
          <a:solidFill>
            <a:srgbClr val="FF0000"/>
          </a:solid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9" name="Rectangle 148"/>
          <p:cNvSpPr/>
          <p:nvPr/>
        </p:nvSpPr>
        <p:spPr>
          <a:xfrm>
            <a:off x="4876800" y="3286125"/>
            <a:ext cx="228600" cy="114300"/>
          </a:xfrm>
          <a:prstGeom prst="rect">
            <a:avLst/>
          </a:prstGeom>
          <a:solidFill>
            <a:srgbClr val="FF0000"/>
          </a:solid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6" name="Rectangle 85"/>
          <p:cNvSpPr/>
          <p:nvPr/>
        </p:nvSpPr>
        <p:spPr>
          <a:xfrm>
            <a:off x="4876800" y="3962400"/>
            <a:ext cx="228600" cy="990600"/>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7" name="TextBox 86"/>
          <p:cNvSpPr txBox="1"/>
          <p:nvPr/>
        </p:nvSpPr>
        <p:spPr>
          <a:xfrm rot="5400000">
            <a:off x="4889784" y="4139452"/>
            <a:ext cx="343364" cy="369332"/>
          </a:xfrm>
          <a:prstGeom prst="rect">
            <a:avLst/>
          </a:prstGeom>
          <a:noFill/>
        </p:spPr>
        <p:txBody>
          <a:bodyPr wrap="none" rtlCol="0">
            <a:spAutoFit/>
          </a:bodyPr>
          <a:lstStyle/>
          <a:p>
            <a:r>
              <a:rPr lang="en-US" dirty="0" smtClean="0"/>
              <a:t>…</a:t>
            </a:r>
            <a:endParaRPr lang="en-US" dirty="0"/>
          </a:p>
        </p:txBody>
      </p:sp>
      <p:pic>
        <p:nvPicPr>
          <p:cNvPr id="49" name="Picture 48" descr="extraction-spm.png"/>
          <p:cNvPicPr>
            <a:picLocks noChangeAspect="1"/>
          </p:cNvPicPr>
          <p:nvPr/>
        </p:nvPicPr>
        <p:blipFill>
          <a:blip r:embed="rId12" cstate="print"/>
          <a:stretch>
            <a:fillRect/>
          </a:stretch>
        </p:blipFill>
        <p:spPr>
          <a:xfrm>
            <a:off x="1828800" y="2487216"/>
            <a:ext cx="2469111" cy="3240360"/>
          </a:xfrm>
          <a:prstGeom prst="rect">
            <a:avLst/>
          </a:prstGeom>
        </p:spPr>
      </p:pic>
    </p:spTree>
    <p:extLst>
      <p:ext uri="{BB962C8B-B14F-4D97-AF65-F5344CB8AC3E}">
        <p14:creationId xmlns:p14="http://schemas.microsoft.com/office/powerpoint/2010/main" xmlns="" val="391630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3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3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3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3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3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3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8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9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0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0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1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1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1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1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2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2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2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2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2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27"/>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05"/>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49"/>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86"/>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87"/>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5" grpId="0" animBg="1"/>
      <p:bldP spid="74" grpId="0" animBg="1"/>
      <p:bldP spid="63" grpId="0"/>
      <p:bldP spid="65" grpId="0"/>
      <p:bldP spid="77" grpId="0"/>
      <p:bldP spid="78" grpId="0"/>
      <p:bldP spid="79" grpId="0"/>
      <p:bldP spid="89" grpId="0"/>
      <p:bldP spid="92" grpId="0"/>
      <p:bldP spid="95" grpId="0" animBg="1"/>
      <p:bldP spid="96" grpId="0" animBg="1"/>
      <p:bldP spid="97" grpId="0" animBg="1"/>
      <p:bldP spid="98" grpId="0" animBg="1"/>
      <p:bldP spid="99" grpId="0" animBg="1"/>
      <p:bldP spid="100" grpId="0" animBg="1"/>
      <p:bldP spid="102" grpId="0" animBg="1"/>
      <p:bldP spid="103" grpId="0" animBg="1"/>
      <p:bldP spid="104" grpId="0" animBg="1"/>
      <p:bldP spid="115" grpId="0" animBg="1"/>
      <p:bldP spid="116" grpId="0" animBg="1"/>
      <p:bldP spid="117" grpId="0" animBg="1"/>
      <p:bldP spid="118" grpId="0" animBg="1"/>
      <p:bldP spid="120" grpId="0" animBg="1"/>
      <p:bldP spid="121" grpId="0" animBg="1"/>
      <p:bldP spid="123" grpId="0" animBg="1"/>
      <p:bldP spid="124" grpId="0" animBg="1"/>
      <p:bldP spid="125" grpId="0" animBg="1"/>
      <p:bldP spid="126" grpId="0" animBg="1"/>
      <p:bldP spid="127" grpId="0" animBg="1"/>
      <p:bldP spid="81" grpId="0" animBg="1"/>
      <p:bldP spid="91" grpId="0"/>
      <p:bldP spid="93" grpId="0" animBg="1"/>
      <p:bldP spid="94" grpId="0" animBg="1"/>
      <p:bldP spid="106" grpId="0" animBg="1"/>
      <p:bldP spid="107" grpId="0" animBg="1"/>
      <p:bldP spid="122"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7" grpId="0"/>
      <p:bldP spid="148" grpId="0" animBg="1"/>
      <p:bldP spid="105" grpId="0" animBg="1"/>
      <p:bldP spid="149" grpId="0" animBg="1"/>
      <p:bldP spid="86" grpId="0" animBg="1"/>
      <p:bldP spid="8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Picture 2"/>
          <p:cNvPicPr>
            <a:picLocks noChangeAspect="1" noChangeArrowheads="1"/>
          </p:cNvPicPr>
          <p:nvPr/>
        </p:nvPicPr>
        <p:blipFill>
          <a:blip r:embed="rId3" cstate="print"/>
          <a:srcRect l="42424" r="52525"/>
          <a:stretch>
            <a:fillRect/>
          </a:stretch>
        </p:blipFill>
        <p:spPr bwMode="auto">
          <a:xfrm>
            <a:off x="4191000" y="1200247"/>
            <a:ext cx="287798" cy="41719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066800" y="3200400"/>
            <a:ext cx="394335" cy="2034540"/>
          </a:xfrm>
          <a:prstGeom prst="rect">
            <a:avLst/>
          </a:prstGeom>
          <a:noFill/>
          <a:ln w="9525">
            <a:noFill/>
            <a:miter lim="800000"/>
            <a:headEnd/>
            <a:tailEnd/>
          </a:ln>
        </p:spPr>
      </p:pic>
      <p:sp>
        <p:nvSpPr>
          <p:cNvPr id="76" name="Rectangle 75"/>
          <p:cNvSpPr/>
          <p:nvPr/>
        </p:nvSpPr>
        <p:spPr>
          <a:xfrm>
            <a:off x="2971800" y="4724400"/>
            <a:ext cx="1752600" cy="1066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
        <p:nvSpPr>
          <p:cNvPr id="75" name="Rectangle 74"/>
          <p:cNvSpPr/>
          <p:nvPr/>
        </p:nvSpPr>
        <p:spPr>
          <a:xfrm>
            <a:off x="2971800" y="3581400"/>
            <a:ext cx="1752600" cy="10668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74" name="Rectangle 73"/>
          <p:cNvSpPr/>
          <p:nvPr/>
        </p:nvSpPr>
        <p:spPr>
          <a:xfrm>
            <a:off x="2971800" y="2438400"/>
            <a:ext cx="1752600" cy="10668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63" name="TextBox 62"/>
          <p:cNvSpPr txBox="1"/>
          <p:nvPr/>
        </p:nvSpPr>
        <p:spPr>
          <a:xfrm>
            <a:off x="685800" y="2057400"/>
            <a:ext cx="2031325" cy="369332"/>
          </a:xfrm>
          <a:prstGeom prst="rect">
            <a:avLst/>
          </a:prstGeom>
          <a:noFill/>
        </p:spPr>
        <p:txBody>
          <a:bodyPr wrap="none" rtlCol="0">
            <a:spAutoFit/>
          </a:bodyPr>
          <a:lstStyle/>
          <a:p>
            <a:r>
              <a:rPr lang="en-US"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Sailboat response	</a:t>
            </a:r>
            <a:endPar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5" name="TextBox 64"/>
          <p:cNvSpPr txBox="1"/>
          <p:nvPr/>
        </p:nvSpPr>
        <p:spPr>
          <a:xfrm>
            <a:off x="685800" y="5715000"/>
            <a:ext cx="1666225" cy="369332"/>
          </a:xfrm>
          <a:prstGeom prst="rect">
            <a:avLst/>
          </a:prstGeom>
          <a:noFill/>
        </p:spPr>
        <p:txBody>
          <a:bodyPr wrap="none" rtlCol="0">
            <a:spAutoFit/>
          </a:bodyPr>
          <a:lstStyle/>
          <a:p>
            <a:r>
              <a:rPr lang="en-US" dirty="0" smtClean="0">
                <a:ln w="10541" cmpd="sng">
                  <a:solidFill>
                    <a:schemeClr val="accent3"/>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Water response</a:t>
            </a:r>
            <a:endParaRPr lang="en-US" dirty="0">
              <a:ln w="10541" cmpd="sng">
                <a:solidFill>
                  <a:schemeClr val="accent3"/>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7" name="TextBox 76"/>
          <p:cNvSpPr txBox="1"/>
          <p:nvPr/>
        </p:nvSpPr>
        <p:spPr>
          <a:xfrm>
            <a:off x="4267200" y="2743200"/>
            <a:ext cx="533400" cy="369332"/>
          </a:xfrm>
          <a:prstGeom prst="rect">
            <a:avLst/>
          </a:prstGeom>
          <a:noFill/>
        </p:spPr>
        <p:txBody>
          <a:bodyPr wrap="square" rtlCol="0">
            <a:spAutoFit/>
          </a:bodyPr>
          <a:lstStyle/>
          <a:p>
            <a:r>
              <a:rPr lang="el-GR" altLang="zh-CN" dirty="0" smtClean="0"/>
              <a:t>β</a:t>
            </a:r>
            <a:r>
              <a:rPr lang="en-US" altLang="zh-CN" baseline="30000" dirty="0" smtClean="0"/>
              <a:t>1</a:t>
            </a:r>
            <a:endParaRPr lang="zh-CN" altLang="en-US" baseline="-25000" dirty="0"/>
          </a:p>
        </p:txBody>
      </p:sp>
      <p:sp>
        <p:nvSpPr>
          <p:cNvPr id="78" name="TextBox 77"/>
          <p:cNvSpPr txBox="1"/>
          <p:nvPr/>
        </p:nvSpPr>
        <p:spPr>
          <a:xfrm>
            <a:off x="4267200" y="3886200"/>
            <a:ext cx="533400" cy="369332"/>
          </a:xfrm>
          <a:prstGeom prst="rect">
            <a:avLst/>
          </a:prstGeom>
          <a:noFill/>
        </p:spPr>
        <p:txBody>
          <a:bodyPr wrap="square" rtlCol="0">
            <a:spAutoFit/>
          </a:bodyPr>
          <a:lstStyle/>
          <a:p>
            <a:r>
              <a:rPr lang="el-GR" altLang="zh-CN" dirty="0" smtClean="0"/>
              <a:t>β</a:t>
            </a:r>
            <a:r>
              <a:rPr lang="en-US" altLang="zh-CN" baseline="30000" dirty="0" smtClean="0"/>
              <a:t>2</a:t>
            </a:r>
            <a:endParaRPr lang="zh-CN" altLang="en-US" baseline="-25000" dirty="0"/>
          </a:p>
        </p:txBody>
      </p:sp>
      <p:sp>
        <p:nvSpPr>
          <p:cNvPr id="79" name="TextBox 78"/>
          <p:cNvSpPr txBox="1"/>
          <p:nvPr/>
        </p:nvSpPr>
        <p:spPr>
          <a:xfrm>
            <a:off x="4267200" y="5029200"/>
            <a:ext cx="533400" cy="369332"/>
          </a:xfrm>
          <a:prstGeom prst="rect">
            <a:avLst/>
          </a:prstGeom>
          <a:noFill/>
        </p:spPr>
        <p:txBody>
          <a:bodyPr wrap="square" rtlCol="0">
            <a:spAutoFit/>
          </a:bodyPr>
          <a:lstStyle/>
          <a:p>
            <a:r>
              <a:rPr lang="el-GR" altLang="zh-CN" dirty="0" smtClean="0"/>
              <a:t>β</a:t>
            </a:r>
            <a:r>
              <a:rPr lang="en-US" altLang="zh-CN" baseline="30000" dirty="0" smtClean="0"/>
              <a:t>o</a:t>
            </a:r>
            <a:endParaRPr lang="zh-CN" altLang="en-US" baseline="-25000" dirty="0"/>
          </a:p>
        </p:txBody>
      </p:sp>
      <p:pic>
        <p:nvPicPr>
          <p:cNvPr id="71" name="Picture 2"/>
          <p:cNvPicPr>
            <a:picLocks noChangeAspect="1" noChangeArrowheads="1"/>
          </p:cNvPicPr>
          <p:nvPr/>
        </p:nvPicPr>
        <p:blipFill>
          <a:blip r:embed="rId3" cstate="print"/>
          <a:srcRect l="48485"/>
          <a:stretch>
            <a:fillRect/>
          </a:stretch>
        </p:blipFill>
        <p:spPr bwMode="auto">
          <a:xfrm>
            <a:off x="1295400" y="1200247"/>
            <a:ext cx="2935250" cy="417195"/>
          </a:xfrm>
          <a:prstGeom prst="rect">
            <a:avLst/>
          </a:prstGeom>
          <a:noFill/>
          <a:ln w="9525">
            <a:noFill/>
            <a:miter lim="800000"/>
            <a:headEnd/>
            <a:tailEnd/>
          </a:ln>
        </p:spPr>
      </p:pic>
      <p:pic>
        <p:nvPicPr>
          <p:cNvPr id="80" name="Picture 2"/>
          <p:cNvPicPr>
            <a:picLocks noChangeAspect="1" noChangeArrowheads="1"/>
          </p:cNvPicPr>
          <p:nvPr/>
        </p:nvPicPr>
        <p:blipFill>
          <a:blip r:embed="rId3" cstate="print"/>
          <a:srcRect r="75758"/>
          <a:stretch>
            <a:fillRect/>
          </a:stretch>
        </p:blipFill>
        <p:spPr bwMode="auto">
          <a:xfrm>
            <a:off x="0" y="1200247"/>
            <a:ext cx="1381274" cy="417195"/>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66675" y="3429000"/>
            <a:ext cx="1017270" cy="1017270"/>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1447800" y="2438400"/>
            <a:ext cx="1048703" cy="960120"/>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a:stretch>
            <a:fillRect/>
          </a:stretch>
        </p:blipFill>
        <p:spPr bwMode="auto">
          <a:xfrm>
            <a:off x="1447800" y="4876801"/>
            <a:ext cx="1066800" cy="945833"/>
          </a:xfrm>
          <a:prstGeom prst="rect">
            <a:avLst/>
          </a:prstGeom>
          <a:noFill/>
          <a:ln w="9525">
            <a:noFill/>
            <a:miter lim="800000"/>
            <a:headEnd/>
            <a:tailEnd/>
          </a:ln>
        </p:spPr>
      </p:pic>
      <p:pic>
        <p:nvPicPr>
          <p:cNvPr id="1030" name="Picture 6"/>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447800" y="3581400"/>
            <a:ext cx="1008698" cy="960120"/>
          </a:xfrm>
          <a:prstGeom prst="rect">
            <a:avLst/>
          </a:prstGeom>
          <a:noFill/>
          <a:ln w="9525">
            <a:noFill/>
            <a:miter lim="800000"/>
            <a:headEnd/>
            <a:tailEnd/>
          </a:ln>
        </p:spPr>
      </p:pic>
      <p:sp>
        <p:nvSpPr>
          <p:cNvPr id="89" name="TextBox 88"/>
          <p:cNvSpPr txBox="1"/>
          <p:nvPr/>
        </p:nvSpPr>
        <p:spPr>
          <a:xfrm>
            <a:off x="2743200" y="1981200"/>
            <a:ext cx="2796278" cy="369332"/>
          </a:xfrm>
          <a:prstGeom prst="rect">
            <a:avLst/>
          </a:prstGeom>
          <a:noFill/>
        </p:spPr>
        <p:txBody>
          <a:bodyPr wrap="none" rtlCol="0">
            <a:spAutoFit/>
          </a:bodyPr>
          <a:lstStyle/>
          <a:p>
            <a:r>
              <a:rPr lang="en-US" dirty="0" smtClean="0"/>
              <a:t>Use less feature dimensions</a:t>
            </a:r>
            <a:endParaRPr lang="en-US" dirty="0"/>
          </a:p>
        </p:txBody>
      </p:sp>
      <p:sp>
        <p:nvSpPr>
          <p:cNvPr id="92" name="TextBox 91"/>
          <p:cNvSpPr txBox="1"/>
          <p:nvPr/>
        </p:nvSpPr>
        <p:spPr>
          <a:xfrm>
            <a:off x="685800" y="4429125"/>
            <a:ext cx="1521763" cy="369332"/>
          </a:xfrm>
          <a:prstGeom prst="rect">
            <a:avLst/>
          </a:prstGeom>
          <a:noFill/>
        </p:spPr>
        <p:txBody>
          <a:bodyPr wrap="none" rtlCol="0">
            <a:spAutoFit/>
          </a:bodyPr>
          <a:lstStyle/>
          <a:p>
            <a:r>
              <a:rPr lang="en-US" dirty="0" smtClean="0">
                <a:ln w="10541" cmpd="sng">
                  <a:solidFill>
                    <a:schemeClr val="accent4"/>
                  </a:solidFill>
                  <a:prstDash val="solid"/>
                </a:ln>
                <a:solidFill>
                  <a:schemeClr val="accent4"/>
                </a:solidFill>
              </a:rPr>
              <a:t>Bear response</a:t>
            </a:r>
            <a:endParaRPr lang="en-US" dirty="0">
              <a:ln w="10541" cmpd="sng">
                <a:solidFill>
                  <a:schemeClr val="accent4"/>
                </a:solidFill>
                <a:prstDash val="solid"/>
              </a:ln>
              <a:solidFill>
                <a:schemeClr val="accent4"/>
              </a:solidFill>
            </a:endParaRPr>
          </a:p>
        </p:txBody>
      </p:sp>
      <p:sp>
        <p:nvSpPr>
          <p:cNvPr id="102" name="Rectangle 101"/>
          <p:cNvSpPr/>
          <p:nvPr/>
        </p:nvSpPr>
        <p:spPr>
          <a:xfrm>
            <a:off x="4876800" y="3425190"/>
            <a:ext cx="228600" cy="114300"/>
          </a:xfrm>
          <a:prstGeom prst="rect">
            <a:avLst/>
          </a:prstGeom>
          <a:no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3" name="Rectangle 102"/>
          <p:cNvSpPr/>
          <p:nvPr/>
        </p:nvSpPr>
        <p:spPr>
          <a:xfrm>
            <a:off x="4876800" y="3566160"/>
            <a:ext cx="228600" cy="114300"/>
          </a:xfrm>
          <a:prstGeom prst="rect">
            <a:avLst/>
          </a:prstGeom>
          <a:no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4" name="Rectangle 103"/>
          <p:cNvSpPr/>
          <p:nvPr/>
        </p:nvSpPr>
        <p:spPr>
          <a:xfrm>
            <a:off x="4876800" y="3707130"/>
            <a:ext cx="228600" cy="1143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7" name="Rectangle 126"/>
          <p:cNvSpPr/>
          <p:nvPr/>
        </p:nvSpPr>
        <p:spPr>
          <a:xfrm>
            <a:off x="4876800" y="3714750"/>
            <a:ext cx="228600" cy="114300"/>
          </a:xfrm>
          <a:prstGeom prst="rect">
            <a:avLst/>
          </a:prstGeom>
          <a:no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0" name="Rectangle 129"/>
          <p:cNvSpPr/>
          <p:nvPr/>
        </p:nvSpPr>
        <p:spPr>
          <a:xfrm>
            <a:off x="3215795" y="6553200"/>
            <a:ext cx="5625258" cy="369332"/>
          </a:xfrm>
          <a:prstGeom prst="rect">
            <a:avLst/>
          </a:prstGeom>
        </p:spPr>
        <p:txBody>
          <a:bodyPr wrap="none">
            <a:spAutoFit/>
          </a:bodyPr>
          <a:lstStyle/>
          <a:p>
            <a:r>
              <a:rPr lang="en-US" dirty="0" smtClean="0"/>
              <a:t>Optimization method: spectral projected gradient method</a:t>
            </a:r>
            <a:endParaRPr lang="en-US" dirty="0"/>
          </a:p>
        </p:txBody>
      </p:sp>
      <p:sp>
        <p:nvSpPr>
          <p:cNvPr id="68" name="TextBox 67"/>
          <p:cNvSpPr txBox="1"/>
          <p:nvPr/>
        </p:nvSpPr>
        <p:spPr>
          <a:xfrm>
            <a:off x="3886200" y="5978723"/>
            <a:ext cx="2362200" cy="307777"/>
          </a:xfrm>
          <a:prstGeom prst="rect">
            <a:avLst/>
          </a:prstGeom>
          <a:noFill/>
        </p:spPr>
        <p:txBody>
          <a:bodyPr wrap="square" rtlCol="0">
            <a:spAutoFit/>
          </a:bodyPr>
          <a:lstStyle/>
          <a:p>
            <a:r>
              <a:rPr lang="en-US" sz="1400" dirty="0" smtClean="0"/>
              <a:t>OB of each image</a:t>
            </a:r>
            <a:endParaRPr lang="en-US" sz="1400" dirty="0"/>
          </a:p>
        </p:txBody>
      </p:sp>
      <p:pic>
        <p:nvPicPr>
          <p:cNvPr id="70" name="Picture 2"/>
          <p:cNvPicPr>
            <a:picLocks noChangeAspect="1" noChangeArrowheads="1"/>
          </p:cNvPicPr>
          <p:nvPr/>
        </p:nvPicPr>
        <p:blipFill>
          <a:blip r:embed="rId3" cstate="print"/>
          <a:srcRect l="92617" r="2033" b="8676"/>
          <a:stretch>
            <a:fillRect/>
          </a:stretch>
        </p:blipFill>
        <p:spPr bwMode="auto">
          <a:xfrm>
            <a:off x="6781800" y="5867400"/>
            <a:ext cx="304800" cy="381000"/>
          </a:xfrm>
          <a:prstGeom prst="rect">
            <a:avLst/>
          </a:prstGeom>
          <a:noFill/>
          <a:ln w="9525">
            <a:noFill/>
            <a:miter lim="800000"/>
            <a:headEnd/>
            <a:tailEnd/>
          </a:ln>
        </p:spPr>
      </p:pic>
      <p:sp>
        <p:nvSpPr>
          <p:cNvPr id="72" name="TextBox 71"/>
          <p:cNvSpPr txBox="1"/>
          <p:nvPr/>
        </p:nvSpPr>
        <p:spPr>
          <a:xfrm>
            <a:off x="7010400" y="5988248"/>
            <a:ext cx="2362200" cy="307777"/>
          </a:xfrm>
          <a:prstGeom prst="rect">
            <a:avLst/>
          </a:prstGeom>
          <a:noFill/>
        </p:spPr>
        <p:txBody>
          <a:bodyPr wrap="square" rtlCol="0">
            <a:spAutoFit/>
          </a:bodyPr>
          <a:lstStyle/>
          <a:p>
            <a:r>
              <a:rPr lang="en-US" sz="1400" dirty="0" smtClean="0"/>
              <a:t>Image class</a:t>
            </a:r>
            <a:endParaRPr lang="en-US" sz="1400" dirty="0"/>
          </a:p>
        </p:txBody>
      </p:sp>
      <p:sp>
        <p:nvSpPr>
          <p:cNvPr id="82" name="Rectangle 81"/>
          <p:cNvSpPr/>
          <p:nvPr/>
        </p:nvSpPr>
        <p:spPr>
          <a:xfrm>
            <a:off x="3819525" y="6286500"/>
            <a:ext cx="1854226" cy="307777"/>
          </a:xfrm>
          <a:prstGeom prst="rect">
            <a:avLst/>
          </a:prstGeom>
        </p:spPr>
        <p:txBody>
          <a:bodyPr wrap="none">
            <a:spAutoFit/>
          </a:bodyPr>
          <a:lstStyle/>
          <a:p>
            <a:r>
              <a:rPr lang="en-US" altLang="zh-CN" sz="1400" dirty="0" smtClean="0"/>
              <a:t>Weight of each feature</a:t>
            </a:r>
            <a:endParaRPr lang="en-US" sz="1400" dirty="0"/>
          </a:p>
        </p:txBody>
      </p:sp>
      <p:pic>
        <p:nvPicPr>
          <p:cNvPr id="83" name="Picture 8"/>
          <p:cNvPicPr>
            <a:picLocks noChangeAspect="1" noChangeArrowheads="1"/>
          </p:cNvPicPr>
          <p:nvPr/>
        </p:nvPicPr>
        <p:blipFill>
          <a:blip r:embed="rId9" cstate="print"/>
          <a:srcRect/>
          <a:stretch>
            <a:fillRect/>
          </a:stretch>
        </p:blipFill>
        <p:spPr bwMode="auto">
          <a:xfrm>
            <a:off x="3505200" y="6210300"/>
            <a:ext cx="381000" cy="431800"/>
          </a:xfrm>
          <a:prstGeom prst="rect">
            <a:avLst/>
          </a:prstGeom>
          <a:noFill/>
          <a:ln w="9525">
            <a:noFill/>
            <a:miter lim="800000"/>
            <a:headEnd/>
            <a:tailEnd/>
          </a:ln>
        </p:spPr>
      </p:pic>
      <p:pic>
        <p:nvPicPr>
          <p:cNvPr id="69" name="Picture 2"/>
          <p:cNvPicPr>
            <a:picLocks noChangeAspect="1" noChangeArrowheads="1"/>
          </p:cNvPicPr>
          <p:nvPr/>
        </p:nvPicPr>
        <p:blipFill>
          <a:blip r:embed="rId3" cstate="print"/>
          <a:srcRect l="84593" r="10058" b="8676"/>
          <a:stretch>
            <a:fillRect/>
          </a:stretch>
        </p:blipFill>
        <p:spPr bwMode="auto">
          <a:xfrm>
            <a:off x="3629025" y="5876925"/>
            <a:ext cx="304800" cy="381000"/>
          </a:xfrm>
          <a:prstGeom prst="rect">
            <a:avLst/>
          </a:prstGeom>
          <a:noFill/>
          <a:ln w="9525">
            <a:noFill/>
            <a:miter lim="800000"/>
            <a:headEnd/>
            <a:tailEnd/>
          </a:ln>
        </p:spPr>
      </p:pic>
      <p:sp>
        <p:nvSpPr>
          <p:cNvPr id="85" name="Rectangle 84"/>
          <p:cNvSpPr/>
          <p:nvPr/>
        </p:nvSpPr>
        <p:spPr>
          <a:xfrm>
            <a:off x="3276600" y="5924550"/>
            <a:ext cx="5715000" cy="6858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5943600" y="6248400"/>
            <a:ext cx="533400" cy="369332"/>
          </a:xfrm>
          <a:prstGeom prst="rect">
            <a:avLst/>
          </a:prstGeom>
          <a:noFill/>
        </p:spPr>
        <p:txBody>
          <a:bodyPr wrap="square" rtlCol="0">
            <a:spAutoFit/>
          </a:bodyPr>
          <a:lstStyle/>
          <a:p>
            <a:r>
              <a:rPr lang="el-GR" altLang="zh-CN" dirty="0" smtClean="0"/>
              <a:t>β</a:t>
            </a:r>
            <a:r>
              <a:rPr lang="en-US" altLang="zh-CN" baseline="30000" dirty="0" smtClean="0"/>
              <a:t>o</a:t>
            </a:r>
            <a:endParaRPr lang="zh-CN" altLang="en-US" baseline="-25000" dirty="0"/>
          </a:p>
        </p:txBody>
      </p:sp>
      <p:sp>
        <p:nvSpPr>
          <p:cNvPr id="90" name="Rectangle 89"/>
          <p:cNvSpPr>
            <a:spLocks/>
          </p:cNvSpPr>
          <p:nvPr/>
        </p:nvSpPr>
        <p:spPr>
          <a:xfrm>
            <a:off x="6172200" y="6276975"/>
            <a:ext cx="2830455" cy="307777"/>
          </a:xfrm>
          <a:prstGeom prst="rect">
            <a:avLst/>
          </a:prstGeom>
        </p:spPr>
        <p:txBody>
          <a:bodyPr wrap="none">
            <a:spAutoFit/>
          </a:bodyPr>
          <a:lstStyle/>
          <a:p>
            <a:r>
              <a:rPr lang="en-US" altLang="zh-CN" sz="1400" dirty="0" smtClean="0"/>
              <a:t>Weights of features within an object</a:t>
            </a:r>
            <a:endParaRPr lang="en-US" sz="1400" dirty="0"/>
          </a:p>
        </p:txBody>
      </p:sp>
      <p:sp>
        <p:nvSpPr>
          <p:cNvPr id="105" name="Rectangle 104"/>
          <p:cNvSpPr/>
          <p:nvPr/>
        </p:nvSpPr>
        <p:spPr>
          <a:xfrm>
            <a:off x="4876800" y="3848100"/>
            <a:ext cx="228600" cy="114300"/>
          </a:xfrm>
          <a:prstGeom prst="rect">
            <a:avLst/>
          </a:prstGeom>
          <a:no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9" name="Right Arrow 148"/>
          <p:cNvSpPr/>
          <p:nvPr/>
        </p:nvSpPr>
        <p:spPr>
          <a:xfrm rot="2700000" flipH="1">
            <a:off x="5417530" y="1874230"/>
            <a:ext cx="685800" cy="304800"/>
          </a:xfrm>
          <a:prstGeom prst="rightArrow">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0" name="TextBox 149"/>
          <p:cNvSpPr txBox="1"/>
          <p:nvPr/>
        </p:nvSpPr>
        <p:spPr>
          <a:xfrm>
            <a:off x="6096000" y="2057400"/>
            <a:ext cx="1140056" cy="307777"/>
          </a:xfrm>
          <a:prstGeom prst="rect">
            <a:avLst/>
          </a:prstGeom>
          <a:noFill/>
        </p:spPr>
        <p:txBody>
          <a:bodyPr wrap="square" rtlCol="0">
            <a:spAutoFit/>
          </a:bodyPr>
          <a:lstStyle/>
          <a:p>
            <a:r>
              <a:rPr lang="en-US" sz="1400" dirty="0" err="1" smtClean="0">
                <a:latin typeface="Comic Sans MS" pitchFamily="66" charset="0"/>
              </a:rPr>
              <a:t>Regularizer</a:t>
            </a:r>
            <a:endParaRPr lang="en-US" sz="1400" dirty="0">
              <a:latin typeface="Comic Sans MS" pitchFamily="66" charset="0"/>
            </a:endParaRPr>
          </a:p>
        </p:txBody>
      </p:sp>
      <p:pic>
        <p:nvPicPr>
          <p:cNvPr id="151" name="Picture 2"/>
          <p:cNvPicPr>
            <a:picLocks noChangeAspect="1" noChangeArrowheads="1"/>
          </p:cNvPicPr>
          <p:nvPr/>
        </p:nvPicPr>
        <p:blipFill>
          <a:blip r:embed="rId3" cstate="print"/>
          <a:srcRect l="23232" r="58586"/>
          <a:stretch>
            <a:fillRect/>
          </a:stretch>
        </p:blipFill>
        <p:spPr bwMode="auto">
          <a:xfrm>
            <a:off x="4419600" y="1200247"/>
            <a:ext cx="1035984" cy="417195"/>
          </a:xfrm>
          <a:prstGeom prst="rect">
            <a:avLst/>
          </a:prstGeom>
          <a:noFill/>
          <a:ln w="9525">
            <a:noFill/>
            <a:miter lim="800000"/>
            <a:headEnd/>
            <a:tailEnd/>
          </a:ln>
        </p:spPr>
      </p:pic>
      <p:sp>
        <p:nvSpPr>
          <p:cNvPr id="152" name="Rectangle 151"/>
          <p:cNvSpPr/>
          <p:nvPr/>
        </p:nvSpPr>
        <p:spPr>
          <a:xfrm>
            <a:off x="4438650" y="1142999"/>
            <a:ext cx="1371600" cy="58102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5" name="Title 1"/>
          <p:cNvSpPr>
            <a:spLocks noGrp="1"/>
          </p:cNvSpPr>
          <p:nvPr>
            <p:ph type="title"/>
          </p:nvPr>
        </p:nvSpPr>
        <p:spPr>
          <a:xfrm>
            <a:off x="457200" y="0"/>
            <a:ext cx="8229600" cy="1143000"/>
          </a:xfrm>
        </p:spPr>
        <p:txBody>
          <a:bodyPr>
            <a:normAutofit fontScale="90000"/>
          </a:bodyPr>
          <a:lstStyle/>
          <a:p>
            <a:r>
              <a:rPr lang="en-US" dirty="0" smtClean="0"/>
              <a:t>Regularized Logistic Regression for Feature Selection</a:t>
            </a:r>
            <a:endParaRPr lang="en-US" dirty="0"/>
          </a:p>
        </p:txBody>
      </p:sp>
      <p:sp>
        <p:nvSpPr>
          <p:cNvPr id="156" name="Rectangle 155"/>
          <p:cNvSpPr/>
          <p:nvPr/>
        </p:nvSpPr>
        <p:spPr>
          <a:xfrm>
            <a:off x="3048000" y="3030141"/>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3485947" y="3030344"/>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3919152" y="3030141"/>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3927348" y="2487216"/>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3048000" y="2487216"/>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3485948" y="2496944"/>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3048000" y="5333797"/>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3485947" y="5334000"/>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3919153" y="5333797"/>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3919153" y="4790872"/>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3048000" y="4790872"/>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a:off x="3485948" y="4790872"/>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extraction-spm.png"/>
          <p:cNvPicPr>
            <a:picLocks noChangeAspect="1"/>
          </p:cNvPicPr>
          <p:nvPr/>
        </p:nvPicPr>
        <p:blipFill>
          <a:blip r:embed="rId10" cstate="print"/>
          <a:stretch>
            <a:fillRect/>
          </a:stretch>
        </p:blipFill>
        <p:spPr>
          <a:xfrm>
            <a:off x="1828800" y="2487216"/>
            <a:ext cx="2469111" cy="3240360"/>
          </a:xfrm>
          <a:prstGeom prst="rect">
            <a:avLst/>
          </a:prstGeom>
        </p:spPr>
      </p:pic>
      <p:grpSp>
        <p:nvGrpSpPr>
          <p:cNvPr id="175" name="Group 174"/>
          <p:cNvGrpSpPr/>
          <p:nvPr/>
        </p:nvGrpSpPr>
        <p:grpSpPr>
          <a:xfrm>
            <a:off x="4876800" y="4947558"/>
            <a:ext cx="228600" cy="815067"/>
            <a:chOff x="4876800" y="4947558"/>
            <a:chExt cx="228600" cy="815067"/>
          </a:xfrm>
        </p:grpSpPr>
        <p:sp>
          <p:nvSpPr>
            <p:cNvPr id="169" name="Rectangle 168"/>
            <p:cNvSpPr/>
            <p:nvPr/>
          </p:nvSpPr>
          <p:spPr>
            <a:xfrm>
              <a:off x="4876800" y="4947558"/>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0" name="Rectangle 169"/>
            <p:cNvSpPr/>
            <p:nvPr/>
          </p:nvSpPr>
          <p:spPr>
            <a:xfrm>
              <a:off x="4876800" y="5087712"/>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1" name="Rectangle 170"/>
            <p:cNvSpPr/>
            <p:nvPr/>
          </p:nvSpPr>
          <p:spPr>
            <a:xfrm>
              <a:off x="4876800" y="5227866"/>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2" name="Rectangle 171"/>
            <p:cNvSpPr/>
            <p:nvPr/>
          </p:nvSpPr>
          <p:spPr>
            <a:xfrm>
              <a:off x="4876800" y="53680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3" name="Rectangle 172"/>
            <p:cNvSpPr/>
            <p:nvPr/>
          </p:nvSpPr>
          <p:spPr>
            <a:xfrm>
              <a:off x="4876800" y="5508174"/>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4" name="Rectangle 173"/>
            <p:cNvSpPr/>
            <p:nvPr/>
          </p:nvSpPr>
          <p:spPr>
            <a:xfrm>
              <a:off x="4876800" y="5648325"/>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68" name="Group 167"/>
          <p:cNvGrpSpPr/>
          <p:nvPr/>
        </p:nvGrpSpPr>
        <p:grpSpPr>
          <a:xfrm>
            <a:off x="4876800" y="4939665"/>
            <a:ext cx="228600" cy="815340"/>
            <a:chOff x="4876800" y="4949190"/>
            <a:chExt cx="228600" cy="815340"/>
          </a:xfrm>
        </p:grpSpPr>
        <p:sp>
          <p:nvSpPr>
            <p:cNvPr id="115" name="Rectangle 114"/>
            <p:cNvSpPr/>
            <p:nvPr/>
          </p:nvSpPr>
          <p:spPr>
            <a:xfrm>
              <a:off x="4876800" y="4949190"/>
              <a:ext cx="228600" cy="114300"/>
            </a:xfrm>
            <a:prstGeom prst="rect">
              <a:avLst/>
            </a:prstGeom>
            <a:solidFill>
              <a:srgbClr val="FF0000"/>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6" name="Rectangle 115"/>
            <p:cNvSpPr/>
            <p:nvPr/>
          </p:nvSpPr>
          <p:spPr>
            <a:xfrm>
              <a:off x="4876800" y="5090160"/>
              <a:ext cx="228600" cy="114300"/>
            </a:xfrm>
            <a:prstGeom prst="rect">
              <a:avLst/>
            </a:prstGeom>
            <a:solidFill>
              <a:srgbClr val="FF0000"/>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7" name="Rectangle 116"/>
            <p:cNvSpPr/>
            <p:nvPr/>
          </p:nvSpPr>
          <p:spPr>
            <a:xfrm>
              <a:off x="4876800" y="5231130"/>
              <a:ext cx="228600" cy="114300"/>
            </a:xfrm>
            <a:prstGeom prst="rect">
              <a:avLst/>
            </a:prstGeom>
            <a:solidFill>
              <a:srgbClr val="FF0000"/>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8" name="Rectangle 117"/>
            <p:cNvSpPr/>
            <p:nvPr/>
          </p:nvSpPr>
          <p:spPr>
            <a:xfrm>
              <a:off x="4876800" y="5372100"/>
              <a:ext cx="228600" cy="114300"/>
            </a:xfrm>
            <a:prstGeom prst="rect">
              <a:avLst/>
            </a:prstGeom>
            <a:solidFill>
              <a:srgbClr val="FF0000"/>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0" name="Rectangle 119"/>
            <p:cNvSpPr/>
            <p:nvPr/>
          </p:nvSpPr>
          <p:spPr>
            <a:xfrm>
              <a:off x="4876800" y="5509260"/>
              <a:ext cx="228600" cy="114300"/>
            </a:xfrm>
            <a:prstGeom prst="rect">
              <a:avLst/>
            </a:prstGeom>
            <a:solidFill>
              <a:srgbClr val="FF0000"/>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1" name="Rectangle 120"/>
            <p:cNvSpPr/>
            <p:nvPr/>
          </p:nvSpPr>
          <p:spPr>
            <a:xfrm>
              <a:off x="4876800" y="5650230"/>
              <a:ext cx="228600" cy="114300"/>
            </a:xfrm>
            <a:prstGeom prst="rect">
              <a:avLst/>
            </a:prstGeom>
            <a:solidFill>
              <a:srgbClr val="FF0000"/>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80" name="Group 179"/>
          <p:cNvGrpSpPr/>
          <p:nvPr/>
        </p:nvGrpSpPr>
        <p:grpSpPr>
          <a:xfrm>
            <a:off x="4876800" y="2438400"/>
            <a:ext cx="228600" cy="819150"/>
            <a:chOff x="4876800" y="2438400"/>
            <a:chExt cx="228600" cy="819150"/>
          </a:xfrm>
        </p:grpSpPr>
        <p:sp>
          <p:nvSpPr>
            <p:cNvPr id="96" name="Rectangle 95"/>
            <p:cNvSpPr/>
            <p:nvPr/>
          </p:nvSpPr>
          <p:spPr>
            <a:xfrm>
              <a:off x="4876800" y="25793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8" name="Rectangle 97"/>
            <p:cNvSpPr/>
            <p:nvPr/>
          </p:nvSpPr>
          <p:spPr>
            <a:xfrm>
              <a:off x="4876800" y="28613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Rectangle 98"/>
            <p:cNvSpPr/>
            <p:nvPr/>
          </p:nvSpPr>
          <p:spPr>
            <a:xfrm>
              <a:off x="4876800" y="30022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0" name="Rectangle 99"/>
            <p:cNvSpPr/>
            <p:nvPr/>
          </p:nvSpPr>
          <p:spPr>
            <a:xfrm>
              <a:off x="4876800" y="31432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7" name="Rectangle 176"/>
            <p:cNvSpPr/>
            <p:nvPr/>
          </p:nvSpPr>
          <p:spPr>
            <a:xfrm>
              <a:off x="4876800" y="2714625"/>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8" name="Rectangle 177"/>
            <p:cNvSpPr/>
            <p:nvPr/>
          </p:nvSpPr>
          <p:spPr>
            <a:xfrm>
              <a:off x="4876800" y="24384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95" name="Rectangle 94"/>
          <p:cNvSpPr/>
          <p:nvPr/>
        </p:nvSpPr>
        <p:spPr>
          <a:xfrm>
            <a:off x="4876800" y="2438400"/>
            <a:ext cx="228600" cy="114300"/>
          </a:xfrm>
          <a:prstGeom prst="rect">
            <a:avLst/>
          </a:prstGeom>
          <a:solidFill>
            <a:srgbClr val="FF0000"/>
          </a:solidFill>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7" name="Rectangle 96"/>
          <p:cNvSpPr/>
          <p:nvPr/>
        </p:nvSpPr>
        <p:spPr>
          <a:xfrm>
            <a:off x="4876800" y="2720340"/>
            <a:ext cx="228600" cy="114300"/>
          </a:xfrm>
          <a:prstGeom prst="rect">
            <a:avLst/>
          </a:prstGeom>
          <a:solidFill>
            <a:srgbClr val="FF0000"/>
          </a:solidFill>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3" name="Rectangle 122"/>
          <p:cNvSpPr/>
          <p:nvPr/>
        </p:nvSpPr>
        <p:spPr>
          <a:xfrm>
            <a:off x="4876800" y="2590800"/>
            <a:ext cx="228600" cy="114300"/>
          </a:xfrm>
          <a:prstGeom prst="rect">
            <a:avLst/>
          </a:prstGeom>
          <a:solidFill>
            <a:srgbClr val="FF0000"/>
          </a:solidFill>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4" name="Rectangle 123"/>
          <p:cNvSpPr/>
          <p:nvPr/>
        </p:nvSpPr>
        <p:spPr>
          <a:xfrm>
            <a:off x="4876800" y="2863215"/>
            <a:ext cx="228600" cy="114300"/>
          </a:xfrm>
          <a:prstGeom prst="rect">
            <a:avLst/>
          </a:prstGeom>
          <a:solidFill>
            <a:srgbClr val="FF0000"/>
          </a:solidFill>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5" name="Rectangle 124"/>
          <p:cNvSpPr/>
          <p:nvPr/>
        </p:nvSpPr>
        <p:spPr>
          <a:xfrm>
            <a:off x="4876800" y="3004185"/>
            <a:ext cx="228600" cy="114300"/>
          </a:xfrm>
          <a:prstGeom prst="rect">
            <a:avLst/>
          </a:prstGeom>
          <a:solidFill>
            <a:srgbClr val="FF0000"/>
          </a:solidFill>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6" name="Rectangle 125"/>
          <p:cNvSpPr/>
          <p:nvPr/>
        </p:nvSpPr>
        <p:spPr>
          <a:xfrm>
            <a:off x="4876800" y="3145155"/>
            <a:ext cx="228600" cy="114300"/>
          </a:xfrm>
          <a:prstGeom prst="rect">
            <a:avLst/>
          </a:prstGeom>
          <a:solidFill>
            <a:srgbClr val="FF0000"/>
          </a:solidFill>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1" name="Rectangle 180"/>
          <p:cNvSpPr/>
          <p:nvPr/>
        </p:nvSpPr>
        <p:spPr>
          <a:xfrm>
            <a:off x="4876800" y="3286125"/>
            <a:ext cx="228600" cy="114300"/>
          </a:xfrm>
          <a:prstGeom prst="rect">
            <a:avLst/>
          </a:prstGeom>
          <a:no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3" name="Rectangle 92"/>
          <p:cNvSpPr/>
          <p:nvPr/>
        </p:nvSpPr>
        <p:spPr>
          <a:xfrm>
            <a:off x="4876800" y="3988740"/>
            <a:ext cx="222521" cy="9642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4" name="TextBox 93"/>
          <p:cNvSpPr txBox="1"/>
          <p:nvPr/>
        </p:nvSpPr>
        <p:spPr>
          <a:xfrm rot="5400000">
            <a:off x="4889784" y="4139452"/>
            <a:ext cx="343364"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xmlns="" val="65177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3.33333E-6 2.96296E-6 L 0.14584 -0.14746 " pathEditMode="relative" rAng="0" ptsTypes="AA">
                                      <p:cBhvr>
                                        <p:cTn id="32" dur="500" fill="hold"/>
                                        <p:tgtEl>
                                          <p:spTgt spid="175"/>
                                        </p:tgtEl>
                                        <p:attrNameLst>
                                          <p:attrName>ppt_x</p:attrName>
                                          <p:attrName>ppt_y</p:attrName>
                                        </p:attrNameLst>
                                      </p:cBhvr>
                                      <p:rCtr x="73" y="-74"/>
                                    </p:animMotion>
                                  </p:childTnLst>
                                </p:cTn>
                              </p:par>
                              <p:par>
                                <p:cTn id="33" presetID="0" presetClass="path" presetSubtype="0" accel="50000" decel="50000" fill="hold" nodeType="withEffect">
                                  <p:stCondLst>
                                    <p:cond delay="0"/>
                                  </p:stCondLst>
                                  <p:childTnLst>
                                    <p:animMotion origin="layout" path="M -3.33333E-6 2.22222E-6 L 0.14584 0.09583 " pathEditMode="relative" rAng="0" ptsTypes="AA">
                                      <p:cBhvr>
                                        <p:cTn id="34" dur="500" fill="hold"/>
                                        <p:tgtEl>
                                          <p:spTgt spid="180"/>
                                        </p:tgtEl>
                                        <p:attrNameLst>
                                          <p:attrName>ppt_x</p:attrName>
                                          <p:attrName>ppt_y</p:attrName>
                                        </p:attrNameLst>
                                      </p:cBhvr>
                                      <p:rCtr x="7300" y="4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p:cNvSpPr/>
          <p:nvPr/>
        </p:nvSpPr>
        <p:spPr>
          <a:xfrm>
            <a:off x="4876800" y="25908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4" name="Rectangle 123"/>
          <p:cNvSpPr/>
          <p:nvPr/>
        </p:nvSpPr>
        <p:spPr>
          <a:xfrm>
            <a:off x="4876800" y="28536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5" name="Rectangle 124"/>
          <p:cNvSpPr/>
          <p:nvPr/>
        </p:nvSpPr>
        <p:spPr>
          <a:xfrm>
            <a:off x="4876800" y="3004185"/>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6" name="Rectangle 125"/>
          <p:cNvSpPr/>
          <p:nvPr/>
        </p:nvSpPr>
        <p:spPr>
          <a:xfrm>
            <a:off x="4876800" y="3145155"/>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7" name="Rectangle 126"/>
          <p:cNvSpPr/>
          <p:nvPr/>
        </p:nvSpPr>
        <p:spPr>
          <a:xfrm>
            <a:off x="4876800" y="37147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8" name="Rectangle 127"/>
          <p:cNvSpPr/>
          <p:nvPr/>
        </p:nvSpPr>
        <p:spPr>
          <a:xfrm>
            <a:off x="4876800" y="4935855"/>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9" name="Rectangle 128"/>
          <p:cNvSpPr/>
          <p:nvPr/>
        </p:nvSpPr>
        <p:spPr>
          <a:xfrm>
            <a:off x="4876800" y="5076825"/>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7" name="Picture 3"/>
          <p:cNvPicPr>
            <a:picLocks noChangeAspect="1" noChangeArrowheads="1"/>
          </p:cNvPicPr>
          <p:nvPr/>
        </p:nvPicPr>
        <p:blipFill>
          <a:blip r:embed="rId3" cstate="print"/>
          <a:srcRect/>
          <a:stretch>
            <a:fillRect/>
          </a:stretch>
        </p:blipFill>
        <p:spPr bwMode="auto">
          <a:xfrm>
            <a:off x="1066800" y="3200400"/>
            <a:ext cx="394335" cy="2034540"/>
          </a:xfrm>
          <a:prstGeom prst="rect">
            <a:avLst/>
          </a:prstGeom>
          <a:noFill/>
          <a:ln w="9525">
            <a:noFill/>
            <a:miter lim="800000"/>
            <a:headEnd/>
            <a:tailEnd/>
          </a:ln>
        </p:spPr>
      </p:pic>
      <p:pic>
        <p:nvPicPr>
          <p:cNvPr id="87" name="Picture 7"/>
          <p:cNvPicPr>
            <a:picLocks noChangeAspect="1" noChangeArrowheads="1"/>
          </p:cNvPicPr>
          <p:nvPr/>
        </p:nvPicPr>
        <p:blipFill>
          <a:blip r:embed="rId4" cstate="print"/>
          <a:srcRect l="27941" r="56292"/>
          <a:stretch>
            <a:fillRect/>
          </a:stretch>
        </p:blipFill>
        <p:spPr bwMode="auto">
          <a:xfrm>
            <a:off x="4581524" y="1142999"/>
            <a:ext cx="828676" cy="594360"/>
          </a:xfrm>
          <a:prstGeom prst="rect">
            <a:avLst/>
          </a:prstGeom>
          <a:noFill/>
          <a:ln w="9525">
            <a:noFill/>
            <a:miter lim="800000"/>
            <a:headEnd/>
            <a:tailEnd/>
          </a:ln>
        </p:spPr>
      </p:pic>
      <p:pic>
        <p:nvPicPr>
          <p:cNvPr id="73" name="Picture 2"/>
          <p:cNvPicPr>
            <a:picLocks noChangeAspect="1" noChangeArrowheads="1"/>
          </p:cNvPicPr>
          <p:nvPr/>
        </p:nvPicPr>
        <p:blipFill>
          <a:blip r:embed="rId5" cstate="print"/>
          <a:srcRect l="42424" r="52525"/>
          <a:stretch>
            <a:fillRect/>
          </a:stretch>
        </p:blipFill>
        <p:spPr bwMode="auto">
          <a:xfrm>
            <a:off x="4191000" y="1200247"/>
            <a:ext cx="287798" cy="417195"/>
          </a:xfrm>
          <a:prstGeom prst="rect">
            <a:avLst/>
          </a:prstGeom>
          <a:noFill/>
          <a:ln w="9525">
            <a:noFill/>
            <a:miter lim="800000"/>
            <a:headEnd/>
            <a:tailEnd/>
          </a:ln>
        </p:spPr>
      </p:pic>
      <p:sp>
        <p:nvSpPr>
          <p:cNvPr id="76" name="Rectangle 75"/>
          <p:cNvSpPr/>
          <p:nvPr/>
        </p:nvSpPr>
        <p:spPr>
          <a:xfrm>
            <a:off x="2971800" y="4724400"/>
            <a:ext cx="1752600" cy="1066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
        <p:nvSpPr>
          <p:cNvPr id="75" name="Rectangle 74"/>
          <p:cNvSpPr/>
          <p:nvPr/>
        </p:nvSpPr>
        <p:spPr>
          <a:xfrm>
            <a:off x="2971800" y="3581400"/>
            <a:ext cx="1752600" cy="10668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74" name="Rectangle 73"/>
          <p:cNvSpPr/>
          <p:nvPr/>
        </p:nvSpPr>
        <p:spPr>
          <a:xfrm>
            <a:off x="2971800" y="2438400"/>
            <a:ext cx="1752600" cy="10668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pic>
        <p:nvPicPr>
          <p:cNvPr id="49" name="Picture 48" descr="extraction-spm.png"/>
          <p:cNvPicPr>
            <a:picLocks noChangeAspect="1"/>
          </p:cNvPicPr>
          <p:nvPr/>
        </p:nvPicPr>
        <p:blipFill>
          <a:blip r:embed="rId6" cstate="print"/>
          <a:stretch>
            <a:fillRect/>
          </a:stretch>
        </p:blipFill>
        <p:spPr>
          <a:xfrm>
            <a:off x="1828800" y="2487216"/>
            <a:ext cx="2469111" cy="3240360"/>
          </a:xfrm>
          <a:prstGeom prst="rect">
            <a:avLst/>
          </a:prstGeom>
        </p:spPr>
      </p:pic>
      <p:sp>
        <p:nvSpPr>
          <p:cNvPr id="2" name="Title 1"/>
          <p:cNvSpPr>
            <a:spLocks noGrp="1"/>
          </p:cNvSpPr>
          <p:nvPr>
            <p:ph type="title"/>
          </p:nvPr>
        </p:nvSpPr>
        <p:spPr>
          <a:xfrm>
            <a:off x="457200" y="0"/>
            <a:ext cx="8229600" cy="1143000"/>
          </a:xfrm>
        </p:spPr>
        <p:txBody>
          <a:bodyPr>
            <a:noAutofit/>
          </a:bodyPr>
          <a:lstStyle/>
          <a:p>
            <a:r>
              <a:rPr lang="en-US" sz="4000" dirty="0" smtClean="0"/>
              <a:t>Feature </a:t>
            </a:r>
            <a:r>
              <a:rPr lang="en-US" sz="4000" dirty="0" err="1" smtClean="0"/>
              <a:t>sparsity</a:t>
            </a:r>
            <a:r>
              <a:rPr lang="en-US" sz="4000" dirty="0" smtClean="0"/>
              <a:t> via L</a:t>
            </a:r>
            <a:r>
              <a:rPr lang="en-US" sz="2000" dirty="0" smtClean="0"/>
              <a:t>1</a:t>
            </a:r>
            <a:r>
              <a:rPr lang="en-US" sz="4000" dirty="0" smtClean="0"/>
              <a:t> regularization</a:t>
            </a:r>
            <a:endParaRPr lang="en-US" sz="4000" dirty="0"/>
          </a:p>
        </p:txBody>
      </p:sp>
      <p:sp>
        <p:nvSpPr>
          <p:cNvPr id="51" name="Rectangle 50"/>
          <p:cNvSpPr/>
          <p:nvPr/>
        </p:nvSpPr>
        <p:spPr>
          <a:xfrm>
            <a:off x="3924300" y="2687241"/>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914775" y="3230166"/>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a:off x="4019550" y="2601516"/>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105275" y="2687241"/>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019550" y="3230166"/>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3495675" y="5000625"/>
            <a:ext cx="152400"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686175" y="5000625"/>
            <a:ext cx="152400"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685800" y="2057400"/>
            <a:ext cx="2031325" cy="369332"/>
          </a:xfrm>
          <a:prstGeom prst="rect">
            <a:avLst/>
          </a:prstGeom>
          <a:noFill/>
        </p:spPr>
        <p:txBody>
          <a:bodyPr wrap="none" rtlCol="0">
            <a:spAutoFit/>
          </a:bodyPr>
          <a:lstStyle/>
          <a:p>
            <a:r>
              <a:rPr lang="en-US"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Sailboat response	</a:t>
            </a:r>
            <a:endPar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5" name="TextBox 64"/>
          <p:cNvSpPr txBox="1"/>
          <p:nvPr/>
        </p:nvSpPr>
        <p:spPr>
          <a:xfrm>
            <a:off x="685800" y="5715000"/>
            <a:ext cx="1666225" cy="369332"/>
          </a:xfrm>
          <a:prstGeom prst="rect">
            <a:avLst/>
          </a:prstGeom>
          <a:noFill/>
        </p:spPr>
        <p:txBody>
          <a:bodyPr wrap="none" rtlCol="0">
            <a:spAutoFit/>
          </a:bodyPr>
          <a:lstStyle/>
          <a:p>
            <a:r>
              <a:rPr lang="en-US" dirty="0" smtClean="0">
                <a:ln w="10541" cmpd="sng">
                  <a:solidFill>
                    <a:schemeClr val="accent3"/>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Water response</a:t>
            </a:r>
            <a:endParaRPr lang="en-US" dirty="0">
              <a:ln w="10541" cmpd="sng">
                <a:solidFill>
                  <a:schemeClr val="accent3"/>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6" name="Rectangle 65"/>
          <p:cNvSpPr/>
          <p:nvPr/>
        </p:nvSpPr>
        <p:spPr>
          <a:xfrm>
            <a:off x="4019550" y="3848100"/>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4267200" y="2743200"/>
            <a:ext cx="533400" cy="369332"/>
          </a:xfrm>
          <a:prstGeom prst="rect">
            <a:avLst/>
          </a:prstGeom>
          <a:noFill/>
        </p:spPr>
        <p:txBody>
          <a:bodyPr wrap="square" rtlCol="0">
            <a:spAutoFit/>
          </a:bodyPr>
          <a:lstStyle/>
          <a:p>
            <a:r>
              <a:rPr lang="el-GR" altLang="zh-CN" dirty="0" smtClean="0"/>
              <a:t>β</a:t>
            </a:r>
            <a:r>
              <a:rPr lang="en-US" altLang="zh-CN" baseline="30000" dirty="0" smtClean="0"/>
              <a:t>1</a:t>
            </a:r>
            <a:endParaRPr lang="zh-CN" altLang="en-US" baseline="-25000" dirty="0"/>
          </a:p>
        </p:txBody>
      </p:sp>
      <p:sp>
        <p:nvSpPr>
          <p:cNvPr id="78" name="TextBox 77"/>
          <p:cNvSpPr txBox="1"/>
          <p:nvPr/>
        </p:nvSpPr>
        <p:spPr>
          <a:xfrm>
            <a:off x="4267200" y="3886200"/>
            <a:ext cx="533400" cy="369332"/>
          </a:xfrm>
          <a:prstGeom prst="rect">
            <a:avLst/>
          </a:prstGeom>
          <a:noFill/>
        </p:spPr>
        <p:txBody>
          <a:bodyPr wrap="square" rtlCol="0">
            <a:spAutoFit/>
          </a:bodyPr>
          <a:lstStyle/>
          <a:p>
            <a:r>
              <a:rPr lang="el-GR" altLang="zh-CN" dirty="0" smtClean="0"/>
              <a:t>β</a:t>
            </a:r>
            <a:r>
              <a:rPr lang="en-US" altLang="zh-CN" baseline="30000" dirty="0" smtClean="0"/>
              <a:t>2</a:t>
            </a:r>
            <a:endParaRPr lang="zh-CN" altLang="en-US" baseline="-25000" dirty="0"/>
          </a:p>
        </p:txBody>
      </p:sp>
      <p:sp>
        <p:nvSpPr>
          <p:cNvPr id="79" name="TextBox 78"/>
          <p:cNvSpPr txBox="1"/>
          <p:nvPr/>
        </p:nvSpPr>
        <p:spPr>
          <a:xfrm>
            <a:off x="4267200" y="5029200"/>
            <a:ext cx="533400" cy="369332"/>
          </a:xfrm>
          <a:prstGeom prst="rect">
            <a:avLst/>
          </a:prstGeom>
          <a:noFill/>
        </p:spPr>
        <p:txBody>
          <a:bodyPr wrap="square" rtlCol="0">
            <a:spAutoFit/>
          </a:bodyPr>
          <a:lstStyle/>
          <a:p>
            <a:r>
              <a:rPr lang="el-GR" altLang="zh-CN" dirty="0" smtClean="0"/>
              <a:t>β</a:t>
            </a:r>
            <a:r>
              <a:rPr lang="en-US" altLang="zh-CN" baseline="30000" dirty="0" smtClean="0"/>
              <a:t>o</a:t>
            </a:r>
            <a:endParaRPr lang="zh-CN" altLang="en-US" baseline="-25000" dirty="0"/>
          </a:p>
        </p:txBody>
      </p:sp>
      <p:pic>
        <p:nvPicPr>
          <p:cNvPr id="71" name="Picture 2"/>
          <p:cNvPicPr>
            <a:picLocks noChangeAspect="1" noChangeArrowheads="1"/>
          </p:cNvPicPr>
          <p:nvPr/>
        </p:nvPicPr>
        <p:blipFill>
          <a:blip r:embed="rId5" cstate="print"/>
          <a:srcRect l="48485"/>
          <a:stretch>
            <a:fillRect/>
          </a:stretch>
        </p:blipFill>
        <p:spPr bwMode="auto">
          <a:xfrm>
            <a:off x="1295400" y="1200247"/>
            <a:ext cx="2935250" cy="417195"/>
          </a:xfrm>
          <a:prstGeom prst="rect">
            <a:avLst/>
          </a:prstGeom>
          <a:noFill/>
          <a:ln w="9525">
            <a:noFill/>
            <a:miter lim="800000"/>
            <a:headEnd/>
            <a:tailEnd/>
          </a:ln>
        </p:spPr>
      </p:pic>
      <p:pic>
        <p:nvPicPr>
          <p:cNvPr id="80" name="Picture 2"/>
          <p:cNvPicPr>
            <a:picLocks noChangeAspect="1" noChangeArrowheads="1"/>
          </p:cNvPicPr>
          <p:nvPr/>
        </p:nvPicPr>
        <p:blipFill>
          <a:blip r:embed="rId5" cstate="print"/>
          <a:srcRect r="75758"/>
          <a:stretch>
            <a:fillRect/>
          </a:stretch>
        </p:blipFill>
        <p:spPr bwMode="auto">
          <a:xfrm>
            <a:off x="0" y="1200247"/>
            <a:ext cx="1381274" cy="417195"/>
          </a:xfrm>
          <a:prstGeom prst="rect">
            <a:avLst/>
          </a:prstGeom>
          <a:noFill/>
          <a:ln w="9525">
            <a:noFill/>
            <a:miter lim="800000"/>
            <a:headEnd/>
            <a:tailEnd/>
          </a:ln>
        </p:spPr>
      </p:pic>
      <p:pic>
        <p:nvPicPr>
          <p:cNvPr id="84" name="Picture 6"/>
          <p:cNvPicPr>
            <a:picLocks noChangeAspect="1" noChangeArrowheads="1"/>
          </p:cNvPicPr>
          <p:nvPr/>
        </p:nvPicPr>
        <p:blipFill>
          <a:blip r:embed="rId7" cstate="print">
            <a:clrChange>
              <a:clrFrom>
                <a:srgbClr val="5E5E5E"/>
              </a:clrFrom>
              <a:clrTo>
                <a:srgbClr val="5E5E5E">
                  <a:alpha val="0"/>
                </a:srgbClr>
              </a:clrTo>
            </a:clrChange>
          </a:blip>
          <a:srcRect l="32258"/>
          <a:stretch>
            <a:fillRect/>
          </a:stretch>
        </p:blipFill>
        <p:spPr bwMode="auto">
          <a:xfrm>
            <a:off x="6172200" y="1219200"/>
            <a:ext cx="2191244" cy="451485"/>
          </a:xfrm>
          <a:prstGeom prst="rect">
            <a:avLst/>
          </a:prstGeom>
          <a:noFill/>
          <a:ln w="9525">
            <a:noFill/>
            <a:miter lim="800000"/>
            <a:headEnd/>
            <a:tailEnd/>
          </a:ln>
        </p:spPr>
      </p:pic>
      <p:sp>
        <p:nvSpPr>
          <p:cNvPr id="86" name="Rectangle 85"/>
          <p:cNvSpPr/>
          <p:nvPr/>
        </p:nvSpPr>
        <p:spPr>
          <a:xfrm>
            <a:off x="4438650" y="1142999"/>
            <a:ext cx="1371600" cy="581025"/>
          </a:xfrm>
          <a:prstGeom prst="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6" name="Picture 2"/>
          <p:cNvPicPr>
            <a:picLocks noChangeAspect="1" noChangeArrowheads="1"/>
          </p:cNvPicPr>
          <p:nvPr/>
        </p:nvPicPr>
        <p:blipFill>
          <a:blip r:embed="rId8" cstate="print"/>
          <a:srcRect/>
          <a:stretch>
            <a:fillRect/>
          </a:stretch>
        </p:blipFill>
        <p:spPr bwMode="auto">
          <a:xfrm>
            <a:off x="66675" y="3429000"/>
            <a:ext cx="1017270" cy="1017270"/>
          </a:xfrm>
          <a:prstGeom prst="rect">
            <a:avLst/>
          </a:prstGeom>
          <a:noFill/>
          <a:ln w="9525">
            <a:noFill/>
            <a:miter lim="800000"/>
            <a:headEnd/>
            <a:tailEnd/>
          </a:ln>
        </p:spPr>
      </p:pic>
      <p:pic>
        <p:nvPicPr>
          <p:cNvPr id="1028" name="Picture 4"/>
          <p:cNvPicPr>
            <a:picLocks noChangeAspect="1" noChangeArrowheads="1"/>
          </p:cNvPicPr>
          <p:nvPr/>
        </p:nvPicPr>
        <p:blipFill>
          <a:blip r:embed="rId9" cstate="print"/>
          <a:srcRect/>
          <a:stretch>
            <a:fillRect/>
          </a:stretch>
        </p:blipFill>
        <p:spPr bwMode="auto">
          <a:xfrm>
            <a:off x="1447800" y="2438400"/>
            <a:ext cx="1048703" cy="960120"/>
          </a:xfrm>
          <a:prstGeom prst="rect">
            <a:avLst/>
          </a:prstGeom>
          <a:noFill/>
          <a:ln w="9525">
            <a:noFill/>
            <a:miter lim="800000"/>
            <a:headEnd/>
            <a:tailEnd/>
          </a:ln>
        </p:spPr>
      </p:pic>
      <p:pic>
        <p:nvPicPr>
          <p:cNvPr id="1029" name="Picture 5"/>
          <p:cNvPicPr>
            <a:picLocks noChangeAspect="1" noChangeArrowheads="1"/>
          </p:cNvPicPr>
          <p:nvPr/>
        </p:nvPicPr>
        <p:blipFill>
          <a:blip r:embed="rId10" cstate="print"/>
          <a:srcRect/>
          <a:stretch>
            <a:fillRect/>
          </a:stretch>
        </p:blipFill>
        <p:spPr bwMode="auto">
          <a:xfrm>
            <a:off x="1447800" y="4876801"/>
            <a:ext cx="1066800" cy="945833"/>
          </a:xfrm>
          <a:prstGeom prst="rect">
            <a:avLst/>
          </a:prstGeom>
          <a:noFill/>
          <a:ln w="9525">
            <a:noFill/>
            <a:miter lim="800000"/>
            <a:headEnd/>
            <a:tailEnd/>
          </a:ln>
        </p:spPr>
      </p:pic>
      <p:pic>
        <p:nvPicPr>
          <p:cNvPr id="1030" name="Picture 6"/>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1447800" y="3581400"/>
            <a:ext cx="1008698" cy="960120"/>
          </a:xfrm>
          <a:prstGeom prst="rect">
            <a:avLst/>
          </a:prstGeom>
          <a:noFill/>
          <a:ln w="9525">
            <a:noFill/>
            <a:miter lim="800000"/>
            <a:headEnd/>
            <a:tailEnd/>
          </a:ln>
        </p:spPr>
      </p:pic>
      <p:sp>
        <p:nvSpPr>
          <p:cNvPr id="89" name="TextBox 88"/>
          <p:cNvSpPr txBox="1"/>
          <p:nvPr/>
        </p:nvSpPr>
        <p:spPr>
          <a:xfrm>
            <a:off x="2743200" y="1981200"/>
            <a:ext cx="2841868" cy="369332"/>
          </a:xfrm>
          <a:prstGeom prst="rect">
            <a:avLst/>
          </a:prstGeom>
          <a:noFill/>
        </p:spPr>
        <p:txBody>
          <a:bodyPr wrap="none" rtlCol="0">
            <a:spAutoFit/>
          </a:bodyPr>
          <a:lstStyle/>
          <a:p>
            <a:r>
              <a:rPr lang="en-US" dirty="0" smtClean="0"/>
              <a:t>Selected feature dimensions</a:t>
            </a:r>
            <a:endParaRPr lang="en-US" dirty="0"/>
          </a:p>
        </p:txBody>
      </p:sp>
      <p:sp>
        <p:nvSpPr>
          <p:cNvPr id="92" name="TextBox 91"/>
          <p:cNvSpPr txBox="1"/>
          <p:nvPr/>
        </p:nvSpPr>
        <p:spPr>
          <a:xfrm>
            <a:off x="685800" y="4429125"/>
            <a:ext cx="1521763" cy="369332"/>
          </a:xfrm>
          <a:prstGeom prst="rect">
            <a:avLst/>
          </a:prstGeom>
          <a:noFill/>
        </p:spPr>
        <p:txBody>
          <a:bodyPr wrap="none" rtlCol="0">
            <a:spAutoFit/>
          </a:bodyPr>
          <a:lstStyle/>
          <a:p>
            <a:r>
              <a:rPr lang="en-US" dirty="0" smtClean="0">
                <a:ln w="10541" cmpd="sng">
                  <a:solidFill>
                    <a:schemeClr val="accent4"/>
                  </a:solidFill>
                  <a:prstDash val="solid"/>
                </a:ln>
                <a:solidFill>
                  <a:schemeClr val="accent4"/>
                </a:solidFill>
              </a:rPr>
              <a:t>Bear response</a:t>
            </a:r>
            <a:endParaRPr lang="en-US" dirty="0">
              <a:ln w="10541" cmpd="sng">
                <a:solidFill>
                  <a:schemeClr val="accent4"/>
                </a:solidFill>
                <a:prstDash val="solid"/>
              </a:ln>
              <a:solidFill>
                <a:schemeClr val="accent4"/>
              </a:solidFill>
            </a:endParaRPr>
          </a:p>
        </p:txBody>
      </p:sp>
      <p:sp>
        <p:nvSpPr>
          <p:cNvPr id="95" name="Rectangle 94"/>
          <p:cNvSpPr/>
          <p:nvPr/>
        </p:nvSpPr>
        <p:spPr>
          <a:xfrm>
            <a:off x="4876800" y="2438400"/>
            <a:ext cx="228600" cy="114300"/>
          </a:xfrm>
          <a:prstGeom prst="rect">
            <a:avLst/>
          </a:prstGeom>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6" name="Rectangle 95"/>
          <p:cNvSpPr/>
          <p:nvPr/>
        </p:nvSpPr>
        <p:spPr>
          <a:xfrm>
            <a:off x="4876800" y="2588895"/>
            <a:ext cx="228600" cy="114300"/>
          </a:xfrm>
          <a:prstGeom prst="rect">
            <a:avLst/>
          </a:prstGeom>
          <a:noFill/>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7" name="Rectangle 96"/>
          <p:cNvSpPr/>
          <p:nvPr/>
        </p:nvSpPr>
        <p:spPr>
          <a:xfrm>
            <a:off x="4876800" y="2720340"/>
            <a:ext cx="228600" cy="114300"/>
          </a:xfrm>
          <a:prstGeom prst="rect">
            <a:avLst/>
          </a:prstGeom>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8" name="Rectangle 97"/>
          <p:cNvSpPr/>
          <p:nvPr/>
        </p:nvSpPr>
        <p:spPr>
          <a:xfrm>
            <a:off x="4876800" y="2861310"/>
            <a:ext cx="228600" cy="114300"/>
          </a:xfrm>
          <a:prstGeom prst="rect">
            <a:avLst/>
          </a:prstGeom>
          <a:noFill/>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Rectangle 98"/>
          <p:cNvSpPr/>
          <p:nvPr/>
        </p:nvSpPr>
        <p:spPr>
          <a:xfrm>
            <a:off x="4876800" y="3002280"/>
            <a:ext cx="228600" cy="114300"/>
          </a:xfrm>
          <a:prstGeom prst="rect">
            <a:avLst/>
          </a:prstGeom>
          <a:noFill/>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0" name="Rectangle 99"/>
          <p:cNvSpPr/>
          <p:nvPr/>
        </p:nvSpPr>
        <p:spPr>
          <a:xfrm>
            <a:off x="4876800" y="3143250"/>
            <a:ext cx="228600" cy="114300"/>
          </a:xfrm>
          <a:prstGeom prst="rect">
            <a:avLst/>
          </a:prstGeom>
          <a:noFill/>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1" name="Rectangle 100"/>
          <p:cNvSpPr/>
          <p:nvPr/>
        </p:nvSpPr>
        <p:spPr>
          <a:xfrm>
            <a:off x="4876800" y="3284220"/>
            <a:ext cx="228600" cy="114300"/>
          </a:xfrm>
          <a:prstGeom prst="rect">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2" name="Rectangle 101"/>
          <p:cNvSpPr/>
          <p:nvPr/>
        </p:nvSpPr>
        <p:spPr>
          <a:xfrm>
            <a:off x="4876800" y="3425190"/>
            <a:ext cx="228600" cy="114300"/>
          </a:xfrm>
          <a:prstGeom prst="rect">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3" name="Rectangle 102"/>
          <p:cNvSpPr/>
          <p:nvPr/>
        </p:nvSpPr>
        <p:spPr>
          <a:xfrm>
            <a:off x="4876800" y="3566160"/>
            <a:ext cx="228600" cy="114300"/>
          </a:xfrm>
          <a:prstGeom prst="rect">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4" name="Rectangle 103"/>
          <p:cNvSpPr/>
          <p:nvPr/>
        </p:nvSpPr>
        <p:spPr>
          <a:xfrm>
            <a:off x="4876800" y="3707130"/>
            <a:ext cx="228600" cy="114300"/>
          </a:xfrm>
          <a:prstGeom prst="rect">
            <a:avLst/>
          </a:prstGeom>
          <a:no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5" name="Rectangle 114"/>
          <p:cNvSpPr/>
          <p:nvPr/>
        </p:nvSpPr>
        <p:spPr>
          <a:xfrm>
            <a:off x="4876800" y="4949190"/>
            <a:ext cx="228600" cy="114300"/>
          </a:xfrm>
          <a:prstGeom prst="rect">
            <a:avLst/>
          </a:prstGeom>
          <a:no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6" name="Rectangle 115"/>
          <p:cNvSpPr/>
          <p:nvPr/>
        </p:nvSpPr>
        <p:spPr>
          <a:xfrm>
            <a:off x="4876800" y="5090160"/>
            <a:ext cx="228600" cy="114300"/>
          </a:xfrm>
          <a:prstGeom prst="rect">
            <a:avLst/>
          </a:prstGeom>
          <a:no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7" name="Rectangle 116"/>
          <p:cNvSpPr/>
          <p:nvPr/>
        </p:nvSpPr>
        <p:spPr>
          <a:xfrm>
            <a:off x="4876800" y="5231130"/>
            <a:ext cx="228600" cy="114300"/>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8" name="Rectangle 117"/>
          <p:cNvSpPr/>
          <p:nvPr/>
        </p:nvSpPr>
        <p:spPr>
          <a:xfrm>
            <a:off x="4876800" y="5372100"/>
            <a:ext cx="228600" cy="114300"/>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0" name="Rectangle 119"/>
          <p:cNvSpPr/>
          <p:nvPr/>
        </p:nvSpPr>
        <p:spPr>
          <a:xfrm>
            <a:off x="4876800" y="5509260"/>
            <a:ext cx="228600" cy="114300"/>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1" name="Rectangle 120"/>
          <p:cNvSpPr/>
          <p:nvPr/>
        </p:nvSpPr>
        <p:spPr>
          <a:xfrm>
            <a:off x="4876800" y="5650230"/>
            <a:ext cx="228600" cy="114300"/>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0" name="Rectangle 129"/>
          <p:cNvSpPr/>
          <p:nvPr/>
        </p:nvSpPr>
        <p:spPr>
          <a:xfrm>
            <a:off x="3215795" y="6553200"/>
            <a:ext cx="5625258" cy="369332"/>
          </a:xfrm>
          <a:prstGeom prst="rect">
            <a:avLst/>
          </a:prstGeom>
        </p:spPr>
        <p:txBody>
          <a:bodyPr wrap="none">
            <a:spAutoFit/>
          </a:bodyPr>
          <a:lstStyle/>
          <a:p>
            <a:r>
              <a:rPr lang="en-US" dirty="0" smtClean="0"/>
              <a:t>Optimization method: spectral projected gradient method</a:t>
            </a:r>
            <a:endParaRPr lang="en-US" dirty="0"/>
          </a:p>
        </p:txBody>
      </p:sp>
      <p:sp>
        <p:nvSpPr>
          <p:cNvPr id="68" name="TextBox 67"/>
          <p:cNvSpPr txBox="1"/>
          <p:nvPr/>
        </p:nvSpPr>
        <p:spPr>
          <a:xfrm>
            <a:off x="3886200" y="5978723"/>
            <a:ext cx="2362200" cy="307777"/>
          </a:xfrm>
          <a:prstGeom prst="rect">
            <a:avLst/>
          </a:prstGeom>
          <a:noFill/>
        </p:spPr>
        <p:txBody>
          <a:bodyPr wrap="square" rtlCol="0">
            <a:spAutoFit/>
          </a:bodyPr>
          <a:lstStyle/>
          <a:p>
            <a:r>
              <a:rPr lang="en-US" sz="1400" dirty="0" smtClean="0"/>
              <a:t>OB of each image</a:t>
            </a:r>
            <a:endParaRPr lang="en-US" sz="1400" dirty="0"/>
          </a:p>
        </p:txBody>
      </p:sp>
      <p:pic>
        <p:nvPicPr>
          <p:cNvPr id="70" name="Picture 2"/>
          <p:cNvPicPr>
            <a:picLocks noChangeAspect="1" noChangeArrowheads="1"/>
          </p:cNvPicPr>
          <p:nvPr/>
        </p:nvPicPr>
        <p:blipFill>
          <a:blip r:embed="rId5" cstate="print"/>
          <a:srcRect l="92617" r="2033" b="8676"/>
          <a:stretch>
            <a:fillRect/>
          </a:stretch>
        </p:blipFill>
        <p:spPr bwMode="auto">
          <a:xfrm>
            <a:off x="6781800" y="5867400"/>
            <a:ext cx="304800" cy="381000"/>
          </a:xfrm>
          <a:prstGeom prst="rect">
            <a:avLst/>
          </a:prstGeom>
          <a:noFill/>
          <a:ln w="9525">
            <a:noFill/>
            <a:miter lim="800000"/>
            <a:headEnd/>
            <a:tailEnd/>
          </a:ln>
        </p:spPr>
      </p:pic>
      <p:sp>
        <p:nvSpPr>
          <p:cNvPr id="72" name="TextBox 71"/>
          <p:cNvSpPr txBox="1"/>
          <p:nvPr/>
        </p:nvSpPr>
        <p:spPr>
          <a:xfrm>
            <a:off x="7010400" y="5988248"/>
            <a:ext cx="2362200" cy="307777"/>
          </a:xfrm>
          <a:prstGeom prst="rect">
            <a:avLst/>
          </a:prstGeom>
          <a:noFill/>
        </p:spPr>
        <p:txBody>
          <a:bodyPr wrap="square" rtlCol="0">
            <a:spAutoFit/>
          </a:bodyPr>
          <a:lstStyle/>
          <a:p>
            <a:r>
              <a:rPr lang="en-US" sz="1400" dirty="0" smtClean="0"/>
              <a:t>Image class</a:t>
            </a:r>
            <a:endParaRPr lang="en-US" sz="1400" dirty="0"/>
          </a:p>
        </p:txBody>
      </p:sp>
      <p:sp>
        <p:nvSpPr>
          <p:cNvPr id="82" name="Rectangle 81"/>
          <p:cNvSpPr/>
          <p:nvPr/>
        </p:nvSpPr>
        <p:spPr>
          <a:xfrm>
            <a:off x="3819525" y="6286500"/>
            <a:ext cx="1854226" cy="307777"/>
          </a:xfrm>
          <a:prstGeom prst="rect">
            <a:avLst/>
          </a:prstGeom>
        </p:spPr>
        <p:txBody>
          <a:bodyPr wrap="none">
            <a:spAutoFit/>
          </a:bodyPr>
          <a:lstStyle/>
          <a:p>
            <a:r>
              <a:rPr lang="en-US" altLang="zh-CN" sz="1400" dirty="0" smtClean="0"/>
              <a:t>Weight of each feature</a:t>
            </a:r>
            <a:endParaRPr lang="en-US" sz="1400" dirty="0"/>
          </a:p>
        </p:txBody>
      </p:sp>
      <p:pic>
        <p:nvPicPr>
          <p:cNvPr id="83" name="Picture 8"/>
          <p:cNvPicPr>
            <a:picLocks noChangeAspect="1" noChangeArrowheads="1"/>
          </p:cNvPicPr>
          <p:nvPr/>
        </p:nvPicPr>
        <p:blipFill>
          <a:blip r:embed="rId12" cstate="print"/>
          <a:srcRect/>
          <a:stretch>
            <a:fillRect/>
          </a:stretch>
        </p:blipFill>
        <p:spPr bwMode="auto">
          <a:xfrm>
            <a:off x="3505200" y="6210300"/>
            <a:ext cx="381000" cy="431800"/>
          </a:xfrm>
          <a:prstGeom prst="rect">
            <a:avLst/>
          </a:prstGeom>
          <a:noFill/>
          <a:ln w="9525">
            <a:noFill/>
            <a:miter lim="800000"/>
            <a:headEnd/>
            <a:tailEnd/>
          </a:ln>
        </p:spPr>
      </p:pic>
      <p:pic>
        <p:nvPicPr>
          <p:cNvPr id="69" name="Picture 2"/>
          <p:cNvPicPr>
            <a:picLocks noChangeAspect="1" noChangeArrowheads="1"/>
          </p:cNvPicPr>
          <p:nvPr/>
        </p:nvPicPr>
        <p:blipFill>
          <a:blip r:embed="rId5" cstate="print"/>
          <a:srcRect l="84593" r="10058" b="8676"/>
          <a:stretch>
            <a:fillRect/>
          </a:stretch>
        </p:blipFill>
        <p:spPr bwMode="auto">
          <a:xfrm>
            <a:off x="3629025" y="5876925"/>
            <a:ext cx="304800" cy="381000"/>
          </a:xfrm>
          <a:prstGeom prst="rect">
            <a:avLst/>
          </a:prstGeom>
          <a:noFill/>
          <a:ln w="9525">
            <a:noFill/>
            <a:miter lim="800000"/>
            <a:headEnd/>
            <a:tailEnd/>
          </a:ln>
        </p:spPr>
      </p:pic>
      <p:sp>
        <p:nvSpPr>
          <p:cNvPr id="85" name="Rectangle 84"/>
          <p:cNvSpPr/>
          <p:nvPr/>
        </p:nvSpPr>
        <p:spPr>
          <a:xfrm>
            <a:off x="3276600" y="5924550"/>
            <a:ext cx="5715000" cy="6858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5943600" y="6248400"/>
            <a:ext cx="533400" cy="369332"/>
          </a:xfrm>
          <a:prstGeom prst="rect">
            <a:avLst/>
          </a:prstGeom>
          <a:noFill/>
        </p:spPr>
        <p:txBody>
          <a:bodyPr wrap="square" rtlCol="0">
            <a:spAutoFit/>
          </a:bodyPr>
          <a:lstStyle/>
          <a:p>
            <a:r>
              <a:rPr lang="el-GR" altLang="zh-CN" dirty="0" smtClean="0"/>
              <a:t>β</a:t>
            </a:r>
            <a:r>
              <a:rPr lang="en-US" altLang="zh-CN" baseline="30000" dirty="0" smtClean="0"/>
              <a:t>o</a:t>
            </a:r>
            <a:endParaRPr lang="zh-CN" altLang="en-US" baseline="-25000" dirty="0"/>
          </a:p>
        </p:txBody>
      </p:sp>
      <p:sp>
        <p:nvSpPr>
          <p:cNvPr id="90" name="Rectangle 89"/>
          <p:cNvSpPr/>
          <p:nvPr/>
        </p:nvSpPr>
        <p:spPr>
          <a:xfrm>
            <a:off x="6172200" y="6276975"/>
            <a:ext cx="2830455" cy="307777"/>
          </a:xfrm>
          <a:prstGeom prst="rect">
            <a:avLst/>
          </a:prstGeom>
        </p:spPr>
        <p:txBody>
          <a:bodyPr wrap="none">
            <a:spAutoFit/>
          </a:bodyPr>
          <a:lstStyle/>
          <a:p>
            <a:r>
              <a:rPr lang="en-US" altLang="zh-CN" sz="1400" dirty="0" smtClean="0"/>
              <a:t>Weights of features within an object</a:t>
            </a:r>
            <a:endParaRPr lang="en-US" sz="1400" dirty="0"/>
          </a:p>
        </p:txBody>
      </p:sp>
      <p:sp>
        <p:nvSpPr>
          <p:cNvPr id="105" name="Rectangle 104"/>
          <p:cNvSpPr/>
          <p:nvPr/>
        </p:nvSpPr>
        <p:spPr>
          <a:xfrm>
            <a:off x="4876800" y="3848100"/>
            <a:ext cx="228600" cy="114300"/>
          </a:xfrm>
          <a:prstGeom prst="rect">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1" name="Rectangle 80"/>
          <p:cNvSpPr/>
          <p:nvPr/>
        </p:nvSpPr>
        <p:spPr>
          <a:xfrm>
            <a:off x="4876800" y="3991564"/>
            <a:ext cx="239454" cy="10376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1" name="TextBox 90"/>
          <p:cNvSpPr txBox="1"/>
          <p:nvPr/>
        </p:nvSpPr>
        <p:spPr>
          <a:xfrm rot="5400000">
            <a:off x="4889784" y="4168617"/>
            <a:ext cx="343364"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xmlns="" val="339225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mph" presetSubtype="2" fill="hold" nodeType="withEffect">
                                  <p:stCondLst>
                                    <p:cond delay="0"/>
                                  </p:stCondLst>
                                  <p:childTnLst>
                                    <p:animClr clrSpc="rgb" dir="cw">
                                      <p:cBhvr>
                                        <p:cTn id="22" dur="500" fill="hold"/>
                                        <p:tgtEl>
                                          <p:spTgt spid="96"/>
                                        </p:tgtEl>
                                        <p:attrNameLst>
                                          <p:attrName>fillcolor</p:attrName>
                                        </p:attrNameLst>
                                      </p:cBhvr>
                                      <p:to>
                                        <a:srgbClr val="FF0000"/>
                                      </p:to>
                                    </p:animClr>
                                    <p:set>
                                      <p:cBhvr>
                                        <p:cTn id="23" dur="500" fill="hold"/>
                                        <p:tgtEl>
                                          <p:spTgt spid="96"/>
                                        </p:tgtEl>
                                        <p:attrNameLst>
                                          <p:attrName>fill.type</p:attrName>
                                        </p:attrNameLst>
                                      </p:cBhvr>
                                      <p:to>
                                        <p:strVal val="solid"/>
                                      </p:to>
                                    </p:set>
                                    <p:set>
                                      <p:cBhvr>
                                        <p:cTn id="24" dur="500" fill="hold"/>
                                        <p:tgtEl>
                                          <p:spTgt spid="96"/>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500" fill="hold"/>
                                        <p:tgtEl>
                                          <p:spTgt spid="98"/>
                                        </p:tgtEl>
                                        <p:attrNameLst>
                                          <p:attrName>fillcolor</p:attrName>
                                        </p:attrNameLst>
                                      </p:cBhvr>
                                      <p:to>
                                        <a:srgbClr val="FF0000"/>
                                      </p:to>
                                    </p:animClr>
                                    <p:set>
                                      <p:cBhvr>
                                        <p:cTn id="27" dur="500" fill="hold"/>
                                        <p:tgtEl>
                                          <p:spTgt spid="98"/>
                                        </p:tgtEl>
                                        <p:attrNameLst>
                                          <p:attrName>fill.type</p:attrName>
                                        </p:attrNameLst>
                                      </p:cBhvr>
                                      <p:to>
                                        <p:strVal val="solid"/>
                                      </p:to>
                                    </p:set>
                                    <p:set>
                                      <p:cBhvr>
                                        <p:cTn id="28" dur="500" fill="hold"/>
                                        <p:tgtEl>
                                          <p:spTgt spid="98"/>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500" fill="hold"/>
                                        <p:tgtEl>
                                          <p:spTgt spid="99"/>
                                        </p:tgtEl>
                                        <p:attrNameLst>
                                          <p:attrName>fillcolor</p:attrName>
                                        </p:attrNameLst>
                                      </p:cBhvr>
                                      <p:to>
                                        <a:srgbClr val="FF0000"/>
                                      </p:to>
                                    </p:animClr>
                                    <p:set>
                                      <p:cBhvr>
                                        <p:cTn id="31" dur="500" fill="hold"/>
                                        <p:tgtEl>
                                          <p:spTgt spid="99"/>
                                        </p:tgtEl>
                                        <p:attrNameLst>
                                          <p:attrName>fill.type</p:attrName>
                                        </p:attrNameLst>
                                      </p:cBhvr>
                                      <p:to>
                                        <p:strVal val="solid"/>
                                      </p:to>
                                    </p:set>
                                    <p:set>
                                      <p:cBhvr>
                                        <p:cTn id="32" dur="500" fill="hold"/>
                                        <p:tgtEl>
                                          <p:spTgt spid="99"/>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500" fill="hold"/>
                                        <p:tgtEl>
                                          <p:spTgt spid="100"/>
                                        </p:tgtEl>
                                        <p:attrNameLst>
                                          <p:attrName>fillcolor</p:attrName>
                                        </p:attrNameLst>
                                      </p:cBhvr>
                                      <p:to>
                                        <a:srgbClr val="FF0000"/>
                                      </p:to>
                                    </p:animClr>
                                    <p:set>
                                      <p:cBhvr>
                                        <p:cTn id="35" dur="500" fill="hold"/>
                                        <p:tgtEl>
                                          <p:spTgt spid="100"/>
                                        </p:tgtEl>
                                        <p:attrNameLst>
                                          <p:attrName>fill.type</p:attrName>
                                        </p:attrNameLst>
                                      </p:cBhvr>
                                      <p:to>
                                        <p:strVal val="solid"/>
                                      </p:to>
                                    </p:set>
                                    <p:set>
                                      <p:cBhvr>
                                        <p:cTn id="36" dur="500" fill="hold"/>
                                        <p:tgtEl>
                                          <p:spTgt spid="100"/>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500" fill="hold"/>
                                        <p:tgtEl>
                                          <p:spTgt spid="104"/>
                                        </p:tgtEl>
                                        <p:attrNameLst>
                                          <p:attrName>fillcolor</p:attrName>
                                        </p:attrNameLst>
                                      </p:cBhvr>
                                      <p:to>
                                        <a:srgbClr val="FF0000"/>
                                      </p:to>
                                    </p:animClr>
                                    <p:set>
                                      <p:cBhvr>
                                        <p:cTn id="39" dur="500" fill="hold"/>
                                        <p:tgtEl>
                                          <p:spTgt spid="104"/>
                                        </p:tgtEl>
                                        <p:attrNameLst>
                                          <p:attrName>fill.type</p:attrName>
                                        </p:attrNameLst>
                                      </p:cBhvr>
                                      <p:to>
                                        <p:strVal val="solid"/>
                                      </p:to>
                                    </p:set>
                                    <p:set>
                                      <p:cBhvr>
                                        <p:cTn id="40" dur="500" fill="hold"/>
                                        <p:tgtEl>
                                          <p:spTgt spid="104"/>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500" fill="hold"/>
                                        <p:tgtEl>
                                          <p:spTgt spid="115"/>
                                        </p:tgtEl>
                                        <p:attrNameLst>
                                          <p:attrName>fillcolor</p:attrName>
                                        </p:attrNameLst>
                                      </p:cBhvr>
                                      <p:to>
                                        <a:srgbClr val="FF0000"/>
                                      </p:to>
                                    </p:animClr>
                                    <p:set>
                                      <p:cBhvr>
                                        <p:cTn id="43" dur="500" fill="hold"/>
                                        <p:tgtEl>
                                          <p:spTgt spid="115"/>
                                        </p:tgtEl>
                                        <p:attrNameLst>
                                          <p:attrName>fill.type</p:attrName>
                                        </p:attrNameLst>
                                      </p:cBhvr>
                                      <p:to>
                                        <p:strVal val="solid"/>
                                      </p:to>
                                    </p:set>
                                    <p:set>
                                      <p:cBhvr>
                                        <p:cTn id="44" dur="500" fill="hold"/>
                                        <p:tgtEl>
                                          <p:spTgt spid="115"/>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500" fill="hold"/>
                                        <p:tgtEl>
                                          <p:spTgt spid="116"/>
                                        </p:tgtEl>
                                        <p:attrNameLst>
                                          <p:attrName>fillcolor</p:attrName>
                                        </p:attrNameLst>
                                      </p:cBhvr>
                                      <p:to>
                                        <a:srgbClr val="FF0000"/>
                                      </p:to>
                                    </p:animClr>
                                    <p:set>
                                      <p:cBhvr>
                                        <p:cTn id="47" dur="500" fill="hold"/>
                                        <p:tgtEl>
                                          <p:spTgt spid="116"/>
                                        </p:tgtEl>
                                        <p:attrNameLst>
                                          <p:attrName>fill.type</p:attrName>
                                        </p:attrNameLst>
                                      </p:cBhvr>
                                      <p:to>
                                        <p:strVal val="solid"/>
                                      </p:to>
                                    </p:set>
                                    <p:set>
                                      <p:cBhvr>
                                        <p:cTn id="48" dur="500" fill="hold"/>
                                        <p:tgtEl>
                                          <p:spTgt spid="116"/>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grpId="0" nodeType="clickEffect">
                                  <p:stCondLst>
                                    <p:cond delay="0"/>
                                  </p:stCondLst>
                                  <p:childTnLst>
                                    <p:animMotion origin="layout" path="M 3.33333E-6 -0.00694 L 0.0875 0.01806 " pathEditMode="relative" rAng="0" ptsTypes="AA">
                                      <p:cBhvr>
                                        <p:cTn id="52" dur="500" fill="hold"/>
                                        <p:tgtEl>
                                          <p:spTgt spid="123"/>
                                        </p:tgtEl>
                                        <p:attrNameLst>
                                          <p:attrName>ppt_x</p:attrName>
                                          <p:attrName>ppt_y</p:attrName>
                                        </p:attrNameLst>
                                      </p:cBhvr>
                                      <p:rCtr x="44" y="13"/>
                                    </p:animMotion>
                                  </p:childTnLst>
                                </p:cTn>
                              </p:par>
                              <p:par>
                                <p:cTn id="53" presetID="63" presetClass="path" presetSubtype="0" accel="50000" decel="50000" fill="hold" grpId="0" nodeType="withEffect">
                                  <p:stCondLst>
                                    <p:cond delay="0"/>
                                  </p:stCondLst>
                                  <p:childTnLst>
                                    <p:animMotion origin="layout" path="M -3.33333E-6 4.07407E-6 L 0.0875 4.07407E-6 " pathEditMode="relative" rAng="0" ptsTypes="AA">
                                      <p:cBhvr>
                                        <p:cTn id="54" dur="500" fill="hold"/>
                                        <p:tgtEl>
                                          <p:spTgt spid="124"/>
                                        </p:tgtEl>
                                        <p:attrNameLst>
                                          <p:attrName>ppt_x</p:attrName>
                                          <p:attrName>ppt_y</p:attrName>
                                        </p:attrNameLst>
                                      </p:cBhvr>
                                      <p:rCtr x="44" y="0"/>
                                    </p:animMotion>
                                  </p:childTnLst>
                                </p:cTn>
                              </p:par>
                              <p:par>
                                <p:cTn id="55" presetID="63" presetClass="path" presetSubtype="0" accel="50000" decel="50000" fill="hold" grpId="0" nodeType="withEffect">
                                  <p:stCondLst>
                                    <p:cond delay="0"/>
                                  </p:stCondLst>
                                  <p:childTnLst>
                                    <p:animMotion origin="layout" path="M -3.33333E-6 3.7037E-6 L 0.0875 3.7037E-6 " pathEditMode="relative" rAng="0" ptsTypes="AA">
                                      <p:cBhvr>
                                        <p:cTn id="56" dur="500" fill="hold"/>
                                        <p:tgtEl>
                                          <p:spTgt spid="125"/>
                                        </p:tgtEl>
                                        <p:attrNameLst>
                                          <p:attrName>ppt_x</p:attrName>
                                          <p:attrName>ppt_y</p:attrName>
                                        </p:attrNameLst>
                                      </p:cBhvr>
                                      <p:rCtr x="44" y="0"/>
                                    </p:animMotion>
                                  </p:childTnLst>
                                </p:cTn>
                              </p:par>
                              <p:par>
                                <p:cTn id="57" presetID="63" presetClass="path" presetSubtype="0" accel="50000" decel="50000" fill="hold" grpId="0" nodeType="withEffect">
                                  <p:stCondLst>
                                    <p:cond delay="0"/>
                                  </p:stCondLst>
                                  <p:childTnLst>
                                    <p:animMotion origin="layout" path="M -3.33333E-6 1.85185E-6 L 0.0875 1.85185E-6 " pathEditMode="relative" rAng="0" ptsTypes="AA">
                                      <p:cBhvr>
                                        <p:cTn id="58" dur="500" fill="hold"/>
                                        <p:tgtEl>
                                          <p:spTgt spid="126"/>
                                        </p:tgtEl>
                                        <p:attrNameLst>
                                          <p:attrName>ppt_x</p:attrName>
                                          <p:attrName>ppt_y</p:attrName>
                                        </p:attrNameLst>
                                      </p:cBhvr>
                                      <p:rCtr x="44" y="0"/>
                                    </p:animMotion>
                                  </p:childTnLst>
                                </p:cTn>
                              </p:par>
                              <p:par>
                                <p:cTn id="59" presetID="63" presetClass="path" presetSubtype="0" accel="50000" decel="50000" fill="hold" grpId="0" nodeType="withEffect">
                                  <p:stCondLst>
                                    <p:cond delay="0"/>
                                  </p:stCondLst>
                                  <p:childTnLst>
                                    <p:animMotion origin="layout" path="M 3.33333E-6 0.00139 L 0.0875 -0.05972 " pathEditMode="relative" rAng="0" ptsTypes="AA">
                                      <p:cBhvr>
                                        <p:cTn id="60" dur="500" fill="hold"/>
                                        <p:tgtEl>
                                          <p:spTgt spid="127"/>
                                        </p:tgtEl>
                                        <p:attrNameLst>
                                          <p:attrName>ppt_x</p:attrName>
                                          <p:attrName>ppt_y</p:attrName>
                                        </p:attrNameLst>
                                      </p:cBhvr>
                                      <p:rCtr x="44" y="-31"/>
                                    </p:animMotion>
                                  </p:childTnLst>
                                </p:cTn>
                              </p:par>
                              <p:par>
                                <p:cTn id="61" presetID="63" presetClass="path" presetSubtype="0" accel="50000" decel="50000" fill="hold" grpId="0" nodeType="withEffect">
                                  <p:stCondLst>
                                    <p:cond delay="0"/>
                                  </p:stCondLst>
                                  <p:childTnLst>
                                    <p:animMotion origin="layout" path="M 3.33333E-6 7.40741E-7 L 0.0875 -0.2169 " pathEditMode="relative" rAng="0" ptsTypes="AA">
                                      <p:cBhvr>
                                        <p:cTn id="62" dur="500" fill="hold"/>
                                        <p:tgtEl>
                                          <p:spTgt spid="128"/>
                                        </p:tgtEl>
                                        <p:attrNameLst>
                                          <p:attrName>ppt_x</p:attrName>
                                          <p:attrName>ppt_y</p:attrName>
                                        </p:attrNameLst>
                                      </p:cBhvr>
                                      <p:rCtr x="44" y="-109"/>
                                    </p:animMotion>
                                  </p:childTnLst>
                                </p:cTn>
                              </p:par>
                              <p:par>
                                <p:cTn id="63" presetID="63" presetClass="path" presetSubtype="0" accel="50000" decel="50000" fill="hold" grpId="0" nodeType="withEffect">
                                  <p:stCondLst>
                                    <p:cond delay="0"/>
                                  </p:stCondLst>
                                  <p:childTnLst>
                                    <p:animMotion origin="layout" path="M 3.33333E-6 -1.11111E-6 L 0.0875 -0.21528 " pathEditMode="relative" rAng="0" ptsTypes="AA">
                                      <p:cBhvr>
                                        <p:cTn id="64" dur="500" fill="hold"/>
                                        <p:tgtEl>
                                          <p:spTgt spid="129"/>
                                        </p:tgtEl>
                                        <p:attrNameLst>
                                          <p:attrName>ppt_x</p:attrName>
                                          <p:attrName>ppt_y</p:attrName>
                                        </p:attrNameLst>
                                      </p:cBhvr>
                                      <p:rCtr x="44" y="-1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4" grpId="0" animBg="1"/>
      <p:bldP spid="125" grpId="0" animBg="1"/>
      <p:bldP spid="126" grpId="0" animBg="1"/>
      <p:bldP spid="127" grpId="0" animBg="1"/>
      <p:bldP spid="128" grpId="0" animBg="1"/>
      <p:bldP spid="129" grpId="0" animBg="1"/>
      <p:bldP spid="51" grpId="0" animBg="1"/>
      <p:bldP spid="52" grpId="0" animBg="1"/>
      <p:bldP spid="53" grpId="0" animBg="1"/>
      <p:bldP spid="54" grpId="0" animBg="1"/>
      <p:bldP spid="55" grpId="0" animBg="1"/>
      <p:bldP spid="56" grpId="0" animBg="1"/>
      <p:bldP spid="58" grpId="0" animBg="1"/>
      <p:bldP spid="6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object.png"/>
          <p:cNvPicPr>
            <a:picLocks noChangeAspect="1"/>
          </p:cNvPicPr>
          <p:nvPr/>
        </p:nvPicPr>
        <p:blipFill>
          <a:blip r:embed="rId2" cstate="print"/>
          <a:stretch>
            <a:fillRect/>
          </a:stretch>
        </p:blipFill>
        <p:spPr>
          <a:xfrm>
            <a:off x="5334000" y="1901952"/>
            <a:ext cx="1981200" cy="3263576"/>
          </a:xfrm>
          <a:prstGeom prst="rect">
            <a:avLst/>
          </a:prstGeom>
        </p:spPr>
      </p:pic>
      <p:sp>
        <p:nvSpPr>
          <p:cNvPr id="23" name="Rectangle 22"/>
          <p:cNvSpPr/>
          <p:nvPr/>
        </p:nvSpPr>
        <p:spPr>
          <a:xfrm>
            <a:off x="5257800" y="1828800"/>
            <a:ext cx="2133600" cy="3429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image15.png"/>
          <p:cNvPicPr>
            <a:picLocks noChangeAspect="1"/>
          </p:cNvPicPr>
          <p:nvPr/>
        </p:nvPicPr>
        <p:blipFill>
          <a:blip r:embed="rId3" cstate="print"/>
          <a:stretch>
            <a:fillRect/>
          </a:stretch>
        </p:blipFill>
        <p:spPr>
          <a:xfrm>
            <a:off x="1828800" y="1901952"/>
            <a:ext cx="1989106" cy="3276600"/>
          </a:xfrm>
          <a:prstGeom prst="rect">
            <a:avLst/>
          </a:prstGeom>
        </p:spPr>
      </p:pic>
      <p:sp>
        <p:nvSpPr>
          <p:cNvPr id="7" name="Rectangle 6"/>
          <p:cNvSpPr/>
          <p:nvPr/>
        </p:nvSpPr>
        <p:spPr>
          <a:xfrm>
            <a:off x="1600200" y="5181600"/>
            <a:ext cx="3200400" cy="1600438"/>
          </a:xfrm>
          <a:prstGeom prst="rect">
            <a:avLst/>
          </a:prstGeom>
        </p:spPr>
        <p:txBody>
          <a:bodyPr wrap="square">
            <a:spAutoFit/>
          </a:bodyPr>
          <a:lstStyle/>
          <a:p>
            <a:pPr>
              <a:buFont typeface="Arial" pitchFamily="34" charset="0"/>
              <a:buChar char="•"/>
            </a:pPr>
            <a:r>
              <a:rPr lang="en-US" sz="1400" dirty="0" smtClean="0">
                <a:latin typeface="Arial" pitchFamily="34" charset="0"/>
                <a:cs typeface="Arial" pitchFamily="34" charset="0"/>
              </a:rPr>
              <a:t>  Felzenszwalb &amp; Huttenlocher, 2005</a:t>
            </a:r>
          </a:p>
          <a:p>
            <a:pPr>
              <a:buFont typeface="Arial" pitchFamily="34" charset="0"/>
              <a:buChar char="•"/>
            </a:pPr>
            <a:r>
              <a:rPr lang="en-US" sz="1400" dirty="0" smtClean="0">
                <a:latin typeface="Arial" pitchFamily="34" charset="0"/>
                <a:cs typeface="Arial" pitchFamily="34" charset="0"/>
              </a:rPr>
              <a:t>  Ren et al, 2005</a:t>
            </a:r>
          </a:p>
          <a:p>
            <a:pPr>
              <a:buFont typeface="Arial" pitchFamily="34" charset="0"/>
              <a:buChar char="•"/>
            </a:pPr>
            <a:r>
              <a:rPr lang="en-US" sz="1400" dirty="0" smtClean="0">
                <a:latin typeface="Arial" pitchFamily="34" charset="0"/>
                <a:cs typeface="Arial" pitchFamily="34" charset="0"/>
              </a:rPr>
              <a:t>  Ramanan, 2006</a:t>
            </a:r>
          </a:p>
          <a:p>
            <a:pPr>
              <a:buFont typeface="Arial" pitchFamily="34" charset="0"/>
              <a:buChar char="•"/>
            </a:pPr>
            <a:r>
              <a:rPr lang="en-US" sz="1400" dirty="0" smtClean="0">
                <a:latin typeface="Arial" pitchFamily="34" charset="0"/>
                <a:cs typeface="Arial" pitchFamily="34" charset="0"/>
              </a:rPr>
              <a:t>  Ferrari et al, 2008</a:t>
            </a:r>
          </a:p>
          <a:p>
            <a:pPr>
              <a:buFont typeface="Arial" pitchFamily="34" charset="0"/>
              <a:buChar char="•"/>
            </a:pPr>
            <a:r>
              <a:rPr lang="en-US" sz="1400" dirty="0" smtClean="0">
                <a:latin typeface="Arial" pitchFamily="34" charset="0"/>
                <a:cs typeface="Arial" pitchFamily="34" charset="0"/>
              </a:rPr>
              <a:t>  Yang &amp; Mori, 2008</a:t>
            </a:r>
          </a:p>
          <a:p>
            <a:pPr>
              <a:buFont typeface="Arial" pitchFamily="34" charset="0"/>
              <a:buChar char="•"/>
            </a:pPr>
            <a:r>
              <a:rPr lang="en-US" sz="1400" dirty="0" smtClean="0">
                <a:latin typeface="Arial" pitchFamily="34" charset="0"/>
                <a:cs typeface="Arial" pitchFamily="34" charset="0"/>
              </a:rPr>
              <a:t>  Andriluka et al, 2009</a:t>
            </a:r>
          </a:p>
          <a:p>
            <a:pPr>
              <a:buFont typeface="Arial" pitchFamily="34" charset="0"/>
              <a:buChar char="•"/>
            </a:pPr>
            <a:r>
              <a:rPr lang="en-US" sz="1400" dirty="0" smtClean="0">
                <a:latin typeface="Arial" pitchFamily="34" charset="0"/>
                <a:cs typeface="Arial" pitchFamily="34" charset="0"/>
              </a:rPr>
              <a:t>  Eichner &amp; Ferrari, 2009</a:t>
            </a:r>
          </a:p>
        </p:txBody>
      </p:sp>
      <p:sp>
        <p:nvSpPr>
          <p:cNvPr id="9" name="Rectangle 8"/>
          <p:cNvSpPr/>
          <p:nvPr/>
        </p:nvSpPr>
        <p:spPr>
          <a:xfrm>
            <a:off x="2514600" y="2057400"/>
            <a:ext cx="457200" cy="533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438400" y="2895600"/>
            <a:ext cx="381000" cy="6096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514600" y="4267200"/>
            <a:ext cx="304800" cy="7620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p:cNvCxnSpPr/>
          <p:nvPr/>
        </p:nvCxnSpPr>
        <p:spPr>
          <a:xfrm>
            <a:off x="3124200" y="2286000"/>
            <a:ext cx="16002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800600" y="2006025"/>
            <a:ext cx="1447800" cy="646331"/>
          </a:xfrm>
          <a:prstGeom prst="rect">
            <a:avLst/>
          </a:prstGeom>
        </p:spPr>
        <p:txBody>
          <a:bodyPr wrap="square">
            <a:spAutoFit/>
          </a:bodyPr>
          <a:lstStyle/>
          <a:p>
            <a:pPr algn="ctr"/>
            <a:r>
              <a:rPr lang="en-US" dirty="0" smtClean="0">
                <a:latin typeface="Arial" pitchFamily="34" charset="0"/>
                <a:cs typeface="Arial" pitchFamily="34" charset="0"/>
              </a:rPr>
              <a:t>Difficult part appearance</a:t>
            </a:r>
          </a:p>
        </p:txBody>
      </p:sp>
      <p:cxnSp>
        <p:nvCxnSpPr>
          <p:cNvPr id="13" name="Straight Arrow Connector 12"/>
          <p:cNvCxnSpPr/>
          <p:nvPr/>
        </p:nvCxnSpPr>
        <p:spPr>
          <a:xfrm>
            <a:off x="2971800" y="3198812"/>
            <a:ext cx="17526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800600" y="3059668"/>
            <a:ext cx="1676400" cy="369332"/>
          </a:xfrm>
          <a:prstGeom prst="rect">
            <a:avLst/>
          </a:prstGeom>
        </p:spPr>
        <p:txBody>
          <a:bodyPr wrap="square">
            <a:spAutoFit/>
          </a:bodyPr>
          <a:lstStyle/>
          <a:p>
            <a:pPr algn="ctr"/>
            <a:r>
              <a:rPr lang="en-US" dirty="0" smtClean="0">
                <a:latin typeface="Arial" pitchFamily="34" charset="0"/>
                <a:cs typeface="Arial" pitchFamily="34" charset="0"/>
              </a:rPr>
              <a:t>Self-occlusion</a:t>
            </a:r>
          </a:p>
        </p:txBody>
      </p:sp>
      <p:sp>
        <p:nvSpPr>
          <p:cNvPr id="18" name="Rectangle 17"/>
          <p:cNvSpPr/>
          <p:nvPr/>
        </p:nvSpPr>
        <p:spPr>
          <a:xfrm>
            <a:off x="4724400" y="4343400"/>
            <a:ext cx="2133600" cy="646331"/>
          </a:xfrm>
          <a:prstGeom prst="rect">
            <a:avLst/>
          </a:prstGeom>
        </p:spPr>
        <p:txBody>
          <a:bodyPr wrap="square">
            <a:spAutoFit/>
          </a:bodyPr>
          <a:lstStyle/>
          <a:p>
            <a:pPr algn="ctr"/>
            <a:r>
              <a:rPr lang="en-US" dirty="0" smtClean="0">
                <a:latin typeface="Arial" pitchFamily="34" charset="0"/>
                <a:cs typeface="Arial" pitchFamily="34" charset="0"/>
              </a:rPr>
              <a:t>Image region looks like a body part</a:t>
            </a:r>
          </a:p>
        </p:txBody>
      </p:sp>
      <p:cxnSp>
        <p:nvCxnSpPr>
          <p:cNvPr id="19" name="Straight Arrow Connector 18"/>
          <p:cNvCxnSpPr/>
          <p:nvPr/>
        </p:nvCxnSpPr>
        <p:spPr>
          <a:xfrm>
            <a:off x="2895600" y="4648200"/>
            <a:ext cx="18288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a:spLocks/>
          </p:cNvSpPr>
          <p:nvPr/>
        </p:nvSpPr>
        <p:spPr>
          <a:xfrm>
            <a:off x="762000" y="609600"/>
            <a:ext cx="4191000" cy="533400"/>
          </a:xfrm>
          <a:prstGeom prst="rect">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ubtitle 2"/>
          <p:cNvSpPr txBox="1">
            <a:spLocks/>
          </p:cNvSpPr>
          <p:nvPr/>
        </p:nvSpPr>
        <p:spPr>
          <a:xfrm>
            <a:off x="609600" y="609600"/>
            <a:ext cx="7848600" cy="5334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cs typeface="Arial" pitchFamily="34" charset="0"/>
              </a:rPr>
              <a:t>Human pose estimation</a:t>
            </a:r>
            <a:r>
              <a:rPr lang="en-US" sz="2800" b="1" dirty="0" smtClean="0">
                <a:latin typeface="Arial" pitchFamily="34" charset="0"/>
                <a:cs typeface="Arial" pitchFamily="34" charset="0"/>
              </a:rPr>
              <a:t> &amp; Object detection</a:t>
            </a:r>
            <a:endParaRPr kumimoji="0" lang="en-US" sz="28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27" name="Slide Number Placeholder 26"/>
          <p:cNvSpPr>
            <a:spLocks noGrp="1"/>
          </p:cNvSpPr>
          <p:nvPr>
            <p:ph type="sldNum" sz="quarter" idx="12"/>
          </p:nvPr>
        </p:nvSpPr>
        <p:spPr/>
        <p:txBody>
          <a:bodyPr/>
          <a:lstStyle/>
          <a:p>
            <a:fld id="{E0BB3CA0-32E3-4CDE-8D18-1C80C234AB4A}" type="slidenum">
              <a:rPr lang="en-US" smtClean="0"/>
              <a:pPr/>
              <a:t>7</a:t>
            </a:fld>
            <a:endParaRPr lang="en-US" dirty="0"/>
          </a:p>
        </p:txBody>
      </p:sp>
      <p:sp>
        <p:nvSpPr>
          <p:cNvPr id="20" name="Rectangle 19"/>
          <p:cNvSpPr/>
          <p:nvPr/>
        </p:nvSpPr>
        <p:spPr>
          <a:xfrm>
            <a:off x="152400" y="1905000"/>
            <a:ext cx="1676400" cy="1015663"/>
          </a:xfrm>
          <a:prstGeom prst="rect">
            <a:avLst/>
          </a:prstGeom>
        </p:spPr>
        <p:txBody>
          <a:bodyPr wrap="square">
            <a:spAutoFit/>
          </a:bodyPr>
          <a:lstStyle/>
          <a:p>
            <a:r>
              <a:rPr lang="en-US" sz="2000" dirty="0" smtClean="0">
                <a:latin typeface="Arial" pitchFamily="34" charset="0"/>
                <a:cs typeface="Arial" pitchFamily="34" charset="0"/>
              </a:rPr>
              <a:t>Human pose estimation is challenging.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6" grpId="0"/>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Rectangle 247"/>
          <p:cNvSpPr/>
          <p:nvPr/>
        </p:nvSpPr>
        <p:spPr>
          <a:xfrm>
            <a:off x="4876800" y="243840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9" name="Rectangle 248"/>
          <p:cNvSpPr/>
          <p:nvPr/>
        </p:nvSpPr>
        <p:spPr>
          <a:xfrm>
            <a:off x="4876800" y="257937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0" name="Rectangle 249"/>
          <p:cNvSpPr/>
          <p:nvPr/>
        </p:nvSpPr>
        <p:spPr>
          <a:xfrm>
            <a:off x="4876800" y="272034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1" name="Rectangle 250"/>
          <p:cNvSpPr/>
          <p:nvPr/>
        </p:nvSpPr>
        <p:spPr>
          <a:xfrm>
            <a:off x="4876800" y="286131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2" name="Rectangle 251"/>
          <p:cNvSpPr/>
          <p:nvPr/>
        </p:nvSpPr>
        <p:spPr>
          <a:xfrm>
            <a:off x="4876800" y="300228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3" name="Rectangle 252"/>
          <p:cNvSpPr/>
          <p:nvPr/>
        </p:nvSpPr>
        <p:spPr>
          <a:xfrm>
            <a:off x="4876800" y="314325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8" name="Rectangle 257"/>
          <p:cNvSpPr/>
          <p:nvPr/>
        </p:nvSpPr>
        <p:spPr>
          <a:xfrm>
            <a:off x="4886325" y="495300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9" name="Rectangle 258"/>
          <p:cNvSpPr/>
          <p:nvPr/>
        </p:nvSpPr>
        <p:spPr>
          <a:xfrm>
            <a:off x="4886325" y="509397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0" name="Rectangle 259"/>
          <p:cNvSpPr/>
          <p:nvPr/>
        </p:nvSpPr>
        <p:spPr>
          <a:xfrm>
            <a:off x="4886325" y="523494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1" name="Rectangle 260"/>
          <p:cNvSpPr/>
          <p:nvPr/>
        </p:nvSpPr>
        <p:spPr>
          <a:xfrm>
            <a:off x="4886325" y="537591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2" name="Rectangle 261"/>
          <p:cNvSpPr/>
          <p:nvPr/>
        </p:nvSpPr>
        <p:spPr>
          <a:xfrm>
            <a:off x="4886325" y="551688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3" name="Rectangle 262"/>
          <p:cNvSpPr/>
          <p:nvPr/>
        </p:nvSpPr>
        <p:spPr>
          <a:xfrm>
            <a:off x="4886325" y="565785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3" name="Picture 3"/>
          <p:cNvPicPr>
            <a:picLocks noChangeAspect="1" noChangeArrowheads="1"/>
          </p:cNvPicPr>
          <p:nvPr/>
        </p:nvPicPr>
        <p:blipFill>
          <a:blip r:embed="rId3" cstate="print"/>
          <a:srcRect/>
          <a:stretch>
            <a:fillRect/>
          </a:stretch>
        </p:blipFill>
        <p:spPr bwMode="auto">
          <a:xfrm>
            <a:off x="1066800" y="3200400"/>
            <a:ext cx="394335" cy="2034540"/>
          </a:xfrm>
          <a:prstGeom prst="rect">
            <a:avLst/>
          </a:prstGeom>
          <a:noFill/>
          <a:ln w="9525">
            <a:noFill/>
            <a:miter lim="800000"/>
            <a:headEnd/>
            <a:tailEnd/>
          </a:ln>
        </p:spPr>
      </p:pic>
      <p:sp>
        <p:nvSpPr>
          <p:cNvPr id="236" name="Rectangle 235"/>
          <p:cNvSpPr/>
          <p:nvPr/>
        </p:nvSpPr>
        <p:spPr>
          <a:xfrm>
            <a:off x="2971800" y="4724400"/>
            <a:ext cx="1752600" cy="1066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
        <p:nvSpPr>
          <p:cNvPr id="237" name="Rectangle 236"/>
          <p:cNvSpPr/>
          <p:nvPr/>
        </p:nvSpPr>
        <p:spPr>
          <a:xfrm>
            <a:off x="2971800" y="3581400"/>
            <a:ext cx="1752600" cy="10668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238" name="Rectangle 237"/>
          <p:cNvSpPr/>
          <p:nvPr/>
        </p:nvSpPr>
        <p:spPr>
          <a:xfrm>
            <a:off x="2971800" y="2438400"/>
            <a:ext cx="1752600" cy="10668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68" name="Rectangle 67"/>
          <p:cNvSpPr/>
          <p:nvPr/>
        </p:nvSpPr>
        <p:spPr>
          <a:xfrm>
            <a:off x="3048000" y="3030141"/>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3485947" y="3030344"/>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919152" y="3030141"/>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3927348" y="2487216"/>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048000" y="2487216"/>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485948" y="2496944"/>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3048000" y="5333797"/>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485947" y="5334000"/>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3919153" y="5333797"/>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919153" y="4790872"/>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3048000" y="4790872"/>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3485948" y="4790872"/>
            <a:ext cx="352425"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7150"/>
            <a:ext cx="8229600" cy="1143000"/>
          </a:xfrm>
        </p:spPr>
        <p:txBody>
          <a:bodyPr>
            <a:noAutofit/>
          </a:bodyPr>
          <a:lstStyle/>
          <a:p>
            <a:r>
              <a:rPr lang="en-US" sz="4000" dirty="0" smtClean="0"/>
              <a:t>Object </a:t>
            </a:r>
            <a:r>
              <a:rPr lang="en-US" sz="4000" dirty="0" err="1" smtClean="0"/>
              <a:t>sparsity</a:t>
            </a:r>
            <a:r>
              <a:rPr lang="en-US" sz="4000" dirty="0" smtClean="0"/>
              <a:t> via L</a:t>
            </a:r>
            <a:r>
              <a:rPr lang="en-US" sz="2000" dirty="0" smtClean="0"/>
              <a:t>1</a:t>
            </a:r>
            <a:r>
              <a:rPr lang="en-US" sz="4000" dirty="0" smtClean="0"/>
              <a:t>/L</a:t>
            </a:r>
            <a:r>
              <a:rPr lang="en-US" sz="2000" dirty="0" smtClean="0"/>
              <a:t>2</a:t>
            </a:r>
            <a:r>
              <a:rPr lang="en-US" sz="4000" dirty="0" smtClean="0"/>
              <a:t> (group) regularization (LRG)</a:t>
            </a:r>
            <a:endParaRPr lang="en-US" sz="4000" dirty="0"/>
          </a:p>
        </p:txBody>
      </p:sp>
      <p:pic>
        <p:nvPicPr>
          <p:cNvPr id="81" name="Picture 7"/>
          <p:cNvPicPr>
            <a:picLocks noChangeAspect="1" noChangeArrowheads="1"/>
          </p:cNvPicPr>
          <p:nvPr/>
        </p:nvPicPr>
        <p:blipFill>
          <a:blip r:embed="rId4" cstate="print"/>
          <a:srcRect l="27941" r="50000"/>
          <a:stretch>
            <a:fillRect/>
          </a:stretch>
        </p:blipFill>
        <p:spPr bwMode="auto">
          <a:xfrm>
            <a:off x="4581524" y="1142999"/>
            <a:ext cx="1159384" cy="594360"/>
          </a:xfrm>
          <a:prstGeom prst="rect">
            <a:avLst/>
          </a:prstGeom>
          <a:noFill/>
          <a:ln w="9525">
            <a:noFill/>
            <a:miter lim="800000"/>
            <a:headEnd/>
            <a:tailEnd/>
          </a:ln>
        </p:spPr>
      </p:pic>
      <p:pic>
        <p:nvPicPr>
          <p:cNvPr id="123" name="Picture 2"/>
          <p:cNvPicPr>
            <a:picLocks noChangeAspect="1" noChangeArrowheads="1"/>
          </p:cNvPicPr>
          <p:nvPr/>
        </p:nvPicPr>
        <p:blipFill>
          <a:blip r:embed="rId5" cstate="print"/>
          <a:srcRect l="42424" r="52525"/>
          <a:stretch>
            <a:fillRect/>
          </a:stretch>
        </p:blipFill>
        <p:spPr bwMode="auto">
          <a:xfrm>
            <a:off x="4191000" y="1200247"/>
            <a:ext cx="287798" cy="417195"/>
          </a:xfrm>
          <a:prstGeom prst="rect">
            <a:avLst/>
          </a:prstGeom>
          <a:noFill/>
          <a:ln w="9525">
            <a:noFill/>
            <a:miter lim="800000"/>
            <a:headEnd/>
            <a:tailEnd/>
          </a:ln>
        </p:spPr>
      </p:pic>
      <p:pic>
        <p:nvPicPr>
          <p:cNvPr id="124" name="Picture 2"/>
          <p:cNvPicPr>
            <a:picLocks noChangeAspect="1" noChangeArrowheads="1"/>
          </p:cNvPicPr>
          <p:nvPr/>
        </p:nvPicPr>
        <p:blipFill>
          <a:blip r:embed="rId5" cstate="print"/>
          <a:srcRect l="48485"/>
          <a:stretch>
            <a:fillRect/>
          </a:stretch>
        </p:blipFill>
        <p:spPr bwMode="auto">
          <a:xfrm>
            <a:off x="1295400" y="1200247"/>
            <a:ext cx="2935250" cy="417195"/>
          </a:xfrm>
          <a:prstGeom prst="rect">
            <a:avLst/>
          </a:prstGeom>
          <a:noFill/>
          <a:ln w="9525">
            <a:noFill/>
            <a:miter lim="800000"/>
            <a:headEnd/>
            <a:tailEnd/>
          </a:ln>
        </p:spPr>
      </p:pic>
      <p:pic>
        <p:nvPicPr>
          <p:cNvPr id="125" name="Picture 2"/>
          <p:cNvPicPr>
            <a:picLocks noChangeAspect="1" noChangeArrowheads="1"/>
          </p:cNvPicPr>
          <p:nvPr/>
        </p:nvPicPr>
        <p:blipFill>
          <a:blip r:embed="rId5" cstate="print"/>
          <a:srcRect r="75758"/>
          <a:stretch>
            <a:fillRect/>
          </a:stretch>
        </p:blipFill>
        <p:spPr bwMode="auto">
          <a:xfrm>
            <a:off x="0" y="1200247"/>
            <a:ext cx="1381274" cy="417195"/>
          </a:xfrm>
          <a:prstGeom prst="rect">
            <a:avLst/>
          </a:prstGeom>
          <a:noFill/>
          <a:ln w="9525">
            <a:noFill/>
            <a:miter lim="800000"/>
            <a:headEnd/>
            <a:tailEnd/>
          </a:ln>
        </p:spPr>
      </p:pic>
      <p:sp>
        <p:nvSpPr>
          <p:cNvPr id="127" name="Rectangle 126"/>
          <p:cNvSpPr/>
          <p:nvPr/>
        </p:nvSpPr>
        <p:spPr>
          <a:xfrm>
            <a:off x="4438650" y="1142999"/>
            <a:ext cx="1371600" cy="581025"/>
          </a:xfrm>
          <a:prstGeom prst="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8" name="Picture 7"/>
          <p:cNvPicPr>
            <a:picLocks noChangeAspect="1" noChangeArrowheads="1"/>
          </p:cNvPicPr>
          <p:nvPr/>
        </p:nvPicPr>
        <p:blipFill>
          <a:blip r:embed="rId4" cstate="print"/>
          <a:srcRect l="27941"/>
          <a:stretch>
            <a:fillRect/>
          </a:stretch>
        </p:blipFill>
        <p:spPr bwMode="auto">
          <a:xfrm>
            <a:off x="6172200" y="1219200"/>
            <a:ext cx="2549149" cy="400050"/>
          </a:xfrm>
          <a:prstGeom prst="rect">
            <a:avLst/>
          </a:prstGeom>
          <a:noFill/>
          <a:ln w="9525">
            <a:noFill/>
            <a:miter lim="800000"/>
            <a:headEnd/>
            <a:tailEnd/>
          </a:ln>
        </p:spPr>
      </p:pic>
      <p:pic>
        <p:nvPicPr>
          <p:cNvPr id="129" name="Picture 2"/>
          <p:cNvPicPr>
            <a:picLocks noChangeAspect="1" noChangeArrowheads="1"/>
          </p:cNvPicPr>
          <p:nvPr/>
        </p:nvPicPr>
        <p:blipFill>
          <a:blip r:embed="rId6" cstate="print"/>
          <a:srcRect/>
          <a:stretch>
            <a:fillRect/>
          </a:stretch>
        </p:blipFill>
        <p:spPr bwMode="auto">
          <a:xfrm>
            <a:off x="66675" y="3429000"/>
            <a:ext cx="1017270" cy="1017270"/>
          </a:xfrm>
          <a:prstGeom prst="rect">
            <a:avLst/>
          </a:prstGeom>
          <a:noFill/>
          <a:ln w="9525">
            <a:noFill/>
            <a:miter lim="800000"/>
            <a:headEnd/>
            <a:tailEnd/>
          </a:ln>
        </p:spPr>
      </p:pic>
      <p:pic>
        <p:nvPicPr>
          <p:cNvPr id="130" name="Picture 4"/>
          <p:cNvPicPr>
            <a:picLocks noChangeAspect="1" noChangeArrowheads="1"/>
          </p:cNvPicPr>
          <p:nvPr/>
        </p:nvPicPr>
        <p:blipFill>
          <a:blip r:embed="rId7" cstate="print"/>
          <a:srcRect/>
          <a:stretch>
            <a:fillRect/>
          </a:stretch>
        </p:blipFill>
        <p:spPr bwMode="auto">
          <a:xfrm>
            <a:off x="1447800" y="2438400"/>
            <a:ext cx="1048703" cy="960120"/>
          </a:xfrm>
          <a:prstGeom prst="rect">
            <a:avLst/>
          </a:prstGeom>
          <a:noFill/>
          <a:ln w="9525">
            <a:noFill/>
            <a:miter lim="800000"/>
            <a:headEnd/>
            <a:tailEnd/>
          </a:ln>
        </p:spPr>
      </p:pic>
      <p:pic>
        <p:nvPicPr>
          <p:cNvPr id="131" name="Picture 5"/>
          <p:cNvPicPr>
            <a:picLocks noChangeAspect="1" noChangeArrowheads="1"/>
          </p:cNvPicPr>
          <p:nvPr/>
        </p:nvPicPr>
        <p:blipFill>
          <a:blip r:embed="rId8" cstate="print"/>
          <a:srcRect/>
          <a:stretch>
            <a:fillRect/>
          </a:stretch>
        </p:blipFill>
        <p:spPr bwMode="auto">
          <a:xfrm>
            <a:off x="1447800" y="4876801"/>
            <a:ext cx="1066800" cy="945833"/>
          </a:xfrm>
          <a:prstGeom prst="rect">
            <a:avLst/>
          </a:prstGeom>
          <a:noFill/>
          <a:ln w="9525">
            <a:noFill/>
            <a:miter lim="800000"/>
            <a:headEnd/>
            <a:tailEnd/>
          </a:ln>
        </p:spPr>
      </p:pic>
      <p:pic>
        <p:nvPicPr>
          <p:cNvPr id="132" name="Picture 6"/>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447800" y="3581400"/>
            <a:ext cx="1008698" cy="960120"/>
          </a:xfrm>
          <a:prstGeom prst="rect">
            <a:avLst/>
          </a:prstGeom>
          <a:noFill/>
          <a:ln w="9525">
            <a:noFill/>
            <a:miter lim="800000"/>
            <a:headEnd/>
            <a:tailEnd/>
          </a:ln>
        </p:spPr>
      </p:pic>
      <p:sp>
        <p:nvSpPr>
          <p:cNvPr id="134" name="TextBox 133"/>
          <p:cNvSpPr txBox="1"/>
          <p:nvPr/>
        </p:nvSpPr>
        <p:spPr>
          <a:xfrm>
            <a:off x="4267200" y="2743200"/>
            <a:ext cx="533400" cy="369332"/>
          </a:xfrm>
          <a:prstGeom prst="rect">
            <a:avLst/>
          </a:prstGeom>
          <a:noFill/>
        </p:spPr>
        <p:txBody>
          <a:bodyPr wrap="square" rtlCol="0">
            <a:spAutoFit/>
          </a:bodyPr>
          <a:lstStyle/>
          <a:p>
            <a:r>
              <a:rPr lang="el-GR" altLang="zh-CN" dirty="0" smtClean="0"/>
              <a:t>β</a:t>
            </a:r>
            <a:r>
              <a:rPr lang="en-US" altLang="zh-CN" baseline="-25000" dirty="0" smtClean="0"/>
              <a:t>1</a:t>
            </a:r>
            <a:endParaRPr lang="zh-CN" altLang="en-US" baseline="-25000" dirty="0"/>
          </a:p>
        </p:txBody>
      </p:sp>
      <p:sp>
        <p:nvSpPr>
          <p:cNvPr id="135" name="TextBox 134"/>
          <p:cNvSpPr txBox="1"/>
          <p:nvPr/>
        </p:nvSpPr>
        <p:spPr>
          <a:xfrm>
            <a:off x="4267200" y="3886200"/>
            <a:ext cx="533400" cy="369332"/>
          </a:xfrm>
          <a:prstGeom prst="rect">
            <a:avLst/>
          </a:prstGeom>
          <a:noFill/>
        </p:spPr>
        <p:txBody>
          <a:bodyPr wrap="square" rtlCol="0">
            <a:spAutoFit/>
          </a:bodyPr>
          <a:lstStyle/>
          <a:p>
            <a:r>
              <a:rPr lang="el-GR" altLang="zh-CN" dirty="0" smtClean="0"/>
              <a:t>β</a:t>
            </a:r>
            <a:r>
              <a:rPr lang="en-US" altLang="zh-CN" baseline="-25000" dirty="0" smtClean="0"/>
              <a:t>2</a:t>
            </a:r>
            <a:endParaRPr lang="zh-CN" altLang="en-US" baseline="-25000" dirty="0"/>
          </a:p>
        </p:txBody>
      </p:sp>
      <p:sp>
        <p:nvSpPr>
          <p:cNvPr id="137" name="TextBox 136"/>
          <p:cNvSpPr txBox="1"/>
          <p:nvPr/>
        </p:nvSpPr>
        <p:spPr>
          <a:xfrm>
            <a:off x="2743200" y="1981200"/>
            <a:ext cx="3353995" cy="369332"/>
          </a:xfrm>
          <a:prstGeom prst="rect">
            <a:avLst/>
          </a:prstGeom>
          <a:noFill/>
        </p:spPr>
        <p:txBody>
          <a:bodyPr wrap="none" rtlCol="0">
            <a:spAutoFit/>
          </a:bodyPr>
          <a:lstStyle/>
          <a:p>
            <a:r>
              <a:rPr lang="en-US" dirty="0" smtClean="0"/>
              <a:t>Selected object group dimensions</a:t>
            </a:r>
            <a:endParaRPr lang="en-US" dirty="0"/>
          </a:p>
        </p:txBody>
      </p:sp>
      <p:sp>
        <p:nvSpPr>
          <p:cNvPr id="138" name="TextBox 137"/>
          <p:cNvSpPr txBox="1"/>
          <p:nvPr/>
        </p:nvSpPr>
        <p:spPr>
          <a:xfrm>
            <a:off x="685800" y="2057400"/>
            <a:ext cx="2031325" cy="369332"/>
          </a:xfrm>
          <a:prstGeom prst="rect">
            <a:avLst/>
          </a:prstGeom>
          <a:noFill/>
        </p:spPr>
        <p:txBody>
          <a:bodyPr wrap="none" rtlCol="0">
            <a:spAutoFit/>
          </a:bodyPr>
          <a:lstStyle/>
          <a:p>
            <a:r>
              <a:rPr lang="en-US"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Sailboat response	</a:t>
            </a:r>
            <a:endPar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9" name="TextBox 138"/>
          <p:cNvSpPr txBox="1"/>
          <p:nvPr/>
        </p:nvSpPr>
        <p:spPr>
          <a:xfrm>
            <a:off x="685800" y="5715000"/>
            <a:ext cx="1666225" cy="369332"/>
          </a:xfrm>
          <a:prstGeom prst="rect">
            <a:avLst/>
          </a:prstGeom>
          <a:noFill/>
        </p:spPr>
        <p:txBody>
          <a:bodyPr wrap="none" rtlCol="0">
            <a:spAutoFit/>
          </a:bodyPr>
          <a:lstStyle/>
          <a:p>
            <a:r>
              <a:rPr lang="en-US" dirty="0" smtClean="0">
                <a:ln w="10541" cmpd="sng">
                  <a:solidFill>
                    <a:schemeClr val="accent3"/>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Water response</a:t>
            </a:r>
            <a:endParaRPr lang="en-US" dirty="0">
              <a:ln w="10541" cmpd="sng">
                <a:solidFill>
                  <a:schemeClr val="accent3"/>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0" name="TextBox 139"/>
          <p:cNvSpPr txBox="1"/>
          <p:nvPr/>
        </p:nvSpPr>
        <p:spPr>
          <a:xfrm>
            <a:off x="685800" y="4429125"/>
            <a:ext cx="1521763" cy="369332"/>
          </a:xfrm>
          <a:prstGeom prst="rect">
            <a:avLst/>
          </a:prstGeom>
          <a:noFill/>
        </p:spPr>
        <p:txBody>
          <a:bodyPr wrap="none" rtlCol="0">
            <a:spAutoFit/>
          </a:bodyPr>
          <a:lstStyle/>
          <a:p>
            <a:r>
              <a:rPr lang="en-US" dirty="0" smtClean="0">
                <a:ln w="10541" cmpd="sng">
                  <a:solidFill>
                    <a:schemeClr val="accent4"/>
                  </a:solidFill>
                  <a:prstDash val="solid"/>
                </a:ln>
                <a:solidFill>
                  <a:schemeClr val="accent4"/>
                </a:solidFill>
              </a:rPr>
              <a:t>Bear response</a:t>
            </a:r>
            <a:endParaRPr lang="en-US" dirty="0">
              <a:ln w="10541" cmpd="sng">
                <a:solidFill>
                  <a:schemeClr val="accent4"/>
                </a:solidFill>
                <a:prstDash val="solid"/>
              </a:ln>
              <a:solidFill>
                <a:schemeClr val="accent4"/>
              </a:solidFill>
            </a:endParaRPr>
          </a:p>
        </p:txBody>
      </p:sp>
      <p:sp>
        <p:nvSpPr>
          <p:cNvPr id="264" name="Rectangle 263"/>
          <p:cNvSpPr/>
          <p:nvPr/>
        </p:nvSpPr>
        <p:spPr>
          <a:xfrm>
            <a:off x="3215795" y="6556248"/>
            <a:ext cx="5873339" cy="369332"/>
          </a:xfrm>
          <a:prstGeom prst="rect">
            <a:avLst/>
          </a:prstGeom>
        </p:spPr>
        <p:txBody>
          <a:bodyPr wrap="none">
            <a:spAutoFit/>
          </a:bodyPr>
          <a:lstStyle/>
          <a:p>
            <a:r>
              <a:rPr lang="en-US" dirty="0" smtClean="0"/>
              <a:t>Optimization method: </a:t>
            </a:r>
            <a:r>
              <a:rPr lang="en-US" dirty="0" err="1" smtClean="0"/>
              <a:t>blockwise</a:t>
            </a:r>
            <a:r>
              <a:rPr lang="en-US" dirty="0" smtClean="0"/>
              <a:t> coordinate descent method</a:t>
            </a:r>
            <a:endParaRPr lang="en-US" dirty="0"/>
          </a:p>
        </p:txBody>
      </p:sp>
      <p:sp>
        <p:nvSpPr>
          <p:cNvPr id="82" name="TextBox 81"/>
          <p:cNvSpPr txBox="1"/>
          <p:nvPr/>
        </p:nvSpPr>
        <p:spPr>
          <a:xfrm>
            <a:off x="4267200" y="5029200"/>
            <a:ext cx="533400" cy="369332"/>
          </a:xfrm>
          <a:prstGeom prst="rect">
            <a:avLst/>
          </a:prstGeom>
          <a:noFill/>
        </p:spPr>
        <p:txBody>
          <a:bodyPr wrap="square" rtlCol="0">
            <a:spAutoFit/>
          </a:bodyPr>
          <a:lstStyle/>
          <a:p>
            <a:r>
              <a:rPr lang="el-GR" altLang="zh-CN" dirty="0" smtClean="0"/>
              <a:t>β</a:t>
            </a:r>
            <a:r>
              <a:rPr lang="en-US" altLang="zh-CN" baseline="30000" dirty="0" smtClean="0"/>
              <a:t>o</a:t>
            </a:r>
            <a:endParaRPr lang="zh-CN" altLang="en-US" baseline="-25000" dirty="0"/>
          </a:p>
        </p:txBody>
      </p:sp>
      <p:sp>
        <p:nvSpPr>
          <p:cNvPr id="83" name="TextBox 82"/>
          <p:cNvSpPr txBox="1"/>
          <p:nvPr/>
        </p:nvSpPr>
        <p:spPr>
          <a:xfrm>
            <a:off x="3886200" y="5978723"/>
            <a:ext cx="2362200" cy="307777"/>
          </a:xfrm>
          <a:prstGeom prst="rect">
            <a:avLst/>
          </a:prstGeom>
          <a:noFill/>
        </p:spPr>
        <p:txBody>
          <a:bodyPr wrap="square" rtlCol="0">
            <a:spAutoFit/>
          </a:bodyPr>
          <a:lstStyle/>
          <a:p>
            <a:r>
              <a:rPr lang="en-US" sz="1400" dirty="0" smtClean="0"/>
              <a:t>OB of each image</a:t>
            </a:r>
            <a:endParaRPr lang="en-US" sz="1400" dirty="0"/>
          </a:p>
        </p:txBody>
      </p:sp>
      <p:pic>
        <p:nvPicPr>
          <p:cNvPr id="84" name="Picture 2"/>
          <p:cNvPicPr>
            <a:picLocks noChangeAspect="1" noChangeArrowheads="1"/>
          </p:cNvPicPr>
          <p:nvPr/>
        </p:nvPicPr>
        <p:blipFill>
          <a:blip r:embed="rId5" cstate="print"/>
          <a:srcRect l="92617" r="2033" b="8676"/>
          <a:stretch>
            <a:fillRect/>
          </a:stretch>
        </p:blipFill>
        <p:spPr bwMode="auto">
          <a:xfrm>
            <a:off x="6781800" y="5867400"/>
            <a:ext cx="304800" cy="381000"/>
          </a:xfrm>
          <a:prstGeom prst="rect">
            <a:avLst/>
          </a:prstGeom>
          <a:noFill/>
          <a:ln w="9525">
            <a:noFill/>
            <a:miter lim="800000"/>
            <a:headEnd/>
            <a:tailEnd/>
          </a:ln>
        </p:spPr>
      </p:pic>
      <p:sp>
        <p:nvSpPr>
          <p:cNvPr id="85" name="TextBox 84"/>
          <p:cNvSpPr txBox="1"/>
          <p:nvPr/>
        </p:nvSpPr>
        <p:spPr>
          <a:xfrm>
            <a:off x="7010400" y="5988248"/>
            <a:ext cx="2362200" cy="307777"/>
          </a:xfrm>
          <a:prstGeom prst="rect">
            <a:avLst/>
          </a:prstGeom>
          <a:noFill/>
        </p:spPr>
        <p:txBody>
          <a:bodyPr wrap="square" rtlCol="0">
            <a:spAutoFit/>
          </a:bodyPr>
          <a:lstStyle/>
          <a:p>
            <a:r>
              <a:rPr lang="en-US" sz="1400" dirty="0" smtClean="0"/>
              <a:t>Image class</a:t>
            </a:r>
            <a:endParaRPr lang="en-US" sz="1400" dirty="0"/>
          </a:p>
        </p:txBody>
      </p:sp>
      <p:sp>
        <p:nvSpPr>
          <p:cNvPr id="86" name="Rectangle 85"/>
          <p:cNvSpPr/>
          <p:nvPr/>
        </p:nvSpPr>
        <p:spPr>
          <a:xfrm>
            <a:off x="3819525" y="6286500"/>
            <a:ext cx="1854226" cy="307777"/>
          </a:xfrm>
          <a:prstGeom prst="rect">
            <a:avLst/>
          </a:prstGeom>
        </p:spPr>
        <p:txBody>
          <a:bodyPr wrap="none">
            <a:spAutoFit/>
          </a:bodyPr>
          <a:lstStyle/>
          <a:p>
            <a:r>
              <a:rPr lang="en-US" altLang="zh-CN" sz="1400" dirty="0" smtClean="0"/>
              <a:t>Weight of each feature</a:t>
            </a:r>
            <a:endParaRPr lang="en-US" sz="1400" dirty="0"/>
          </a:p>
        </p:txBody>
      </p:sp>
      <p:pic>
        <p:nvPicPr>
          <p:cNvPr id="87" name="Picture 2"/>
          <p:cNvPicPr>
            <a:picLocks noChangeAspect="1" noChangeArrowheads="1"/>
          </p:cNvPicPr>
          <p:nvPr/>
        </p:nvPicPr>
        <p:blipFill>
          <a:blip r:embed="rId5" cstate="print"/>
          <a:srcRect l="84593" r="10058" b="8676"/>
          <a:stretch>
            <a:fillRect/>
          </a:stretch>
        </p:blipFill>
        <p:spPr bwMode="auto">
          <a:xfrm>
            <a:off x="3629025" y="5876925"/>
            <a:ext cx="304800" cy="381000"/>
          </a:xfrm>
          <a:prstGeom prst="rect">
            <a:avLst/>
          </a:prstGeom>
          <a:noFill/>
          <a:ln w="9525">
            <a:noFill/>
            <a:miter lim="800000"/>
            <a:headEnd/>
            <a:tailEnd/>
          </a:ln>
        </p:spPr>
      </p:pic>
      <p:sp>
        <p:nvSpPr>
          <p:cNvPr id="88" name="Rectangle 87"/>
          <p:cNvSpPr/>
          <p:nvPr/>
        </p:nvSpPr>
        <p:spPr>
          <a:xfrm>
            <a:off x="3276600" y="5924550"/>
            <a:ext cx="5715000" cy="6858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5943600" y="6248400"/>
            <a:ext cx="533400" cy="369332"/>
          </a:xfrm>
          <a:prstGeom prst="rect">
            <a:avLst/>
          </a:prstGeom>
          <a:noFill/>
        </p:spPr>
        <p:txBody>
          <a:bodyPr wrap="square" rtlCol="0">
            <a:spAutoFit/>
          </a:bodyPr>
          <a:lstStyle/>
          <a:p>
            <a:r>
              <a:rPr lang="el-GR" altLang="zh-CN" dirty="0" smtClean="0"/>
              <a:t>β</a:t>
            </a:r>
            <a:r>
              <a:rPr lang="en-US" altLang="zh-CN" baseline="30000" dirty="0" smtClean="0"/>
              <a:t>o</a:t>
            </a:r>
            <a:endParaRPr lang="zh-CN" altLang="en-US" baseline="-25000" dirty="0"/>
          </a:p>
        </p:txBody>
      </p:sp>
      <p:sp>
        <p:nvSpPr>
          <p:cNvPr id="90" name="Rectangle 89"/>
          <p:cNvSpPr/>
          <p:nvPr/>
        </p:nvSpPr>
        <p:spPr>
          <a:xfrm>
            <a:off x="6172200" y="6276975"/>
            <a:ext cx="2830455" cy="307777"/>
          </a:xfrm>
          <a:prstGeom prst="rect">
            <a:avLst/>
          </a:prstGeom>
        </p:spPr>
        <p:txBody>
          <a:bodyPr wrap="none">
            <a:spAutoFit/>
          </a:bodyPr>
          <a:lstStyle/>
          <a:p>
            <a:r>
              <a:rPr lang="en-US" altLang="zh-CN" sz="1400" dirty="0" smtClean="0"/>
              <a:t>Weights of features within an object</a:t>
            </a:r>
            <a:endParaRPr lang="en-US" sz="1400" dirty="0"/>
          </a:p>
        </p:txBody>
      </p:sp>
      <p:pic>
        <p:nvPicPr>
          <p:cNvPr id="49" name="Picture 48" descr="extraction-spm.png"/>
          <p:cNvPicPr>
            <a:picLocks noChangeAspect="1"/>
          </p:cNvPicPr>
          <p:nvPr/>
        </p:nvPicPr>
        <p:blipFill>
          <a:blip r:embed="rId10" cstate="print">
            <a:clrChange>
              <a:clrFrom>
                <a:srgbClr val="000000">
                  <a:alpha val="0"/>
                </a:srgbClr>
              </a:clrFrom>
              <a:clrTo>
                <a:srgbClr val="000000">
                  <a:alpha val="0"/>
                </a:srgbClr>
              </a:clrTo>
            </a:clrChange>
          </a:blip>
          <a:stretch>
            <a:fillRect/>
          </a:stretch>
        </p:blipFill>
        <p:spPr>
          <a:xfrm>
            <a:off x="1828800" y="2487216"/>
            <a:ext cx="2469111" cy="3240360"/>
          </a:xfrm>
          <a:prstGeom prst="rect">
            <a:avLst/>
          </a:prstGeom>
        </p:spPr>
      </p:pic>
      <p:sp>
        <p:nvSpPr>
          <p:cNvPr id="91" name="Rectangle 90"/>
          <p:cNvSpPr/>
          <p:nvPr/>
        </p:nvSpPr>
        <p:spPr>
          <a:xfrm>
            <a:off x="4876800" y="25908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2" name="Rectangle 91"/>
          <p:cNvSpPr/>
          <p:nvPr/>
        </p:nvSpPr>
        <p:spPr>
          <a:xfrm>
            <a:off x="4876800" y="28536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3" name="Rectangle 92"/>
          <p:cNvSpPr/>
          <p:nvPr/>
        </p:nvSpPr>
        <p:spPr>
          <a:xfrm>
            <a:off x="4876800" y="3004185"/>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4" name="Rectangle 93"/>
          <p:cNvSpPr/>
          <p:nvPr/>
        </p:nvSpPr>
        <p:spPr>
          <a:xfrm>
            <a:off x="4876800" y="3145155"/>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5" name="Rectangle 94"/>
          <p:cNvSpPr/>
          <p:nvPr/>
        </p:nvSpPr>
        <p:spPr>
          <a:xfrm>
            <a:off x="4876800" y="37147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6" name="Rectangle 95"/>
          <p:cNvSpPr/>
          <p:nvPr/>
        </p:nvSpPr>
        <p:spPr>
          <a:xfrm>
            <a:off x="4876800" y="4935855"/>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7" name="Rectangle 96"/>
          <p:cNvSpPr/>
          <p:nvPr/>
        </p:nvSpPr>
        <p:spPr>
          <a:xfrm>
            <a:off x="4876800" y="5076825"/>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8" name="Rectangle 97"/>
          <p:cNvSpPr/>
          <p:nvPr/>
        </p:nvSpPr>
        <p:spPr>
          <a:xfrm>
            <a:off x="4876800" y="2438400"/>
            <a:ext cx="228600" cy="114300"/>
          </a:xfrm>
          <a:prstGeom prst="rect">
            <a:avLst/>
          </a:prstGeom>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Rectangle 98"/>
          <p:cNvSpPr/>
          <p:nvPr/>
        </p:nvSpPr>
        <p:spPr>
          <a:xfrm>
            <a:off x="4876800" y="2588895"/>
            <a:ext cx="228600" cy="114300"/>
          </a:xfrm>
          <a:prstGeom prst="rect">
            <a:avLst/>
          </a:prstGeom>
          <a:noFill/>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0" name="Rectangle 99"/>
          <p:cNvSpPr/>
          <p:nvPr/>
        </p:nvSpPr>
        <p:spPr>
          <a:xfrm>
            <a:off x="4876800" y="2720340"/>
            <a:ext cx="228600" cy="114300"/>
          </a:xfrm>
          <a:prstGeom prst="rect">
            <a:avLst/>
          </a:prstGeom>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1" name="Rectangle 100"/>
          <p:cNvSpPr/>
          <p:nvPr/>
        </p:nvSpPr>
        <p:spPr>
          <a:xfrm>
            <a:off x="4876800" y="2861310"/>
            <a:ext cx="228600" cy="114300"/>
          </a:xfrm>
          <a:prstGeom prst="rect">
            <a:avLst/>
          </a:prstGeom>
          <a:noFill/>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2" name="Rectangle 101"/>
          <p:cNvSpPr/>
          <p:nvPr/>
        </p:nvSpPr>
        <p:spPr>
          <a:xfrm>
            <a:off x="4876800" y="3002280"/>
            <a:ext cx="228600" cy="114300"/>
          </a:xfrm>
          <a:prstGeom prst="rect">
            <a:avLst/>
          </a:prstGeom>
          <a:noFill/>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3" name="Rectangle 102"/>
          <p:cNvSpPr/>
          <p:nvPr/>
        </p:nvSpPr>
        <p:spPr>
          <a:xfrm>
            <a:off x="4876800" y="3143250"/>
            <a:ext cx="228600" cy="114300"/>
          </a:xfrm>
          <a:prstGeom prst="rect">
            <a:avLst/>
          </a:prstGeom>
          <a:noFill/>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4" name="Rectangle 103"/>
          <p:cNvSpPr/>
          <p:nvPr/>
        </p:nvSpPr>
        <p:spPr>
          <a:xfrm>
            <a:off x="4876800" y="3284220"/>
            <a:ext cx="228600" cy="114300"/>
          </a:xfrm>
          <a:prstGeom prst="rect">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5" name="Rectangle 104"/>
          <p:cNvSpPr/>
          <p:nvPr/>
        </p:nvSpPr>
        <p:spPr>
          <a:xfrm>
            <a:off x="4876800" y="3425190"/>
            <a:ext cx="228600" cy="114300"/>
          </a:xfrm>
          <a:prstGeom prst="rect">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6" name="Rectangle 105"/>
          <p:cNvSpPr/>
          <p:nvPr/>
        </p:nvSpPr>
        <p:spPr>
          <a:xfrm>
            <a:off x="4876800" y="3566160"/>
            <a:ext cx="228600" cy="114300"/>
          </a:xfrm>
          <a:prstGeom prst="rect">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7" name="Rectangle 106"/>
          <p:cNvSpPr/>
          <p:nvPr/>
        </p:nvSpPr>
        <p:spPr>
          <a:xfrm>
            <a:off x="4876800" y="3707130"/>
            <a:ext cx="228600" cy="114300"/>
          </a:xfrm>
          <a:prstGeom prst="rect">
            <a:avLst/>
          </a:prstGeom>
          <a:no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5" name="Rectangle 114"/>
          <p:cNvSpPr/>
          <p:nvPr/>
        </p:nvSpPr>
        <p:spPr>
          <a:xfrm>
            <a:off x="4876800" y="4949190"/>
            <a:ext cx="228600" cy="114300"/>
          </a:xfrm>
          <a:prstGeom prst="rect">
            <a:avLst/>
          </a:prstGeom>
          <a:no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6" name="Rectangle 115"/>
          <p:cNvSpPr/>
          <p:nvPr/>
        </p:nvSpPr>
        <p:spPr>
          <a:xfrm>
            <a:off x="4876800" y="5090160"/>
            <a:ext cx="228600" cy="114300"/>
          </a:xfrm>
          <a:prstGeom prst="rect">
            <a:avLst/>
          </a:prstGeom>
          <a:no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7" name="Rectangle 116"/>
          <p:cNvSpPr/>
          <p:nvPr/>
        </p:nvSpPr>
        <p:spPr>
          <a:xfrm>
            <a:off x="4876800" y="5231130"/>
            <a:ext cx="228600" cy="114300"/>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8" name="Rectangle 117"/>
          <p:cNvSpPr/>
          <p:nvPr/>
        </p:nvSpPr>
        <p:spPr>
          <a:xfrm>
            <a:off x="4876800" y="5372100"/>
            <a:ext cx="228600" cy="114300"/>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9" name="TextBox 118"/>
          <p:cNvSpPr txBox="1"/>
          <p:nvPr/>
        </p:nvSpPr>
        <p:spPr>
          <a:xfrm rot="5400000">
            <a:off x="4882402" y="3910852"/>
            <a:ext cx="343364" cy="369332"/>
          </a:xfrm>
          <a:prstGeom prst="rect">
            <a:avLst/>
          </a:prstGeom>
          <a:noFill/>
        </p:spPr>
        <p:txBody>
          <a:bodyPr wrap="none" rtlCol="0">
            <a:spAutoFit/>
          </a:bodyPr>
          <a:lstStyle/>
          <a:p>
            <a:r>
              <a:rPr lang="en-US" dirty="0" smtClean="0"/>
              <a:t>…</a:t>
            </a:r>
            <a:endParaRPr lang="en-US" dirty="0"/>
          </a:p>
        </p:txBody>
      </p:sp>
      <p:sp>
        <p:nvSpPr>
          <p:cNvPr id="120" name="Rectangle 119"/>
          <p:cNvSpPr/>
          <p:nvPr/>
        </p:nvSpPr>
        <p:spPr>
          <a:xfrm>
            <a:off x="4876800" y="5509260"/>
            <a:ext cx="228600" cy="114300"/>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1" name="Rectangle 120"/>
          <p:cNvSpPr/>
          <p:nvPr/>
        </p:nvSpPr>
        <p:spPr>
          <a:xfrm>
            <a:off x="4876800" y="5650230"/>
            <a:ext cx="228600" cy="114300"/>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2" name="Rectangle 121"/>
          <p:cNvSpPr/>
          <p:nvPr/>
        </p:nvSpPr>
        <p:spPr>
          <a:xfrm>
            <a:off x="4876800" y="3848100"/>
            <a:ext cx="228600" cy="114300"/>
          </a:xfrm>
          <a:prstGeom prst="rect">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6" name="Rectangle 135"/>
          <p:cNvSpPr/>
          <p:nvPr/>
        </p:nvSpPr>
        <p:spPr>
          <a:xfrm>
            <a:off x="8343900" y="1247775"/>
            <a:ext cx="146304" cy="1524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p:cNvSpPr txBox="1"/>
          <p:nvPr/>
        </p:nvSpPr>
        <p:spPr>
          <a:xfrm>
            <a:off x="8256481" y="1114425"/>
            <a:ext cx="306494" cy="369332"/>
          </a:xfrm>
          <a:prstGeom prst="rect">
            <a:avLst/>
          </a:prstGeom>
          <a:noFill/>
        </p:spPr>
        <p:txBody>
          <a:bodyPr wrap="square" rtlCol="0">
            <a:spAutoFit/>
          </a:bodyPr>
          <a:lstStyle/>
          <a:p>
            <a:r>
              <a:rPr lang="en-US" dirty="0" smtClean="0"/>
              <a:t>o</a:t>
            </a:r>
            <a:endParaRPr lang="en-US" dirty="0"/>
          </a:p>
        </p:txBody>
      </p:sp>
      <p:sp>
        <p:nvSpPr>
          <p:cNvPr id="142" name="Rectangle 141"/>
          <p:cNvSpPr/>
          <p:nvPr/>
        </p:nvSpPr>
        <p:spPr>
          <a:xfrm>
            <a:off x="7610475" y="1209675"/>
            <a:ext cx="146304" cy="1524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7597521" y="1438275"/>
            <a:ext cx="146304" cy="1524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extBox 140"/>
          <p:cNvSpPr txBox="1"/>
          <p:nvPr/>
        </p:nvSpPr>
        <p:spPr>
          <a:xfrm>
            <a:off x="7523056" y="1304925"/>
            <a:ext cx="306494" cy="369332"/>
          </a:xfrm>
          <a:prstGeom prst="rect">
            <a:avLst/>
          </a:prstGeom>
          <a:noFill/>
        </p:spPr>
        <p:txBody>
          <a:bodyPr wrap="square" rtlCol="0">
            <a:spAutoFit/>
          </a:bodyPr>
          <a:lstStyle/>
          <a:p>
            <a:r>
              <a:rPr lang="en-US" dirty="0" smtClean="0"/>
              <a:t>o</a:t>
            </a:r>
            <a:endParaRPr lang="en-US" dirty="0"/>
          </a:p>
        </p:txBody>
      </p:sp>
      <p:sp>
        <p:nvSpPr>
          <p:cNvPr id="145" name="TextBox 144"/>
          <p:cNvSpPr txBox="1"/>
          <p:nvPr/>
        </p:nvSpPr>
        <p:spPr>
          <a:xfrm>
            <a:off x="7513531" y="1116568"/>
            <a:ext cx="306494" cy="369332"/>
          </a:xfrm>
          <a:prstGeom prst="rect">
            <a:avLst/>
          </a:prstGeom>
          <a:noFill/>
        </p:spPr>
        <p:txBody>
          <a:bodyPr wrap="square" rtlCol="0">
            <a:spAutoFit/>
          </a:bodyPr>
          <a:lstStyle/>
          <a:p>
            <a:r>
              <a:rPr lang="en-US" dirty="0" smtClean="0"/>
              <a:t>O</a:t>
            </a:r>
            <a:endParaRPr lang="en-US" dirty="0"/>
          </a:p>
        </p:txBody>
      </p:sp>
      <p:sp>
        <p:nvSpPr>
          <p:cNvPr id="144" name="Rectangle 143"/>
          <p:cNvSpPr/>
          <p:nvPr/>
        </p:nvSpPr>
        <p:spPr>
          <a:xfrm>
            <a:off x="4876800" y="3981214"/>
            <a:ext cx="228600" cy="9294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46" name="TextBox 145"/>
          <p:cNvSpPr txBox="1"/>
          <p:nvPr/>
        </p:nvSpPr>
        <p:spPr>
          <a:xfrm rot="5400000">
            <a:off x="4889784" y="4158266"/>
            <a:ext cx="343364"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xmlns="" val="205201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par>
                                <p:cTn id="29" presetID="26" presetClass="emph" presetSubtype="0" fill="hold" grpId="0" nodeType="withEffect">
                                  <p:stCondLst>
                                    <p:cond delay="0"/>
                                  </p:stCondLst>
                                  <p:childTnLst>
                                    <p:animEffect transition="out" filter="fade">
                                      <p:cBhvr>
                                        <p:cTn id="30" dur="500" tmFilter="0, 0; .2, .5; .8, .5; 1, 0"/>
                                        <p:tgtEl>
                                          <p:spTgt spid="236"/>
                                        </p:tgtEl>
                                      </p:cBhvr>
                                    </p:animEffect>
                                    <p:animScale>
                                      <p:cBhvr>
                                        <p:cTn id="31" dur="250" autoRev="1" fill="hold"/>
                                        <p:tgtEl>
                                          <p:spTgt spid="236"/>
                                        </p:tgtEl>
                                      </p:cBhvr>
                                      <p:by x="105000" y="105000"/>
                                    </p:animScale>
                                  </p:childTnLst>
                                </p:cTn>
                              </p:par>
                              <p:par>
                                <p:cTn id="32" presetID="26" presetClass="emph" presetSubtype="0" fill="hold" grpId="0" nodeType="withEffect">
                                  <p:stCondLst>
                                    <p:cond delay="0"/>
                                  </p:stCondLst>
                                  <p:childTnLst>
                                    <p:animEffect transition="out" filter="fade">
                                      <p:cBhvr>
                                        <p:cTn id="33" dur="500" tmFilter="0, 0; .2, .5; .8, .5; 1, 0"/>
                                        <p:tgtEl>
                                          <p:spTgt spid="238"/>
                                        </p:tgtEl>
                                      </p:cBhvr>
                                    </p:animEffect>
                                    <p:animScale>
                                      <p:cBhvr>
                                        <p:cTn id="34" dur="250" autoRev="1" fill="hold"/>
                                        <p:tgtEl>
                                          <p:spTgt spid="238"/>
                                        </p:tgtEl>
                                      </p:cBhvr>
                                      <p:by x="105000" y="105000"/>
                                    </p:animScale>
                                  </p:childTnLst>
                                </p:cTn>
                              </p:par>
                              <p:par>
                                <p:cTn id="35" presetID="1" presetClass="emph" presetSubtype="2" fill="hold" nodeType="withEffect">
                                  <p:stCondLst>
                                    <p:cond delay="0"/>
                                  </p:stCondLst>
                                  <p:childTnLst>
                                    <p:animClr clrSpc="rgb" dir="cw">
                                      <p:cBhvr>
                                        <p:cTn id="36" dur="500" fill="hold"/>
                                        <p:tgtEl>
                                          <p:spTgt spid="98"/>
                                        </p:tgtEl>
                                        <p:attrNameLst>
                                          <p:attrName>fillcolor</p:attrName>
                                        </p:attrNameLst>
                                      </p:cBhvr>
                                      <p:to>
                                        <a:srgbClr val="FF0000"/>
                                      </p:to>
                                    </p:animClr>
                                    <p:set>
                                      <p:cBhvr>
                                        <p:cTn id="37" dur="500" fill="hold"/>
                                        <p:tgtEl>
                                          <p:spTgt spid="98"/>
                                        </p:tgtEl>
                                        <p:attrNameLst>
                                          <p:attrName>fill.type</p:attrName>
                                        </p:attrNameLst>
                                      </p:cBhvr>
                                      <p:to>
                                        <p:strVal val="solid"/>
                                      </p:to>
                                    </p:set>
                                    <p:set>
                                      <p:cBhvr>
                                        <p:cTn id="38" dur="500" fill="hold"/>
                                        <p:tgtEl>
                                          <p:spTgt spid="98"/>
                                        </p:tgtEl>
                                        <p:attrNameLst>
                                          <p:attrName>fill.on</p:attrName>
                                        </p:attrNameLst>
                                      </p:cBhvr>
                                      <p:to>
                                        <p:strVal val="true"/>
                                      </p:to>
                                    </p:set>
                                  </p:childTnLst>
                                </p:cTn>
                              </p:par>
                              <p:par>
                                <p:cTn id="39" presetID="1" presetClass="emph" presetSubtype="2" fill="hold" nodeType="withEffect">
                                  <p:stCondLst>
                                    <p:cond delay="0"/>
                                  </p:stCondLst>
                                  <p:childTnLst>
                                    <p:animClr clrSpc="rgb" dir="cw">
                                      <p:cBhvr>
                                        <p:cTn id="40" dur="500" fill="hold"/>
                                        <p:tgtEl>
                                          <p:spTgt spid="91"/>
                                        </p:tgtEl>
                                        <p:attrNameLst>
                                          <p:attrName>fillcolor</p:attrName>
                                        </p:attrNameLst>
                                      </p:cBhvr>
                                      <p:to>
                                        <a:srgbClr val="FF0000"/>
                                      </p:to>
                                    </p:animClr>
                                    <p:set>
                                      <p:cBhvr>
                                        <p:cTn id="41" dur="500" fill="hold"/>
                                        <p:tgtEl>
                                          <p:spTgt spid="91"/>
                                        </p:tgtEl>
                                        <p:attrNameLst>
                                          <p:attrName>fill.type</p:attrName>
                                        </p:attrNameLst>
                                      </p:cBhvr>
                                      <p:to>
                                        <p:strVal val="solid"/>
                                      </p:to>
                                    </p:set>
                                    <p:set>
                                      <p:cBhvr>
                                        <p:cTn id="42" dur="500" fill="hold"/>
                                        <p:tgtEl>
                                          <p:spTgt spid="91"/>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500" fill="hold"/>
                                        <p:tgtEl>
                                          <p:spTgt spid="102"/>
                                        </p:tgtEl>
                                        <p:attrNameLst>
                                          <p:attrName>fillcolor</p:attrName>
                                        </p:attrNameLst>
                                      </p:cBhvr>
                                      <p:to>
                                        <a:srgbClr val="FF0000"/>
                                      </p:to>
                                    </p:animClr>
                                    <p:set>
                                      <p:cBhvr>
                                        <p:cTn id="45" dur="500" fill="hold"/>
                                        <p:tgtEl>
                                          <p:spTgt spid="102"/>
                                        </p:tgtEl>
                                        <p:attrNameLst>
                                          <p:attrName>fill.type</p:attrName>
                                        </p:attrNameLst>
                                      </p:cBhvr>
                                      <p:to>
                                        <p:strVal val="solid"/>
                                      </p:to>
                                    </p:set>
                                    <p:set>
                                      <p:cBhvr>
                                        <p:cTn id="46" dur="500" fill="hold"/>
                                        <p:tgtEl>
                                          <p:spTgt spid="102"/>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500" fill="hold"/>
                                        <p:tgtEl>
                                          <p:spTgt spid="92"/>
                                        </p:tgtEl>
                                        <p:attrNameLst>
                                          <p:attrName>fillcolor</p:attrName>
                                        </p:attrNameLst>
                                      </p:cBhvr>
                                      <p:to>
                                        <a:srgbClr val="FF0000"/>
                                      </p:to>
                                    </p:animClr>
                                    <p:set>
                                      <p:cBhvr>
                                        <p:cTn id="49" dur="500" fill="hold"/>
                                        <p:tgtEl>
                                          <p:spTgt spid="92"/>
                                        </p:tgtEl>
                                        <p:attrNameLst>
                                          <p:attrName>fill.type</p:attrName>
                                        </p:attrNameLst>
                                      </p:cBhvr>
                                      <p:to>
                                        <p:strVal val="solid"/>
                                      </p:to>
                                    </p:set>
                                    <p:set>
                                      <p:cBhvr>
                                        <p:cTn id="50" dur="500" fill="hold"/>
                                        <p:tgtEl>
                                          <p:spTgt spid="92"/>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500" fill="hold"/>
                                        <p:tgtEl>
                                          <p:spTgt spid="100"/>
                                        </p:tgtEl>
                                        <p:attrNameLst>
                                          <p:attrName>fillcolor</p:attrName>
                                        </p:attrNameLst>
                                      </p:cBhvr>
                                      <p:to>
                                        <a:srgbClr val="FF0000"/>
                                      </p:to>
                                    </p:animClr>
                                    <p:set>
                                      <p:cBhvr>
                                        <p:cTn id="53" dur="500" fill="hold"/>
                                        <p:tgtEl>
                                          <p:spTgt spid="100"/>
                                        </p:tgtEl>
                                        <p:attrNameLst>
                                          <p:attrName>fill.type</p:attrName>
                                        </p:attrNameLst>
                                      </p:cBhvr>
                                      <p:to>
                                        <p:strVal val="solid"/>
                                      </p:to>
                                    </p:set>
                                    <p:set>
                                      <p:cBhvr>
                                        <p:cTn id="54" dur="500" fill="hold"/>
                                        <p:tgtEl>
                                          <p:spTgt spid="100"/>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500" fill="hold"/>
                                        <p:tgtEl>
                                          <p:spTgt spid="94"/>
                                        </p:tgtEl>
                                        <p:attrNameLst>
                                          <p:attrName>fillcolor</p:attrName>
                                        </p:attrNameLst>
                                      </p:cBhvr>
                                      <p:to>
                                        <a:srgbClr val="FF0000"/>
                                      </p:to>
                                    </p:animClr>
                                    <p:set>
                                      <p:cBhvr>
                                        <p:cTn id="57" dur="500" fill="hold"/>
                                        <p:tgtEl>
                                          <p:spTgt spid="94"/>
                                        </p:tgtEl>
                                        <p:attrNameLst>
                                          <p:attrName>fill.type</p:attrName>
                                        </p:attrNameLst>
                                      </p:cBhvr>
                                      <p:to>
                                        <p:strVal val="solid"/>
                                      </p:to>
                                    </p:set>
                                    <p:set>
                                      <p:cBhvr>
                                        <p:cTn id="58" dur="500" fill="hold"/>
                                        <p:tgtEl>
                                          <p:spTgt spid="94"/>
                                        </p:tgtEl>
                                        <p:attrNameLst>
                                          <p:attrName>fill.on</p:attrName>
                                        </p:attrNameLst>
                                      </p:cBhvr>
                                      <p:to>
                                        <p:strVal val="true"/>
                                      </p:to>
                                    </p:set>
                                  </p:childTnLst>
                                </p:cTn>
                              </p:par>
                              <p:par>
                                <p:cTn id="59" presetID="1" presetClass="emph" presetSubtype="2" fill="hold" nodeType="withEffect">
                                  <p:stCondLst>
                                    <p:cond delay="0"/>
                                  </p:stCondLst>
                                  <p:childTnLst>
                                    <p:animClr clrSpc="rgb" dir="cw">
                                      <p:cBhvr>
                                        <p:cTn id="60" dur="500" fill="hold"/>
                                        <p:tgtEl>
                                          <p:spTgt spid="96"/>
                                        </p:tgtEl>
                                        <p:attrNameLst>
                                          <p:attrName>fillcolor</p:attrName>
                                        </p:attrNameLst>
                                      </p:cBhvr>
                                      <p:to>
                                        <a:srgbClr val="FF0000"/>
                                      </p:to>
                                    </p:animClr>
                                    <p:set>
                                      <p:cBhvr>
                                        <p:cTn id="61" dur="500" fill="hold"/>
                                        <p:tgtEl>
                                          <p:spTgt spid="96"/>
                                        </p:tgtEl>
                                        <p:attrNameLst>
                                          <p:attrName>fill.type</p:attrName>
                                        </p:attrNameLst>
                                      </p:cBhvr>
                                      <p:to>
                                        <p:strVal val="solid"/>
                                      </p:to>
                                    </p:set>
                                    <p:set>
                                      <p:cBhvr>
                                        <p:cTn id="62" dur="500" fill="hold"/>
                                        <p:tgtEl>
                                          <p:spTgt spid="96"/>
                                        </p:tgtEl>
                                        <p:attrNameLst>
                                          <p:attrName>fill.on</p:attrName>
                                        </p:attrNameLst>
                                      </p:cBhvr>
                                      <p:to>
                                        <p:strVal val="true"/>
                                      </p:to>
                                    </p:set>
                                  </p:childTnLst>
                                </p:cTn>
                              </p:par>
                              <p:par>
                                <p:cTn id="63" presetID="1" presetClass="emph" presetSubtype="2" fill="hold" nodeType="withEffect">
                                  <p:stCondLst>
                                    <p:cond delay="0"/>
                                  </p:stCondLst>
                                  <p:childTnLst>
                                    <p:animClr clrSpc="rgb" dir="cw">
                                      <p:cBhvr>
                                        <p:cTn id="64" dur="500" fill="hold"/>
                                        <p:tgtEl>
                                          <p:spTgt spid="97"/>
                                        </p:tgtEl>
                                        <p:attrNameLst>
                                          <p:attrName>fillcolor</p:attrName>
                                        </p:attrNameLst>
                                      </p:cBhvr>
                                      <p:to>
                                        <a:srgbClr val="FF0000"/>
                                      </p:to>
                                    </p:animClr>
                                    <p:set>
                                      <p:cBhvr>
                                        <p:cTn id="65" dur="500" fill="hold"/>
                                        <p:tgtEl>
                                          <p:spTgt spid="97"/>
                                        </p:tgtEl>
                                        <p:attrNameLst>
                                          <p:attrName>fill.type</p:attrName>
                                        </p:attrNameLst>
                                      </p:cBhvr>
                                      <p:to>
                                        <p:strVal val="solid"/>
                                      </p:to>
                                    </p:set>
                                    <p:set>
                                      <p:cBhvr>
                                        <p:cTn id="66" dur="500" fill="hold"/>
                                        <p:tgtEl>
                                          <p:spTgt spid="97"/>
                                        </p:tgtEl>
                                        <p:attrNameLst>
                                          <p:attrName>fill.on</p:attrName>
                                        </p:attrNameLst>
                                      </p:cBhvr>
                                      <p:to>
                                        <p:strVal val="true"/>
                                      </p:to>
                                    </p:set>
                                  </p:childTnLst>
                                </p:cTn>
                              </p:par>
                              <p:par>
                                <p:cTn id="67" presetID="1" presetClass="emph" presetSubtype="2" fill="hold" nodeType="withEffect">
                                  <p:stCondLst>
                                    <p:cond delay="0"/>
                                  </p:stCondLst>
                                  <p:childTnLst>
                                    <p:animClr clrSpc="rgb" dir="cw">
                                      <p:cBhvr>
                                        <p:cTn id="68" dur="500" fill="hold"/>
                                        <p:tgtEl>
                                          <p:spTgt spid="117"/>
                                        </p:tgtEl>
                                        <p:attrNameLst>
                                          <p:attrName>fillcolor</p:attrName>
                                        </p:attrNameLst>
                                      </p:cBhvr>
                                      <p:to>
                                        <a:srgbClr val="FF0000"/>
                                      </p:to>
                                    </p:animClr>
                                    <p:set>
                                      <p:cBhvr>
                                        <p:cTn id="69" dur="500" fill="hold"/>
                                        <p:tgtEl>
                                          <p:spTgt spid="117"/>
                                        </p:tgtEl>
                                        <p:attrNameLst>
                                          <p:attrName>fill.type</p:attrName>
                                        </p:attrNameLst>
                                      </p:cBhvr>
                                      <p:to>
                                        <p:strVal val="solid"/>
                                      </p:to>
                                    </p:set>
                                    <p:set>
                                      <p:cBhvr>
                                        <p:cTn id="70" dur="500" fill="hold"/>
                                        <p:tgtEl>
                                          <p:spTgt spid="117"/>
                                        </p:tgtEl>
                                        <p:attrNameLst>
                                          <p:attrName>fill.on</p:attrName>
                                        </p:attrNameLst>
                                      </p:cBhvr>
                                      <p:to>
                                        <p:strVal val="true"/>
                                      </p:to>
                                    </p:set>
                                  </p:childTnLst>
                                </p:cTn>
                              </p:par>
                              <p:par>
                                <p:cTn id="71" presetID="1" presetClass="emph" presetSubtype="2" fill="hold" nodeType="withEffect">
                                  <p:stCondLst>
                                    <p:cond delay="0"/>
                                  </p:stCondLst>
                                  <p:childTnLst>
                                    <p:animClr clrSpc="rgb" dir="cw">
                                      <p:cBhvr>
                                        <p:cTn id="72" dur="500" fill="hold"/>
                                        <p:tgtEl>
                                          <p:spTgt spid="118"/>
                                        </p:tgtEl>
                                        <p:attrNameLst>
                                          <p:attrName>fillcolor</p:attrName>
                                        </p:attrNameLst>
                                      </p:cBhvr>
                                      <p:to>
                                        <a:srgbClr val="FF0000"/>
                                      </p:to>
                                    </p:animClr>
                                    <p:set>
                                      <p:cBhvr>
                                        <p:cTn id="73" dur="500" fill="hold"/>
                                        <p:tgtEl>
                                          <p:spTgt spid="118"/>
                                        </p:tgtEl>
                                        <p:attrNameLst>
                                          <p:attrName>fill.type</p:attrName>
                                        </p:attrNameLst>
                                      </p:cBhvr>
                                      <p:to>
                                        <p:strVal val="solid"/>
                                      </p:to>
                                    </p:set>
                                    <p:set>
                                      <p:cBhvr>
                                        <p:cTn id="74" dur="500" fill="hold"/>
                                        <p:tgtEl>
                                          <p:spTgt spid="118"/>
                                        </p:tgtEl>
                                        <p:attrNameLst>
                                          <p:attrName>fill.on</p:attrName>
                                        </p:attrNameLst>
                                      </p:cBhvr>
                                      <p:to>
                                        <p:strVal val="true"/>
                                      </p:to>
                                    </p:set>
                                  </p:childTnLst>
                                </p:cTn>
                              </p:par>
                              <p:par>
                                <p:cTn id="75" presetID="1" presetClass="emph" presetSubtype="2" fill="hold" nodeType="withEffect">
                                  <p:stCondLst>
                                    <p:cond delay="0"/>
                                  </p:stCondLst>
                                  <p:childTnLst>
                                    <p:animClr clrSpc="rgb" dir="cw">
                                      <p:cBhvr>
                                        <p:cTn id="76" dur="500" fill="hold"/>
                                        <p:tgtEl>
                                          <p:spTgt spid="120"/>
                                        </p:tgtEl>
                                        <p:attrNameLst>
                                          <p:attrName>fillcolor</p:attrName>
                                        </p:attrNameLst>
                                      </p:cBhvr>
                                      <p:to>
                                        <a:srgbClr val="FF0000"/>
                                      </p:to>
                                    </p:animClr>
                                    <p:set>
                                      <p:cBhvr>
                                        <p:cTn id="77" dur="500" fill="hold"/>
                                        <p:tgtEl>
                                          <p:spTgt spid="120"/>
                                        </p:tgtEl>
                                        <p:attrNameLst>
                                          <p:attrName>fill.type</p:attrName>
                                        </p:attrNameLst>
                                      </p:cBhvr>
                                      <p:to>
                                        <p:strVal val="solid"/>
                                      </p:to>
                                    </p:set>
                                    <p:set>
                                      <p:cBhvr>
                                        <p:cTn id="78" dur="500" fill="hold"/>
                                        <p:tgtEl>
                                          <p:spTgt spid="120"/>
                                        </p:tgtEl>
                                        <p:attrNameLst>
                                          <p:attrName>fill.on</p:attrName>
                                        </p:attrNameLst>
                                      </p:cBhvr>
                                      <p:to>
                                        <p:strVal val="true"/>
                                      </p:to>
                                    </p:set>
                                  </p:childTnLst>
                                </p:cTn>
                              </p:par>
                              <p:par>
                                <p:cTn id="79" presetID="1" presetClass="emph" presetSubtype="2" fill="hold" nodeType="withEffect">
                                  <p:stCondLst>
                                    <p:cond delay="0"/>
                                  </p:stCondLst>
                                  <p:childTnLst>
                                    <p:animClr clrSpc="rgb" dir="cw">
                                      <p:cBhvr>
                                        <p:cTn id="80" dur="500" fill="hold"/>
                                        <p:tgtEl>
                                          <p:spTgt spid="121"/>
                                        </p:tgtEl>
                                        <p:attrNameLst>
                                          <p:attrName>fillcolor</p:attrName>
                                        </p:attrNameLst>
                                      </p:cBhvr>
                                      <p:to>
                                        <a:srgbClr val="FF0000"/>
                                      </p:to>
                                    </p:animClr>
                                    <p:set>
                                      <p:cBhvr>
                                        <p:cTn id="81" dur="500" fill="hold"/>
                                        <p:tgtEl>
                                          <p:spTgt spid="121"/>
                                        </p:tgtEl>
                                        <p:attrNameLst>
                                          <p:attrName>fill.type</p:attrName>
                                        </p:attrNameLst>
                                      </p:cBhvr>
                                      <p:to>
                                        <p:strVal val="solid"/>
                                      </p:to>
                                    </p:set>
                                    <p:set>
                                      <p:cBhvr>
                                        <p:cTn id="82" dur="500" fill="hold"/>
                                        <p:tgtEl>
                                          <p:spTgt spid="121"/>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63" presetClass="path" presetSubtype="0" accel="50000" decel="50000" fill="hold" grpId="0" nodeType="clickEffect">
                                  <p:stCondLst>
                                    <p:cond delay="0"/>
                                  </p:stCondLst>
                                  <p:childTnLst>
                                    <p:animMotion origin="layout" path="M -3.33333E-6 1.11111E-6 L 0.07084 0.11389 " pathEditMode="relative" rAng="0" ptsTypes="AA">
                                      <p:cBhvr>
                                        <p:cTn id="86" dur="500" fill="hold"/>
                                        <p:tgtEl>
                                          <p:spTgt spid="248"/>
                                        </p:tgtEl>
                                        <p:attrNameLst>
                                          <p:attrName>ppt_x</p:attrName>
                                          <p:attrName>ppt_y</p:attrName>
                                        </p:attrNameLst>
                                      </p:cBhvr>
                                      <p:rCtr x="3500" y="5700"/>
                                    </p:animMotion>
                                  </p:childTnLst>
                                </p:cTn>
                              </p:par>
                              <p:par>
                                <p:cTn id="87" presetID="63" presetClass="path" presetSubtype="0" accel="50000" decel="50000" fill="hold" grpId="0" nodeType="withEffect">
                                  <p:stCondLst>
                                    <p:cond delay="0"/>
                                  </p:stCondLst>
                                  <p:childTnLst>
                                    <p:animMotion origin="layout" path="M -3.33333E-6 -7.40741E-7 L 0.07084 0.11551 " pathEditMode="relative" rAng="0" ptsTypes="AA">
                                      <p:cBhvr>
                                        <p:cTn id="88" dur="500" fill="hold"/>
                                        <p:tgtEl>
                                          <p:spTgt spid="249"/>
                                        </p:tgtEl>
                                        <p:attrNameLst>
                                          <p:attrName>ppt_x</p:attrName>
                                          <p:attrName>ppt_y</p:attrName>
                                        </p:attrNameLst>
                                      </p:cBhvr>
                                      <p:rCtr x="3500" y="5800"/>
                                    </p:animMotion>
                                  </p:childTnLst>
                                </p:cTn>
                              </p:par>
                              <p:par>
                                <p:cTn id="89" presetID="63" presetClass="path" presetSubtype="0" accel="50000" decel="50000" fill="hold" grpId="0" nodeType="withEffect">
                                  <p:stCondLst>
                                    <p:cond delay="0"/>
                                  </p:stCondLst>
                                  <p:childTnLst>
                                    <p:animMotion origin="layout" path="M -3.33333E-6 -2.59259E-6 L 0.07084 0.11713 " pathEditMode="relative" rAng="0" ptsTypes="AA">
                                      <p:cBhvr>
                                        <p:cTn id="90" dur="500" fill="hold"/>
                                        <p:tgtEl>
                                          <p:spTgt spid="250"/>
                                        </p:tgtEl>
                                        <p:attrNameLst>
                                          <p:attrName>ppt_x</p:attrName>
                                          <p:attrName>ppt_y</p:attrName>
                                        </p:attrNameLst>
                                      </p:cBhvr>
                                      <p:rCtr x="3500" y="5900"/>
                                    </p:animMotion>
                                  </p:childTnLst>
                                </p:cTn>
                              </p:par>
                              <p:par>
                                <p:cTn id="91" presetID="63" presetClass="path" presetSubtype="0" accel="50000" decel="50000" fill="hold" grpId="0" nodeType="withEffect">
                                  <p:stCondLst>
                                    <p:cond delay="0"/>
                                  </p:stCondLst>
                                  <p:childTnLst>
                                    <p:animMotion origin="layout" path="M -3.33333E-6 -2.96296E-6 L 0.07084 0.11898 " pathEditMode="relative" rAng="0" ptsTypes="AA">
                                      <p:cBhvr>
                                        <p:cTn id="92" dur="500" fill="hold"/>
                                        <p:tgtEl>
                                          <p:spTgt spid="251"/>
                                        </p:tgtEl>
                                        <p:attrNameLst>
                                          <p:attrName>ppt_x</p:attrName>
                                          <p:attrName>ppt_y</p:attrName>
                                        </p:attrNameLst>
                                      </p:cBhvr>
                                      <p:rCtr x="3500" y="5900"/>
                                    </p:animMotion>
                                  </p:childTnLst>
                                </p:cTn>
                              </p:par>
                              <p:par>
                                <p:cTn id="93" presetID="63" presetClass="path" presetSubtype="0" accel="50000" decel="50000" fill="hold" grpId="0" nodeType="withEffect">
                                  <p:stCondLst>
                                    <p:cond delay="0"/>
                                  </p:stCondLst>
                                  <p:childTnLst>
                                    <p:animMotion origin="layout" path="M -3.33333E-6 -4.81481E-6 L 0.07084 0.12061 " pathEditMode="relative" rAng="0" ptsTypes="AA">
                                      <p:cBhvr>
                                        <p:cTn id="94" dur="500" fill="hold"/>
                                        <p:tgtEl>
                                          <p:spTgt spid="252"/>
                                        </p:tgtEl>
                                        <p:attrNameLst>
                                          <p:attrName>ppt_x</p:attrName>
                                          <p:attrName>ppt_y</p:attrName>
                                        </p:attrNameLst>
                                      </p:cBhvr>
                                      <p:rCtr x="3500" y="6000"/>
                                    </p:animMotion>
                                  </p:childTnLst>
                                </p:cTn>
                              </p:par>
                              <p:par>
                                <p:cTn id="95" presetID="63" presetClass="path" presetSubtype="0" accel="50000" decel="50000" fill="hold" grpId="0" nodeType="withEffect">
                                  <p:stCondLst>
                                    <p:cond delay="0"/>
                                  </p:stCondLst>
                                  <p:childTnLst>
                                    <p:animMotion origin="layout" path="M -3.33333E-6 3.33333E-6 L 0.07084 0.12222 " pathEditMode="relative" rAng="0" ptsTypes="AA">
                                      <p:cBhvr>
                                        <p:cTn id="96" dur="500" fill="hold"/>
                                        <p:tgtEl>
                                          <p:spTgt spid="253"/>
                                        </p:tgtEl>
                                        <p:attrNameLst>
                                          <p:attrName>ppt_x</p:attrName>
                                          <p:attrName>ppt_y</p:attrName>
                                        </p:attrNameLst>
                                      </p:cBhvr>
                                      <p:rCtr x="3500" y="6100"/>
                                    </p:animMotion>
                                  </p:childTnLst>
                                </p:cTn>
                              </p:par>
                              <p:par>
                                <p:cTn id="97" presetID="63" presetClass="path" presetSubtype="0" accel="50000" decel="50000" fill="hold" grpId="0" nodeType="withEffect">
                                  <p:stCondLst>
                                    <p:cond delay="0"/>
                                  </p:stCondLst>
                                  <p:childTnLst>
                                    <p:animMotion origin="layout" path="M 5E-6 4.44444E-6 L 0.0698 -0.11945 " pathEditMode="relative" rAng="0" ptsTypes="AA">
                                      <p:cBhvr>
                                        <p:cTn id="98" dur="500" fill="hold"/>
                                        <p:tgtEl>
                                          <p:spTgt spid="258"/>
                                        </p:tgtEl>
                                        <p:attrNameLst>
                                          <p:attrName>ppt_x</p:attrName>
                                          <p:attrName>ppt_y</p:attrName>
                                        </p:attrNameLst>
                                      </p:cBhvr>
                                      <p:rCtr x="3500" y="-6000"/>
                                    </p:animMotion>
                                  </p:childTnLst>
                                </p:cTn>
                              </p:par>
                              <p:par>
                                <p:cTn id="99" presetID="63" presetClass="path" presetSubtype="0" accel="50000" decel="50000" fill="hold" grpId="0" nodeType="withEffect">
                                  <p:stCondLst>
                                    <p:cond delay="0"/>
                                  </p:stCondLst>
                                  <p:childTnLst>
                                    <p:animMotion origin="layout" path="M 5E-6 2.59259E-6 L 0.0698 -0.11783 " pathEditMode="relative" rAng="0" ptsTypes="AA">
                                      <p:cBhvr>
                                        <p:cTn id="100" dur="500" fill="hold"/>
                                        <p:tgtEl>
                                          <p:spTgt spid="259"/>
                                        </p:tgtEl>
                                        <p:attrNameLst>
                                          <p:attrName>ppt_x</p:attrName>
                                          <p:attrName>ppt_y</p:attrName>
                                        </p:attrNameLst>
                                      </p:cBhvr>
                                      <p:rCtr x="3500" y="-5900"/>
                                    </p:animMotion>
                                  </p:childTnLst>
                                </p:cTn>
                              </p:par>
                              <p:par>
                                <p:cTn id="101" presetID="63" presetClass="path" presetSubtype="0" accel="50000" decel="50000" fill="hold" grpId="0" nodeType="withEffect">
                                  <p:stCondLst>
                                    <p:cond delay="0"/>
                                  </p:stCondLst>
                                  <p:childTnLst>
                                    <p:animMotion origin="layout" path="M 5E-6 7.40741E-7 L 0.0698 -0.1162 " pathEditMode="relative" rAng="0" ptsTypes="AA">
                                      <p:cBhvr>
                                        <p:cTn id="102" dur="500" fill="hold"/>
                                        <p:tgtEl>
                                          <p:spTgt spid="260"/>
                                        </p:tgtEl>
                                        <p:attrNameLst>
                                          <p:attrName>ppt_x</p:attrName>
                                          <p:attrName>ppt_y</p:attrName>
                                        </p:attrNameLst>
                                      </p:cBhvr>
                                      <p:rCtr x="3500" y="-5800"/>
                                    </p:animMotion>
                                  </p:childTnLst>
                                </p:cTn>
                              </p:par>
                              <p:par>
                                <p:cTn id="103" presetID="63" presetClass="path" presetSubtype="0" accel="50000" decel="50000" fill="hold" grpId="0" nodeType="withEffect">
                                  <p:stCondLst>
                                    <p:cond delay="0"/>
                                  </p:stCondLst>
                                  <p:childTnLst>
                                    <p:animMotion origin="layout" path="M 5E-6 3.7037E-7 L 0.0698 -0.11435 " pathEditMode="relative" rAng="0" ptsTypes="AA">
                                      <p:cBhvr>
                                        <p:cTn id="104" dur="500" fill="hold"/>
                                        <p:tgtEl>
                                          <p:spTgt spid="261"/>
                                        </p:tgtEl>
                                        <p:attrNameLst>
                                          <p:attrName>ppt_x</p:attrName>
                                          <p:attrName>ppt_y</p:attrName>
                                        </p:attrNameLst>
                                      </p:cBhvr>
                                      <p:rCtr x="3500" y="-5700"/>
                                    </p:animMotion>
                                  </p:childTnLst>
                                </p:cTn>
                              </p:par>
                              <p:par>
                                <p:cTn id="105" presetID="63" presetClass="path" presetSubtype="0" accel="50000" decel="50000" fill="hold" grpId="0" nodeType="withEffect">
                                  <p:stCondLst>
                                    <p:cond delay="0"/>
                                  </p:stCondLst>
                                  <p:childTnLst>
                                    <p:animMotion origin="layout" path="M 5E-6 -1.48148E-6 L 0.0698 -0.11273 " pathEditMode="relative" rAng="0" ptsTypes="AA">
                                      <p:cBhvr>
                                        <p:cTn id="106" dur="500" fill="hold"/>
                                        <p:tgtEl>
                                          <p:spTgt spid="262"/>
                                        </p:tgtEl>
                                        <p:attrNameLst>
                                          <p:attrName>ppt_x</p:attrName>
                                          <p:attrName>ppt_y</p:attrName>
                                        </p:attrNameLst>
                                      </p:cBhvr>
                                      <p:rCtr x="3500" y="-5600"/>
                                    </p:animMotion>
                                  </p:childTnLst>
                                </p:cTn>
                              </p:par>
                              <p:par>
                                <p:cTn id="107" presetID="63" presetClass="path" presetSubtype="0" accel="50000" decel="50000" fill="hold" grpId="0" nodeType="withEffect">
                                  <p:stCondLst>
                                    <p:cond delay="0"/>
                                  </p:stCondLst>
                                  <p:childTnLst>
                                    <p:animMotion origin="layout" path="M 5E-6 -3.33333E-6 L 0.0698 -0.11111 " pathEditMode="relative" rAng="0" ptsTypes="AA">
                                      <p:cBhvr>
                                        <p:cTn id="108" dur="500" fill="hold"/>
                                        <p:tgtEl>
                                          <p:spTgt spid="263"/>
                                        </p:tgtEl>
                                        <p:attrNameLst>
                                          <p:attrName>ppt_x</p:attrName>
                                          <p:attrName>ppt_y</p:attrName>
                                        </p:attrNameLst>
                                      </p:cBhvr>
                                      <p:rCtr x="3500" y="-5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249" grpId="0" animBg="1"/>
      <p:bldP spid="250" grpId="0" animBg="1"/>
      <p:bldP spid="251" grpId="0" animBg="1"/>
      <p:bldP spid="252" grpId="0" animBg="1"/>
      <p:bldP spid="253" grpId="0" animBg="1"/>
      <p:bldP spid="258" grpId="0" animBg="1"/>
      <p:bldP spid="259" grpId="0" animBg="1"/>
      <p:bldP spid="260" grpId="0" animBg="1"/>
      <p:bldP spid="261" grpId="0" animBg="1"/>
      <p:bldP spid="262" grpId="0" animBg="1"/>
      <p:bldP spid="263" grpId="0" animBg="1"/>
      <p:bldP spid="236" grpId="0" animBg="1"/>
      <p:bldP spid="238" grpId="0" animBg="1"/>
      <p:bldP spid="68" grpId="0" animBg="1"/>
      <p:bldP spid="72" grpId="0" animBg="1"/>
      <p:bldP spid="73" grpId="0" animBg="1"/>
      <p:bldP spid="71" grpId="0" animBg="1"/>
      <p:bldP spid="66" grpId="0" animBg="1"/>
      <p:bldP spid="69" grpId="0" animBg="1"/>
      <p:bldP spid="74" grpId="0" animBg="1"/>
      <p:bldP spid="75" grpId="0" animBg="1"/>
      <p:bldP spid="76" grpId="0" animBg="1"/>
      <p:bldP spid="77" grpId="0" animBg="1"/>
      <p:bldP spid="78" grpId="0" animBg="1"/>
      <p:bldP spid="7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3"/>
          <p:cNvPicPr>
            <a:picLocks noChangeAspect="1" noChangeArrowheads="1"/>
          </p:cNvPicPr>
          <p:nvPr/>
        </p:nvPicPr>
        <p:blipFill>
          <a:blip r:embed="rId3" cstate="print"/>
          <a:srcRect/>
          <a:stretch>
            <a:fillRect/>
          </a:stretch>
        </p:blipFill>
        <p:spPr bwMode="auto">
          <a:xfrm>
            <a:off x="1066800" y="3200400"/>
            <a:ext cx="394335" cy="2034540"/>
          </a:xfrm>
          <a:prstGeom prst="rect">
            <a:avLst/>
          </a:prstGeom>
          <a:noFill/>
          <a:ln w="9525">
            <a:noFill/>
            <a:miter lim="800000"/>
            <a:headEnd/>
            <a:tailEnd/>
          </a:ln>
        </p:spPr>
      </p:pic>
      <p:sp>
        <p:nvSpPr>
          <p:cNvPr id="122" name="Rectangle 121"/>
          <p:cNvSpPr/>
          <p:nvPr/>
        </p:nvSpPr>
        <p:spPr>
          <a:xfrm>
            <a:off x="2971800" y="4724400"/>
            <a:ext cx="1752600" cy="1066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
        <p:nvSpPr>
          <p:cNvPr id="123" name="Rectangle 122"/>
          <p:cNvSpPr/>
          <p:nvPr/>
        </p:nvSpPr>
        <p:spPr>
          <a:xfrm>
            <a:off x="2971800" y="3581400"/>
            <a:ext cx="1752600" cy="10668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124" name="Rectangle 123"/>
          <p:cNvSpPr/>
          <p:nvPr/>
        </p:nvSpPr>
        <p:spPr>
          <a:xfrm>
            <a:off x="2971800" y="2438400"/>
            <a:ext cx="1752600" cy="10668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 name="Title 1"/>
          <p:cNvSpPr>
            <a:spLocks noGrp="1"/>
          </p:cNvSpPr>
          <p:nvPr>
            <p:ph type="title"/>
          </p:nvPr>
        </p:nvSpPr>
        <p:spPr>
          <a:xfrm>
            <a:off x="457200" y="-28575"/>
            <a:ext cx="8229600" cy="1143000"/>
          </a:xfrm>
        </p:spPr>
        <p:txBody>
          <a:bodyPr>
            <a:noAutofit/>
          </a:bodyPr>
          <a:lstStyle/>
          <a:p>
            <a:r>
              <a:rPr lang="en-US" sz="4000" dirty="0" smtClean="0"/>
              <a:t>Joint object/feature </a:t>
            </a:r>
            <a:r>
              <a:rPr lang="en-US" sz="4000" dirty="0" err="1" smtClean="0"/>
              <a:t>sparsity</a:t>
            </a:r>
            <a:r>
              <a:rPr lang="en-US" sz="4000" dirty="0" smtClean="0"/>
              <a:t> via L</a:t>
            </a:r>
            <a:r>
              <a:rPr lang="en-US" sz="2000" dirty="0" smtClean="0"/>
              <a:t>1</a:t>
            </a:r>
            <a:r>
              <a:rPr lang="en-US" sz="4000" dirty="0" smtClean="0"/>
              <a:t>/L</a:t>
            </a:r>
            <a:r>
              <a:rPr lang="en-US" sz="2000" dirty="0" smtClean="0"/>
              <a:t>2</a:t>
            </a:r>
            <a:r>
              <a:rPr lang="en-US" sz="4000" dirty="0" smtClean="0"/>
              <a:t> + L</a:t>
            </a:r>
            <a:r>
              <a:rPr lang="en-US" sz="2000" dirty="0" smtClean="0"/>
              <a:t>1 </a:t>
            </a:r>
            <a:r>
              <a:rPr lang="en-US" sz="4000" dirty="0" smtClean="0"/>
              <a:t>regularization (LRG1)</a:t>
            </a:r>
            <a:endParaRPr lang="en-US" sz="4000" dirty="0"/>
          </a:p>
        </p:txBody>
      </p:sp>
      <p:sp>
        <p:nvSpPr>
          <p:cNvPr id="85" name="Rectangle 84"/>
          <p:cNvSpPr/>
          <p:nvPr/>
        </p:nvSpPr>
        <p:spPr>
          <a:xfrm>
            <a:off x="4019550" y="2591991"/>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3482371" y="4999849"/>
            <a:ext cx="152400"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3676650" y="4808158"/>
            <a:ext cx="152400"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3924300" y="2591991"/>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4105275" y="2591991"/>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p:cNvSpPr/>
          <p:nvPr/>
        </p:nvSpPr>
        <p:spPr>
          <a:xfrm>
            <a:off x="4105275" y="2686050"/>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3914775" y="3239691"/>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4021362" y="3148220"/>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4095750" y="3239691"/>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3914775" y="3144441"/>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4019550" y="3239691"/>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p:cNvSpPr/>
          <p:nvPr/>
        </p:nvSpPr>
        <p:spPr>
          <a:xfrm>
            <a:off x="4095750" y="3329195"/>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015771" y="3328004"/>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4200525" y="3144441"/>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486556" y="5544944"/>
            <a:ext cx="152400"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3677056" y="5544944"/>
            <a:ext cx="152400"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019550" y="5436187"/>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015771" y="5533870"/>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4105275" y="5441778"/>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4200525" y="5524500"/>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
          <p:cNvPicPr>
            <a:picLocks noChangeAspect="1" noChangeArrowheads="1"/>
          </p:cNvPicPr>
          <p:nvPr/>
        </p:nvPicPr>
        <p:blipFill>
          <a:blip r:embed="rId4" cstate="print"/>
          <a:srcRect l="29907" r="-187"/>
          <a:stretch>
            <a:fillRect/>
          </a:stretch>
        </p:blipFill>
        <p:spPr bwMode="auto">
          <a:xfrm>
            <a:off x="4495800" y="1200150"/>
            <a:ext cx="3187429" cy="466249"/>
          </a:xfrm>
          <a:prstGeom prst="rect">
            <a:avLst/>
          </a:prstGeom>
          <a:noFill/>
          <a:ln w="9525">
            <a:noFill/>
            <a:miter lim="800000"/>
            <a:headEnd/>
            <a:tailEnd/>
          </a:ln>
        </p:spPr>
      </p:pic>
      <p:pic>
        <p:nvPicPr>
          <p:cNvPr id="108" name="Picture 2"/>
          <p:cNvPicPr>
            <a:picLocks noChangeAspect="1" noChangeArrowheads="1"/>
          </p:cNvPicPr>
          <p:nvPr/>
        </p:nvPicPr>
        <p:blipFill>
          <a:blip r:embed="rId5" cstate="print"/>
          <a:srcRect l="42424" r="52525"/>
          <a:stretch>
            <a:fillRect/>
          </a:stretch>
        </p:blipFill>
        <p:spPr bwMode="auto">
          <a:xfrm>
            <a:off x="4191000" y="1200247"/>
            <a:ext cx="287798" cy="417195"/>
          </a:xfrm>
          <a:prstGeom prst="rect">
            <a:avLst/>
          </a:prstGeom>
          <a:noFill/>
          <a:ln w="9525">
            <a:noFill/>
            <a:miter lim="800000"/>
            <a:headEnd/>
            <a:tailEnd/>
          </a:ln>
        </p:spPr>
      </p:pic>
      <p:pic>
        <p:nvPicPr>
          <p:cNvPr id="109" name="Picture 2"/>
          <p:cNvPicPr>
            <a:picLocks noChangeAspect="1" noChangeArrowheads="1"/>
          </p:cNvPicPr>
          <p:nvPr/>
        </p:nvPicPr>
        <p:blipFill>
          <a:blip r:embed="rId5" cstate="print"/>
          <a:srcRect l="48485"/>
          <a:stretch>
            <a:fillRect/>
          </a:stretch>
        </p:blipFill>
        <p:spPr bwMode="auto">
          <a:xfrm>
            <a:off x="1295400" y="1200247"/>
            <a:ext cx="2935250" cy="417195"/>
          </a:xfrm>
          <a:prstGeom prst="rect">
            <a:avLst/>
          </a:prstGeom>
          <a:noFill/>
          <a:ln w="9525">
            <a:noFill/>
            <a:miter lim="800000"/>
            <a:headEnd/>
            <a:tailEnd/>
          </a:ln>
        </p:spPr>
      </p:pic>
      <p:pic>
        <p:nvPicPr>
          <p:cNvPr id="110" name="Picture 2"/>
          <p:cNvPicPr>
            <a:picLocks noChangeAspect="1" noChangeArrowheads="1"/>
          </p:cNvPicPr>
          <p:nvPr/>
        </p:nvPicPr>
        <p:blipFill>
          <a:blip r:embed="rId5" cstate="print"/>
          <a:srcRect r="75758"/>
          <a:stretch>
            <a:fillRect/>
          </a:stretch>
        </p:blipFill>
        <p:spPr bwMode="auto">
          <a:xfrm>
            <a:off x="0" y="1200247"/>
            <a:ext cx="1381274" cy="417195"/>
          </a:xfrm>
          <a:prstGeom prst="rect">
            <a:avLst/>
          </a:prstGeom>
          <a:noFill/>
          <a:ln w="9525">
            <a:noFill/>
            <a:miter lim="800000"/>
            <a:headEnd/>
            <a:tailEnd/>
          </a:ln>
        </p:spPr>
      </p:pic>
      <p:sp>
        <p:nvSpPr>
          <p:cNvPr id="111" name="Rectangle 110"/>
          <p:cNvSpPr/>
          <p:nvPr/>
        </p:nvSpPr>
        <p:spPr>
          <a:xfrm>
            <a:off x="4438650" y="1142999"/>
            <a:ext cx="3257550" cy="581025"/>
          </a:xfrm>
          <a:prstGeom prst="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2" name="Picture 2"/>
          <p:cNvPicPr>
            <a:picLocks noChangeAspect="1" noChangeArrowheads="1"/>
          </p:cNvPicPr>
          <p:nvPr/>
        </p:nvPicPr>
        <p:blipFill>
          <a:blip r:embed="rId6" cstate="print"/>
          <a:srcRect/>
          <a:stretch>
            <a:fillRect/>
          </a:stretch>
        </p:blipFill>
        <p:spPr bwMode="auto">
          <a:xfrm>
            <a:off x="66675" y="3429000"/>
            <a:ext cx="1017270" cy="1017270"/>
          </a:xfrm>
          <a:prstGeom prst="rect">
            <a:avLst/>
          </a:prstGeom>
          <a:noFill/>
          <a:ln w="9525">
            <a:noFill/>
            <a:miter lim="800000"/>
            <a:headEnd/>
            <a:tailEnd/>
          </a:ln>
        </p:spPr>
      </p:pic>
      <p:pic>
        <p:nvPicPr>
          <p:cNvPr id="114" name="Picture 4"/>
          <p:cNvPicPr>
            <a:picLocks noChangeAspect="1" noChangeArrowheads="1"/>
          </p:cNvPicPr>
          <p:nvPr/>
        </p:nvPicPr>
        <p:blipFill>
          <a:blip r:embed="rId7" cstate="print"/>
          <a:srcRect/>
          <a:stretch>
            <a:fillRect/>
          </a:stretch>
        </p:blipFill>
        <p:spPr bwMode="auto">
          <a:xfrm>
            <a:off x="1447800" y="2438400"/>
            <a:ext cx="1048703" cy="960120"/>
          </a:xfrm>
          <a:prstGeom prst="rect">
            <a:avLst/>
          </a:prstGeom>
          <a:noFill/>
          <a:ln w="9525">
            <a:noFill/>
            <a:miter lim="800000"/>
            <a:headEnd/>
            <a:tailEnd/>
          </a:ln>
        </p:spPr>
      </p:pic>
      <p:pic>
        <p:nvPicPr>
          <p:cNvPr id="115" name="Picture 5"/>
          <p:cNvPicPr>
            <a:picLocks noChangeAspect="1" noChangeArrowheads="1"/>
          </p:cNvPicPr>
          <p:nvPr/>
        </p:nvPicPr>
        <p:blipFill>
          <a:blip r:embed="rId8" cstate="print"/>
          <a:srcRect/>
          <a:stretch>
            <a:fillRect/>
          </a:stretch>
        </p:blipFill>
        <p:spPr bwMode="auto">
          <a:xfrm>
            <a:off x="1447800" y="4876801"/>
            <a:ext cx="1066800" cy="945833"/>
          </a:xfrm>
          <a:prstGeom prst="rect">
            <a:avLst/>
          </a:prstGeom>
          <a:noFill/>
          <a:ln w="9525">
            <a:noFill/>
            <a:miter lim="800000"/>
            <a:headEnd/>
            <a:tailEnd/>
          </a:ln>
        </p:spPr>
      </p:pic>
      <p:pic>
        <p:nvPicPr>
          <p:cNvPr id="116" name="Picture 6"/>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447800" y="3581400"/>
            <a:ext cx="1008698" cy="960120"/>
          </a:xfrm>
          <a:prstGeom prst="rect">
            <a:avLst/>
          </a:prstGeom>
          <a:noFill/>
          <a:ln w="9525">
            <a:noFill/>
            <a:miter lim="800000"/>
            <a:headEnd/>
            <a:tailEnd/>
          </a:ln>
        </p:spPr>
      </p:pic>
      <p:sp>
        <p:nvSpPr>
          <p:cNvPr id="117" name="TextBox 116"/>
          <p:cNvSpPr txBox="1"/>
          <p:nvPr/>
        </p:nvSpPr>
        <p:spPr>
          <a:xfrm>
            <a:off x="4267200" y="2743200"/>
            <a:ext cx="533400" cy="369332"/>
          </a:xfrm>
          <a:prstGeom prst="rect">
            <a:avLst/>
          </a:prstGeom>
          <a:noFill/>
        </p:spPr>
        <p:txBody>
          <a:bodyPr wrap="square" rtlCol="0">
            <a:spAutoFit/>
          </a:bodyPr>
          <a:lstStyle/>
          <a:p>
            <a:r>
              <a:rPr lang="el-GR" altLang="zh-CN" dirty="0" smtClean="0"/>
              <a:t>β</a:t>
            </a:r>
            <a:r>
              <a:rPr lang="en-US" altLang="zh-CN" baseline="-25000" dirty="0" smtClean="0"/>
              <a:t>1</a:t>
            </a:r>
            <a:endParaRPr lang="zh-CN" altLang="en-US" baseline="-25000" dirty="0"/>
          </a:p>
        </p:txBody>
      </p:sp>
      <p:sp>
        <p:nvSpPr>
          <p:cNvPr id="118" name="TextBox 117"/>
          <p:cNvSpPr txBox="1"/>
          <p:nvPr/>
        </p:nvSpPr>
        <p:spPr>
          <a:xfrm>
            <a:off x="4267200" y="3886200"/>
            <a:ext cx="533400" cy="369332"/>
          </a:xfrm>
          <a:prstGeom prst="rect">
            <a:avLst/>
          </a:prstGeom>
          <a:noFill/>
        </p:spPr>
        <p:txBody>
          <a:bodyPr wrap="square" rtlCol="0">
            <a:spAutoFit/>
          </a:bodyPr>
          <a:lstStyle/>
          <a:p>
            <a:r>
              <a:rPr lang="el-GR" altLang="zh-CN" dirty="0" smtClean="0"/>
              <a:t>β</a:t>
            </a:r>
            <a:r>
              <a:rPr lang="en-US" altLang="zh-CN" baseline="-25000" dirty="0" smtClean="0"/>
              <a:t>2</a:t>
            </a:r>
            <a:endParaRPr lang="zh-CN" altLang="en-US" baseline="-25000" dirty="0"/>
          </a:p>
        </p:txBody>
      </p:sp>
      <p:sp>
        <p:nvSpPr>
          <p:cNvPr id="120" name="TextBox 119"/>
          <p:cNvSpPr txBox="1"/>
          <p:nvPr/>
        </p:nvSpPr>
        <p:spPr>
          <a:xfrm>
            <a:off x="685800" y="2057400"/>
            <a:ext cx="2031325" cy="369332"/>
          </a:xfrm>
          <a:prstGeom prst="rect">
            <a:avLst/>
          </a:prstGeom>
          <a:noFill/>
        </p:spPr>
        <p:txBody>
          <a:bodyPr wrap="none" rtlCol="0">
            <a:spAutoFit/>
          </a:bodyPr>
          <a:lstStyle/>
          <a:p>
            <a:r>
              <a:rPr lang="en-US"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Sailboat response	</a:t>
            </a:r>
            <a:endPar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1" name="TextBox 120"/>
          <p:cNvSpPr txBox="1"/>
          <p:nvPr/>
        </p:nvSpPr>
        <p:spPr>
          <a:xfrm>
            <a:off x="685800" y="5715000"/>
            <a:ext cx="1666225" cy="369332"/>
          </a:xfrm>
          <a:prstGeom prst="rect">
            <a:avLst/>
          </a:prstGeom>
          <a:noFill/>
        </p:spPr>
        <p:txBody>
          <a:bodyPr wrap="none" rtlCol="0">
            <a:spAutoFit/>
          </a:bodyPr>
          <a:lstStyle/>
          <a:p>
            <a:r>
              <a:rPr lang="en-US" dirty="0" smtClean="0">
                <a:ln w="10541" cmpd="sng">
                  <a:solidFill>
                    <a:schemeClr val="accent3"/>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Water response</a:t>
            </a:r>
            <a:endParaRPr lang="en-US" dirty="0">
              <a:ln w="10541" cmpd="sng">
                <a:solidFill>
                  <a:schemeClr val="accent3"/>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1" name="TextBox 130"/>
          <p:cNvSpPr txBox="1"/>
          <p:nvPr/>
        </p:nvSpPr>
        <p:spPr>
          <a:xfrm>
            <a:off x="685800" y="4429125"/>
            <a:ext cx="1521763" cy="369332"/>
          </a:xfrm>
          <a:prstGeom prst="rect">
            <a:avLst/>
          </a:prstGeom>
          <a:noFill/>
        </p:spPr>
        <p:txBody>
          <a:bodyPr wrap="none" rtlCol="0">
            <a:spAutoFit/>
          </a:bodyPr>
          <a:lstStyle/>
          <a:p>
            <a:r>
              <a:rPr lang="en-US" dirty="0" smtClean="0">
                <a:ln w="10541" cmpd="sng">
                  <a:solidFill>
                    <a:schemeClr val="accent4"/>
                  </a:solidFill>
                  <a:prstDash val="solid"/>
                </a:ln>
                <a:solidFill>
                  <a:schemeClr val="accent4"/>
                </a:solidFill>
              </a:rPr>
              <a:t>Bear response</a:t>
            </a:r>
            <a:endParaRPr lang="en-US" dirty="0">
              <a:ln w="10541" cmpd="sng">
                <a:solidFill>
                  <a:schemeClr val="accent4"/>
                </a:solidFill>
                <a:prstDash val="solid"/>
              </a:ln>
              <a:solidFill>
                <a:schemeClr val="accent4"/>
              </a:solidFill>
            </a:endParaRPr>
          </a:p>
        </p:txBody>
      </p:sp>
      <p:sp>
        <p:nvSpPr>
          <p:cNvPr id="160" name="Rectangle 159"/>
          <p:cNvSpPr/>
          <p:nvPr/>
        </p:nvSpPr>
        <p:spPr>
          <a:xfrm>
            <a:off x="4876800" y="257937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2" name="Rectangle 161"/>
          <p:cNvSpPr/>
          <p:nvPr/>
        </p:nvSpPr>
        <p:spPr>
          <a:xfrm>
            <a:off x="4876800" y="28613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3" name="Rectangle 162"/>
          <p:cNvSpPr/>
          <p:nvPr/>
        </p:nvSpPr>
        <p:spPr>
          <a:xfrm>
            <a:off x="4876800" y="30022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5" name="Rectangle 164"/>
          <p:cNvSpPr/>
          <p:nvPr/>
        </p:nvSpPr>
        <p:spPr>
          <a:xfrm>
            <a:off x="4876800" y="328422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6" name="Rectangle 165"/>
          <p:cNvSpPr/>
          <p:nvPr/>
        </p:nvSpPr>
        <p:spPr>
          <a:xfrm>
            <a:off x="4876800" y="34251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2" name="Rectangle 171"/>
          <p:cNvSpPr/>
          <p:nvPr/>
        </p:nvSpPr>
        <p:spPr>
          <a:xfrm>
            <a:off x="4886325" y="537591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3" name="Rectangle 172"/>
          <p:cNvSpPr/>
          <p:nvPr/>
        </p:nvSpPr>
        <p:spPr>
          <a:xfrm>
            <a:off x="4886325" y="551688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4" name="Rectangle 173"/>
          <p:cNvSpPr/>
          <p:nvPr/>
        </p:nvSpPr>
        <p:spPr>
          <a:xfrm>
            <a:off x="4886325" y="56578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5" name="Rectangle 174"/>
          <p:cNvSpPr/>
          <p:nvPr/>
        </p:nvSpPr>
        <p:spPr>
          <a:xfrm>
            <a:off x="3215795" y="6556248"/>
            <a:ext cx="4898713" cy="369332"/>
          </a:xfrm>
          <a:prstGeom prst="rect">
            <a:avLst/>
          </a:prstGeom>
        </p:spPr>
        <p:txBody>
          <a:bodyPr wrap="none">
            <a:spAutoFit/>
          </a:bodyPr>
          <a:lstStyle/>
          <a:p>
            <a:r>
              <a:rPr lang="en-US" dirty="0" smtClean="0"/>
              <a:t>Optimization method: coordinate descent method</a:t>
            </a:r>
            <a:endParaRPr lang="en-US" dirty="0"/>
          </a:p>
        </p:txBody>
      </p:sp>
      <p:sp>
        <p:nvSpPr>
          <p:cNvPr id="86" name="TextBox 85"/>
          <p:cNvSpPr txBox="1"/>
          <p:nvPr/>
        </p:nvSpPr>
        <p:spPr>
          <a:xfrm>
            <a:off x="3886200" y="5978723"/>
            <a:ext cx="2362200" cy="307777"/>
          </a:xfrm>
          <a:prstGeom prst="rect">
            <a:avLst/>
          </a:prstGeom>
          <a:noFill/>
        </p:spPr>
        <p:txBody>
          <a:bodyPr wrap="square" rtlCol="0">
            <a:spAutoFit/>
          </a:bodyPr>
          <a:lstStyle/>
          <a:p>
            <a:r>
              <a:rPr lang="en-US" sz="1400" dirty="0" smtClean="0"/>
              <a:t>OB of each image</a:t>
            </a:r>
            <a:endParaRPr lang="en-US" sz="1400" dirty="0"/>
          </a:p>
        </p:txBody>
      </p:sp>
      <p:pic>
        <p:nvPicPr>
          <p:cNvPr id="87" name="Picture 2"/>
          <p:cNvPicPr>
            <a:picLocks noChangeAspect="1" noChangeArrowheads="1"/>
          </p:cNvPicPr>
          <p:nvPr/>
        </p:nvPicPr>
        <p:blipFill>
          <a:blip r:embed="rId5" cstate="print"/>
          <a:srcRect l="92617" r="2033" b="8676"/>
          <a:stretch>
            <a:fillRect/>
          </a:stretch>
        </p:blipFill>
        <p:spPr bwMode="auto">
          <a:xfrm>
            <a:off x="6781800" y="5867400"/>
            <a:ext cx="304800" cy="381000"/>
          </a:xfrm>
          <a:prstGeom prst="rect">
            <a:avLst/>
          </a:prstGeom>
          <a:noFill/>
          <a:ln w="9525">
            <a:noFill/>
            <a:miter lim="800000"/>
            <a:headEnd/>
            <a:tailEnd/>
          </a:ln>
        </p:spPr>
      </p:pic>
      <p:sp>
        <p:nvSpPr>
          <p:cNvPr id="91" name="TextBox 90"/>
          <p:cNvSpPr txBox="1"/>
          <p:nvPr/>
        </p:nvSpPr>
        <p:spPr>
          <a:xfrm>
            <a:off x="7010400" y="5988248"/>
            <a:ext cx="2362200" cy="307777"/>
          </a:xfrm>
          <a:prstGeom prst="rect">
            <a:avLst/>
          </a:prstGeom>
          <a:noFill/>
        </p:spPr>
        <p:txBody>
          <a:bodyPr wrap="square" rtlCol="0">
            <a:spAutoFit/>
          </a:bodyPr>
          <a:lstStyle/>
          <a:p>
            <a:r>
              <a:rPr lang="en-US" sz="1400" dirty="0" smtClean="0"/>
              <a:t>Image class</a:t>
            </a:r>
            <a:endParaRPr lang="en-US" sz="1400" dirty="0"/>
          </a:p>
        </p:txBody>
      </p:sp>
      <p:sp>
        <p:nvSpPr>
          <p:cNvPr id="92" name="Rectangle 91"/>
          <p:cNvSpPr/>
          <p:nvPr/>
        </p:nvSpPr>
        <p:spPr>
          <a:xfrm>
            <a:off x="3819525" y="6286500"/>
            <a:ext cx="1854226" cy="307777"/>
          </a:xfrm>
          <a:prstGeom prst="rect">
            <a:avLst/>
          </a:prstGeom>
        </p:spPr>
        <p:txBody>
          <a:bodyPr wrap="none">
            <a:spAutoFit/>
          </a:bodyPr>
          <a:lstStyle/>
          <a:p>
            <a:r>
              <a:rPr lang="en-US" altLang="zh-CN" sz="1400" dirty="0" smtClean="0"/>
              <a:t>Weight of each feature</a:t>
            </a:r>
            <a:endParaRPr lang="en-US" sz="1400" dirty="0"/>
          </a:p>
        </p:txBody>
      </p:sp>
      <p:pic>
        <p:nvPicPr>
          <p:cNvPr id="105" name="Picture 8"/>
          <p:cNvPicPr>
            <a:picLocks noChangeAspect="1" noChangeArrowheads="1"/>
          </p:cNvPicPr>
          <p:nvPr/>
        </p:nvPicPr>
        <p:blipFill>
          <a:blip r:embed="rId10" cstate="print"/>
          <a:srcRect/>
          <a:stretch>
            <a:fillRect/>
          </a:stretch>
        </p:blipFill>
        <p:spPr bwMode="auto">
          <a:xfrm>
            <a:off x="3505200" y="6210300"/>
            <a:ext cx="381000" cy="431800"/>
          </a:xfrm>
          <a:prstGeom prst="rect">
            <a:avLst/>
          </a:prstGeom>
          <a:noFill/>
          <a:ln w="9525">
            <a:noFill/>
            <a:miter lim="800000"/>
            <a:headEnd/>
            <a:tailEnd/>
          </a:ln>
        </p:spPr>
      </p:pic>
      <p:pic>
        <p:nvPicPr>
          <p:cNvPr id="106" name="Picture 2"/>
          <p:cNvPicPr>
            <a:picLocks noChangeAspect="1" noChangeArrowheads="1"/>
          </p:cNvPicPr>
          <p:nvPr/>
        </p:nvPicPr>
        <p:blipFill>
          <a:blip r:embed="rId5" cstate="print"/>
          <a:srcRect l="84593" r="10058" b="8676"/>
          <a:stretch>
            <a:fillRect/>
          </a:stretch>
        </p:blipFill>
        <p:spPr bwMode="auto">
          <a:xfrm>
            <a:off x="3629025" y="5876925"/>
            <a:ext cx="304800" cy="381000"/>
          </a:xfrm>
          <a:prstGeom prst="rect">
            <a:avLst/>
          </a:prstGeom>
          <a:noFill/>
          <a:ln w="9525">
            <a:noFill/>
            <a:miter lim="800000"/>
            <a:headEnd/>
            <a:tailEnd/>
          </a:ln>
        </p:spPr>
      </p:pic>
      <p:sp>
        <p:nvSpPr>
          <p:cNvPr id="107" name="Rectangle 106"/>
          <p:cNvSpPr/>
          <p:nvPr/>
        </p:nvSpPr>
        <p:spPr>
          <a:xfrm>
            <a:off x="3276600" y="5924550"/>
            <a:ext cx="5715000" cy="6858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5943600" y="6248400"/>
            <a:ext cx="533400" cy="369332"/>
          </a:xfrm>
          <a:prstGeom prst="rect">
            <a:avLst/>
          </a:prstGeom>
          <a:noFill/>
        </p:spPr>
        <p:txBody>
          <a:bodyPr wrap="square" rtlCol="0">
            <a:spAutoFit/>
          </a:bodyPr>
          <a:lstStyle/>
          <a:p>
            <a:r>
              <a:rPr lang="el-GR" altLang="zh-CN" dirty="0" smtClean="0"/>
              <a:t>β</a:t>
            </a:r>
            <a:r>
              <a:rPr lang="en-US" altLang="zh-CN" baseline="30000" dirty="0" smtClean="0"/>
              <a:t>o</a:t>
            </a:r>
            <a:endParaRPr lang="zh-CN" altLang="en-US" baseline="-25000" dirty="0"/>
          </a:p>
        </p:txBody>
      </p:sp>
      <p:sp>
        <p:nvSpPr>
          <p:cNvPr id="126" name="Rectangle 125"/>
          <p:cNvSpPr/>
          <p:nvPr/>
        </p:nvSpPr>
        <p:spPr>
          <a:xfrm>
            <a:off x="6172200" y="6276975"/>
            <a:ext cx="2830455" cy="307777"/>
          </a:xfrm>
          <a:prstGeom prst="rect">
            <a:avLst/>
          </a:prstGeom>
        </p:spPr>
        <p:txBody>
          <a:bodyPr wrap="none">
            <a:spAutoFit/>
          </a:bodyPr>
          <a:lstStyle/>
          <a:p>
            <a:r>
              <a:rPr lang="en-US" altLang="zh-CN" sz="1400" dirty="0" smtClean="0"/>
              <a:t>Weights of features within an object</a:t>
            </a:r>
            <a:endParaRPr lang="en-US" sz="1400" dirty="0"/>
          </a:p>
        </p:txBody>
      </p:sp>
      <p:sp>
        <p:nvSpPr>
          <p:cNvPr id="127" name="TextBox 126"/>
          <p:cNvSpPr txBox="1"/>
          <p:nvPr/>
        </p:nvSpPr>
        <p:spPr>
          <a:xfrm>
            <a:off x="4267200" y="5029200"/>
            <a:ext cx="533400" cy="369332"/>
          </a:xfrm>
          <a:prstGeom prst="rect">
            <a:avLst/>
          </a:prstGeom>
          <a:noFill/>
        </p:spPr>
        <p:txBody>
          <a:bodyPr wrap="square" rtlCol="0">
            <a:spAutoFit/>
          </a:bodyPr>
          <a:lstStyle/>
          <a:p>
            <a:r>
              <a:rPr lang="el-GR" altLang="zh-CN" dirty="0" smtClean="0"/>
              <a:t>β</a:t>
            </a:r>
            <a:r>
              <a:rPr lang="en-US" altLang="zh-CN" baseline="30000" dirty="0" smtClean="0"/>
              <a:t>o</a:t>
            </a:r>
            <a:endParaRPr lang="zh-CN" altLang="en-US" baseline="-25000" dirty="0"/>
          </a:p>
        </p:txBody>
      </p:sp>
      <p:sp>
        <p:nvSpPr>
          <p:cNvPr id="119" name="Rectangle 118"/>
          <p:cNvSpPr/>
          <p:nvPr/>
        </p:nvSpPr>
        <p:spPr>
          <a:xfrm>
            <a:off x="4876800" y="243840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8" name="Rectangle 127"/>
          <p:cNvSpPr/>
          <p:nvPr/>
        </p:nvSpPr>
        <p:spPr>
          <a:xfrm>
            <a:off x="4876800" y="257937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9" name="Rectangle 128"/>
          <p:cNvSpPr/>
          <p:nvPr/>
        </p:nvSpPr>
        <p:spPr>
          <a:xfrm>
            <a:off x="4876800" y="272034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0" name="Rectangle 129"/>
          <p:cNvSpPr/>
          <p:nvPr/>
        </p:nvSpPr>
        <p:spPr>
          <a:xfrm>
            <a:off x="4876800" y="286131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1" name="Rectangle 160"/>
          <p:cNvSpPr/>
          <p:nvPr/>
        </p:nvSpPr>
        <p:spPr>
          <a:xfrm>
            <a:off x="4876800" y="300228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4" name="Rectangle 163"/>
          <p:cNvSpPr/>
          <p:nvPr/>
        </p:nvSpPr>
        <p:spPr>
          <a:xfrm>
            <a:off x="4876800" y="314325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6" name="Rectangle 175"/>
          <p:cNvSpPr/>
          <p:nvPr/>
        </p:nvSpPr>
        <p:spPr>
          <a:xfrm>
            <a:off x="4882546" y="4949221"/>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7" name="Rectangle 176"/>
          <p:cNvSpPr/>
          <p:nvPr/>
        </p:nvSpPr>
        <p:spPr>
          <a:xfrm>
            <a:off x="4882546" y="509397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8" name="Rectangle 177"/>
          <p:cNvSpPr/>
          <p:nvPr/>
        </p:nvSpPr>
        <p:spPr>
          <a:xfrm>
            <a:off x="4878767" y="523494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9" name="Rectangle 178"/>
          <p:cNvSpPr/>
          <p:nvPr/>
        </p:nvSpPr>
        <p:spPr>
          <a:xfrm>
            <a:off x="4886325" y="537591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0" name="Rectangle 179"/>
          <p:cNvSpPr/>
          <p:nvPr/>
        </p:nvSpPr>
        <p:spPr>
          <a:xfrm>
            <a:off x="4886325" y="551688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1" name="Rectangle 180"/>
          <p:cNvSpPr/>
          <p:nvPr/>
        </p:nvSpPr>
        <p:spPr>
          <a:xfrm>
            <a:off x="4882546" y="5657850"/>
            <a:ext cx="228600" cy="1143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2" name="Rectangle 181"/>
          <p:cNvSpPr/>
          <p:nvPr/>
        </p:nvSpPr>
        <p:spPr>
          <a:xfrm>
            <a:off x="4876800" y="259080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3" name="Rectangle 182"/>
          <p:cNvSpPr/>
          <p:nvPr/>
        </p:nvSpPr>
        <p:spPr>
          <a:xfrm>
            <a:off x="4876800" y="285369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4" name="Rectangle 183"/>
          <p:cNvSpPr/>
          <p:nvPr/>
        </p:nvSpPr>
        <p:spPr>
          <a:xfrm>
            <a:off x="4876800" y="3004185"/>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5" name="Rectangle 184"/>
          <p:cNvSpPr/>
          <p:nvPr/>
        </p:nvSpPr>
        <p:spPr>
          <a:xfrm>
            <a:off x="4876800" y="3145155"/>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6" name="Rectangle 185"/>
          <p:cNvSpPr/>
          <p:nvPr/>
        </p:nvSpPr>
        <p:spPr>
          <a:xfrm>
            <a:off x="4876800" y="3714750"/>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7" name="Rectangle 186"/>
          <p:cNvSpPr/>
          <p:nvPr/>
        </p:nvSpPr>
        <p:spPr>
          <a:xfrm>
            <a:off x="4876800" y="4935855"/>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8" name="Rectangle 187"/>
          <p:cNvSpPr/>
          <p:nvPr/>
        </p:nvSpPr>
        <p:spPr>
          <a:xfrm>
            <a:off x="4876800" y="5076825"/>
            <a:ext cx="228600" cy="11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9" name="Rectangle 188"/>
          <p:cNvSpPr/>
          <p:nvPr/>
        </p:nvSpPr>
        <p:spPr>
          <a:xfrm>
            <a:off x="4876800" y="2438400"/>
            <a:ext cx="228600" cy="114300"/>
          </a:xfrm>
          <a:prstGeom prst="rect">
            <a:avLst/>
          </a:prstGeom>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0" name="Rectangle 189"/>
          <p:cNvSpPr/>
          <p:nvPr/>
        </p:nvSpPr>
        <p:spPr>
          <a:xfrm>
            <a:off x="4876800" y="2588895"/>
            <a:ext cx="228600" cy="114300"/>
          </a:xfrm>
          <a:prstGeom prst="rect">
            <a:avLst/>
          </a:prstGeom>
          <a:noFill/>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1" name="Rectangle 190"/>
          <p:cNvSpPr/>
          <p:nvPr/>
        </p:nvSpPr>
        <p:spPr>
          <a:xfrm>
            <a:off x="4876800" y="2720340"/>
            <a:ext cx="228600" cy="114300"/>
          </a:xfrm>
          <a:prstGeom prst="rect">
            <a:avLst/>
          </a:prstGeom>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2" name="Rectangle 191"/>
          <p:cNvSpPr/>
          <p:nvPr/>
        </p:nvSpPr>
        <p:spPr>
          <a:xfrm>
            <a:off x="4876800" y="2861310"/>
            <a:ext cx="228600" cy="114300"/>
          </a:xfrm>
          <a:prstGeom prst="rect">
            <a:avLst/>
          </a:prstGeom>
          <a:noFill/>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3" name="Rectangle 192"/>
          <p:cNvSpPr/>
          <p:nvPr/>
        </p:nvSpPr>
        <p:spPr>
          <a:xfrm>
            <a:off x="4876800" y="3002280"/>
            <a:ext cx="228600" cy="114300"/>
          </a:xfrm>
          <a:prstGeom prst="rect">
            <a:avLst/>
          </a:prstGeom>
          <a:noFill/>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4" name="Rectangle 193"/>
          <p:cNvSpPr/>
          <p:nvPr/>
        </p:nvSpPr>
        <p:spPr>
          <a:xfrm>
            <a:off x="4876800" y="3143250"/>
            <a:ext cx="228600" cy="114300"/>
          </a:xfrm>
          <a:prstGeom prst="rect">
            <a:avLst/>
          </a:prstGeom>
          <a:noFill/>
          <a:ln>
            <a:solidFill>
              <a:schemeClr val="tx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5" name="Rectangle 194"/>
          <p:cNvSpPr/>
          <p:nvPr/>
        </p:nvSpPr>
        <p:spPr>
          <a:xfrm>
            <a:off x="4876800" y="3284220"/>
            <a:ext cx="228600" cy="114300"/>
          </a:xfrm>
          <a:prstGeom prst="rect">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6" name="Rectangle 195"/>
          <p:cNvSpPr/>
          <p:nvPr/>
        </p:nvSpPr>
        <p:spPr>
          <a:xfrm>
            <a:off x="4876800" y="3425190"/>
            <a:ext cx="228600" cy="114300"/>
          </a:xfrm>
          <a:prstGeom prst="rect">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7" name="Rectangle 196"/>
          <p:cNvSpPr/>
          <p:nvPr/>
        </p:nvSpPr>
        <p:spPr>
          <a:xfrm>
            <a:off x="4876800" y="3566160"/>
            <a:ext cx="228600" cy="114300"/>
          </a:xfrm>
          <a:prstGeom prst="rect">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8" name="Rectangle 197"/>
          <p:cNvSpPr/>
          <p:nvPr/>
        </p:nvSpPr>
        <p:spPr>
          <a:xfrm>
            <a:off x="4876800" y="3707130"/>
            <a:ext cx="228600" cy="114300"/>
          </a:xfrm>
          <a:prstGeom prst="rect">
            <a:avLst/>
          </a:prstGeom>
          <a:no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9" name="Rectangle 198"/>
          <p:cNvSpPr/>
          <p:nvPr/>
        </p:nvSpPr>
        <p:spPr>
          <a:xfrm>
            <a:off x="4876800" y="3962400"/>
            <a:ext cx="228600" cy="990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06" name="Rectangle 205"/>
          <p:cNvSpPr/>
          <p:nvPr/>
        </p:nvSpPr>
        <p:spPr>
          <a:xfrm>
            <a:off x="4876800" y="4949190"/>
            <a:ext cx="228600" cy="114300"/>
          </a:xfrm>
          <a:prstGeom prst="rect">
            <a:avLst/>
          </a:prstGeom>
          <a:no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7" name="Rectangle 206"/>
          <p:cNvSpPr/>
          <p:nvPr/>
        </p:nvSpPr>
        <p:spPr>
          <a:xfrm>
            <a:off x="4876800" y="5090160"/>
            <a:ext cx="228600" cy="114300"/>
          </a:xfrm>
          <a:prstGeom prst="rect">
            <a:avLst/>
          </a:prstGeom>
          <a:no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8" name="Rectangle 207"/>
          <p:cNvSpPr/>
          <p:nvPr/>
        </p:nvSpPr>
        <p:spPr>
          <a:xfrm>
            <a:off x="4876800" y="5231130"/>
            <a:ext cx="228600" cy="114300"/>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9" name="Rectangle 208"/>
          <p:cNvSpPr/>
          <p:nvPr/>
        </p:nvSpPr>
        <p:spPr>
          <a:xfrm>
            <a:off x="4876800" y="5372100"/>
            <a:ext cx="228600" cy="114300"/>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0" name="TextBox 209"/>
          <p:cNvSpPr txBox="1"/>
          <p:nvPr/>
        </p:nvSpPr>
        <p:spPr>
          <a:xfrm rot="5400000">
            <a:off x="4889784" y="4139452"/>
            <a:ext cx="343364" cy="369332"/>
          </a:xfrm>
          <a:prstGeom prst="rect">
            <a:avLst/>
          </a:prstGeom>
          <a:noFill/>
        </p:spPr>
        <p:txBody>
          <a:bodyPr wrap="none" rtlCol="0">
            <a:spAutoFit/>
          </a:bodyPr>
          <a:lstStyle/>
          <a:p>
            <a:r>
              <a:rPr lang="en-US" dirty="0" smtClean="0"/>
              <a:t>…</a:t>
            </a:r>
            <a:endParaRPr lang="en-US" dirty="0"/>
          </a:p>
        </p:txBody>
      </p:sp>
      <p:sp>
        <p:nvSpPr>
          <p:cNvPr id="211" name="Rectangle 210"/>
          <p:cNvSpPr/>
          <p:nvPr/>
        </p:nvSpPr>
        <p:spPr>
          <a:xfrm>
            <a:off x="4876800" y="5509260"/>
            <a:ext cx="228600" cy="114300"/>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2" name="Rectangle 211"/>
          <p:cNvSpPr/>
          <p:nvPr/>
        </p:nvSpPr>
        <p:spPr>
          <a:xfrm>
            <a:off x="4876800" y="5650230"/>
            <a:ext cx="228600" cy="114300"/>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3" name="Rectangle 212"/>
          <p:cNvSpPr/>
          <p:nvPr/>
        </p:nvSpPr>
        <p:spPr>
          <a:xfrm>
            <a:off x="4876800" y="3848100"/>
            <a:ext cx="228600" cy="114300"/>
          </a:xfrm>
          <a:prstGeom prst="rect">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2" name="Picture 81" descr="extraction-spm.png"/>
          <p:cNvPicPr>
            <a:picLocks noChangeAspect="1"/>
          </p:cNvPicPr>
          <p:nvPr/>
        </p:nvPicPr>
        <p:blipFill>
          <a:blip r:embed="rId11" cstate="print"/>
          <a:stretch>
            <a:fillRect/>
          </a:stretch>
        </p:blipFill>
        <p:spPr>
          <a:xfrm>
            <a:off x="1828800" y="2487216"/>
            <a:ext cx="2469111" cy="3240360"/>
          </a:xfrm>
          <a:prstGeom prst="rect">
            <a:avLst/>
          </a:prstGeom>
        </p:spPr>
      </p:pic>
    </p:spTree>
    <p:extLst>
      <p:ext uri="{BB962C8B-B14F-4D97-AF65-F5344CB8AC3E}">
        <p14:creationId xmlns:p14="http://schemas.microsoft.com/office/powerpoint/2010/main" xmlns="" val="204320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par>
                                <p:cTn id="45" presetID="1" presetClass="emph" presetSubtype="2" fill="hold" nodeType="withEffect">
                                  <p:stCondLst>
                                    <p:cond delay="0"/>
                                  </p:stCondLst>
                                  <p:childTnLst>
                                    <p:animClr clrSpc="rgb" dir="cw">
                                      <p:cBhvr>
                                        <p:cTn id="46" dur="500" fill="hold"/>
                                        <p:tgtEl>
                                          <p:spTgt spid="182"/>
                                        </p:tgtEl>
                                        <p:attrNameLst>
                                          <p:attrName>fillcolor</p:attrName>
                                        </p:attrNameLst>
                                      </p:cBhvr>
                                      <p:to>
                                        <a:srgbClr val="FF0000"/>
                                      </p:to>
                                    </p:animClr>
                                    <p:set>
                                      <p:cBhvr>
                                        <p:cTn id="47" dur="500" fill="hold"/>
                                        <p:tgtEl>
                                          <p:spTgt spid="182"/>
                                        </p:tgtEl>
                                        <p:attrNameLst>
                                          <p:attrName>fill.type</p:attrName>
                                        </p:attrNameLst>
                                      </p:cBhvr>
                                      <p:to>
                                        <p:strVal val="solid"/>
                                      </p:to>
                                    </p:set>
                                    <p:set>
                                      <p:cBhvr>
                                        <p:cTn id="48" dur="500" fill="hold"/>
                                        <p:tgtEl>
                                          <p:spTgt spid="182"/>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500" fill="hold"/>
                                        <p:tgtEl>
                                          <p:spTgt spid="192"/>
                                        </p:tgtEl>
                                        <p:attrNameLst>
                                          <p:attrName>fillcolor</p:attrName>
                                        </p:attrNameLst>
                                      </p:cBhvr>
                                      <p:to>
                                        <a:srgbClr val="FF0000"/>
                                      </p:to>
                                    </p:animClr>
                                    <p:set>
                                      <p:cBhvr>
                                        <p:cTn id="51" dur="500" fill="hold"/>
                                        <p:tgtEl>
                                          <p:spTgt spid="192"/>
                                        </p:tgtEl>
                                        <p:attrNameLst>
                                          <p:attrName>fill.type</p:attrName>
                                        </p:attrNameLst>
                                      </p:cBhvr>
                                      <p:to>
                                        <p:strVal val="solid"/>
                                      </p:to>
                                    </p:set>
                                    <p:set>
                                      <p:cBhvr>
                                        <p:cTn id="52" dur="500" fill="hold"/>
                                        <p:tgtEl>
                                          <p:spTgt spid="192"/>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500" fill="hold"/>
                                        <p:tgtEl>
                                          <p:spTgt spid="193"/>
                                        </p:tgtEl>
                                        <p:attrNameLst>
                                          <p:attrName>fillcolor</p:attrName>
                                        </p:attrNameLst>
                                      </p:cBhvr>
                                      <p:to>
                                        <a:srgbClr val="FF0000"/>
                                      </p:to>
                                    </p:animClr>
                                    <p:set>
                                      <p:cBhvr>
                                        <p:cTn id="55" dur="500" fill="hold"/>
                                        <p:tgtEl>
                                          <p:spTgt spid="193"/>
                                        </p:tgtEl>
                                        <p:attrNameLst>
                                          <p:attrName>fill.type</p:attrName>
                                        </p:attrNameLst>
                                      </p:cBhvr>
                                      <p:to>
                                        <p:strVal val="solid"/>
                                      </p:to>
                                    </p:set>
                                    <p:set>
                                      <p:cBhvr>
                                        <p:cTn id="56" dur="500" fill="hold"/>
                                        <p:tgtEl>
                                          <p:spTgt spid="193"/>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500" fill="hold"/>
                                        <p:tgtEl>
                                          <p:spTgt spid="209"/>
                                        </p:tgtEl>
                                        <p:attrNameLst>
                                          <p:attrName>fillcolor</p:attrName>
                                        </p:attrNameLst>
                                      </p:cBhvr>
                                      <p:to>
                                        <a:srgbClr val="FF0000"/>
                                      </p:to>
                                    </p:animClr>
                                    <p:set>
                                      <p:cBhvr>
                                        <p:cTn id="59" dur="500" fill="hold"/>
                                        <p:tgtEl>
                                          <p:spTgt spid="209"/>
                                        </p:tgtEl>
                                        <p:attrNameLst>
                                          <p:attrName>fill.type</p:attrName>
                                        </p:attrNameLst>
                                      </p:cBhvr>
                                      <p:to>
                                        <p:strVal val="solid"/>
                                      </p:to>
                                    </p:set>
                                    <p:set>
                                      <p:cBhvr>
                                        <p:cTn id="60" dur="500" fill="hold"/>
                                        <p:tgtEl>
                                          <p:spTgt spid="209"/>
                                        </p:tgtEl>
                                        <p:attrNameLst>
                                          <p:attrName>fill.on</p:attrName>
                                        </p:attrNameLst>
                                      </p:cBhvr>
                                      <p:to>
                                        <p:strVal val="true"/>
                                      </p:to>
                                    </p:set>
                                  </p:childTnLst>
                                </p:cTn>
                              </p:par>
                              <p:par>
                                <p:cTn id="61" presetID="1" presetClass="emph" presetSubtype="2" fill="hold" nodeType="withEffect">
                                  <p:stCondLst>
                                    <p:cond delay="0"/>
                                  </p:stCondLst>
                                  <p:childTnLst>
                                    <p:animClr clrSpc="rgb" dir="cw">
                                      <p:cBhvr>
                                        <p:cTn id="62" dur="500" fill="hold"/>
                                        <p:tgtEl>
                                          <p:spTgt spid="211"/>
                                        </p:tgtEl>
                                        <p:attrNameLst>
                                          <p:attrName>fillcolor</p:attrName>
                                        </p:attrNameLst>
                                      </p:cBhvr>
                                      <p:to>
                                        <a:srgbClr val="FF0000"/>
                                      </p:to>
                                    </p:animClr>
                                    <p:set>
                                      <p:cBhvr>
                                        <p:cTn id="63" dur="500" fill="hold"/>
                                        <p:tgtEl>
                                          <p:spTgt spid="211"/>
                                        </p:tgtEl>
                                        <p:attrNameLst>
                                          <p:attrName>fill.type</p:attrName>
                                        </p:attrNameLst>
                                      </p:cBhvr>
                                      <p:to>
                                        <p:strVal val="solid"/>
                                      </p:to>
                                    </p:set>
                                    <p:set>
                                      <p:cBhvr>
                                        <p:cTn id="64" dur="500" fill="hold"/>
                                        <p:tgtEl>
                                          <p:spTgt spid="211"/>
                                        </p:tgtEl>
                                        <p:attrNameLst>
                                          <p:attrName>fill.on</p:attrName>
                                        </p:attrNameLst>
                                      </p:cBhvr>
                                      <p:to>
                                        <p:strVal val="true"/>
                                      </p:to>
                                    </p:set>
                                  </p:childTnLst>
                                </p:cTn>
                              </p:par>
                              <p:par>
                                <p:cTn id="65" presetID="1" presetClass="emph" presetSubtype="2" fill="hold" nodeType="withEffect">
                                  <p:stCondLst>
                                    <p:cond delay="0"/>
                                  </p:stCondLst>
                                  <p:childTnLst>
                                    <p:animClr clrSpc="rgb" dir="cw">
                                      <p:cBhvr>
                                        <p:cTn id="66" dur="500" fill="hold"/>
                                        <p:tgtEl>
                                          <p:spTgt spid="212"/>
                                        </p:tgtEl>
                                        <p:attrNameLst>
                                          <p:attrName>fillcolor</p:attrName>
                                        </p:attrNameLst>
                                      </p:cBhvr>
                                      <p:to>
                                        <a:srgbClr val="FF0000"/>
                                      </p:to>
                                    </p:animClr>
                                    <p:set>
                                      <p:cBhvr>
                                        <p:cTn id="67" dur="500" fill="hold"/>
                                        <p:tgtEl>
                                          <p:spTgt spid="212"/>
                                        </p:tgtEl>
                                        <p:attrNameLst>
                                          <p:attrName>fill.type</p:attrName>
                                        </p:attrNameLst>
                                      </p:cBhvr>
                                      <p:to>
                                        <p:strVal val="solid"/>
                                      </p:to>
                                    </p:set>
                                    <p:set>
                                      <p:cBhvr>
                                        <p:cTn id="68" dur="500" fill="hold"/>
                                        <p:tgtEl>
                                          <p:spTgt spid="212"/>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63" presetClass="path" presetSubtype="0" accel="50000" decel="50000" fill="hold" grpId="0" nodeType="clickEffect">
                                  <p:stCondLst>
                                    <p:cond delay="0"/>
                                  </p:stCondLst>
                                  <p:childTnLst>
                                    <p:animMotion origin="layout" path="M -1.66667E-6 -7.40741E-7 L 0.07188 0.12662 " pathEditMode="relative" rAng="0" ptsTypes="AA">
                                      <p:cBhvr>
                                        <p:cTn id="72" dur="500" fill="hold"/>
                                        <p:tgtEl>
                                          <p:spTgt spid="160"/>
                                        </p:tgtEl>
                                        <p:attrNameLst>
                                          <p:attrName>ppt_x</p:attrName>
                                          <p:attrName>ppt_y</p:attrName>
                                        </p:attrNameLst>
                                      </p:cBhvr>
                                      <p:rCtr x="3600" y="6300"/>
                                    </p:animMotion>
                                  </p:childTnLst>
                                </p:cTn>
                              </p:par>
                              <p:par>
                                <p:cTn id="73" presetID="63" presetClass="path" presetSubtype="0" accel="50000" decel="50000" fill="hold" grpId="0" nodeType="withEffect">
                                  <p:stCondLst>
                                    <p:cond delay="0"/>
                                  </p:stCondLst>
                                  <p:childTnLst>
                                    <p:animMotion origin="layout" path="M -1.66667E-6 -2.96296E-6 L 0.07188 0.10787 " pathEditMode="relative" rAng="0" ptsTypes="AA">
                                      <p:cBhvr>
                                        <p:cTn id="74" dur="500" fill="hold"/>
                                        <p:tgtEl>
                                          <p:spTgt spid="162"/>
                                        </p:tgtEl>
                                        <p:attrNameLst>
                                          <p:attrName>ppt_x</p:attrName>
                                          <p:attrName>ppt_y</p:attrName>
                                        </p:attrNameLst>
                                      </p:cBhvr>
                                      <p:rCtr x="3600" y="5400"/>
                                    </p:animMotion>
                                  </p:childTnLst>
                                </p:cTn>
                              </p:par>
                              <p:par>
                                <p:cTn id="75" presetID="63" presetClass="path" presetSubtype="0" accel="50000" decel="50000" fill="hold" grpId="0" nodeType="withEffect">
                                  <p:stCondLst>
                                    <p:cond delay="0"/>
                                  </p:stCondLst>
                                  <p:childTnLst>
                                    <p:animMotion origin="layout" path="M -1.66667E-6 -4.81481E-6 L 0.07188 0.1095 " pathEditMode="relative" rAng="0" ptsTypes="AA">
                                      <p:cBhvr>
                                        <p:cTn id="76" dur="500" fill="hold"/>
                                        <p:tgtEl>
                                          <p:spTgt spid="163"/>
                                        </p:tgtEl>
                                        <p:attrNameLst>
                                          <p:attrName>ppt_x</p:attrName>
                                          <p:attrName>ppt_y</p:attrName>
                                        </p:attrNameLst>
                                      </p:cBhvr>
                                      <p:rCtr x="3600" y="5500"/>
                                    </p:animMotion>
                                  </p:childTnLst>
                                </p:cTn>
                              </p:par>
                              <p:par>
                                <p:cTn id="77" presetID="63" presetClass="path" presetSubtype="0" accel="50000" decel="50000" fill="hold" grpId="0" nodeType="withEffect">
                                  <p:stCondLst>
                                    <p:cond delay="0"/>
                                  </p:stCondLst>
                                  <p:childTnLst>
                                    <p:animMotion origin="layout" path="M 0.00105 3.7037E-7 L 0.07084 -0.21435 " pathEditMode="relative" rAng="0" ptsTypes="AA">
                                      <p:cBhvr>
                                        <p:cTn id="78" dur="500" fill="hold"/>
                                        <p:tgtEl>
                                          <p:spTgt spid="172"/>
                                        </p:tgtEl>
                                        <p:attrNameLst>
                                          <p:attrName>ppt_x</p:attrName>
                                          <p:attrName>ppt_y</p:attrName>
                                        </p:attrNameLst>
                                      </p:cBhvr>
                                      <p:rCtr x="3500" y="-10700"/>
                                    </p:animMotion>
                                  </p:childTnLst>
                                </p:cTn>
                              </p:par>
                              <p:par>
                                <p:cTn id="79" presetID="63" presetClass="path" presetSubtype="0" accel="50000" decel="50000" fill="hold" grpId="0" nodeType="withEffect">
                                  <p:stCondLst>
                                    <p:cond delay="0"/>
                                  </p:stCondLst>
                                  <p:childTnLst>
                                    <p:animMotion origin="layout" path="M 0.00105 -1.48148E-6 L 0.07084 -0.21273 " pathEditMode="relative" rAng="0" ptsTypes="AA">
                                      <p:cBhvr>
                                        <p:cTn id="80" dur="500" fill="hold"/>
                                        <p:tgtEl>
                                          <p:spTgt spid="173"/>
                                        </p:tgtEl>
                                        <p:attrNameLst>
                                          <p:attrName>ppt_x</p:attrName>
                                          <p:attrName>ppt_y</p:attrName>
                                        </p:attrNameLst>
                                      </p:cBhvr>
                                      <p:rCtr x="3500" y="-10600"/>
                                    </p:animMotion>
                                  </p:childTnLst>
                                </p:cTn>
                              </p:par>
                              <p:par>
                                <p:cTn id="81" presetID="63" presetClass="path" presetSubtype="0" accel="50000" decel="50000" fill="hold" grpId="0" nodeType="withEffect">
                                  <p:stCondLst>
                                    <p:cond delay="0"/>
                                  </p:stCondLst>
                                  <p:childTnLst>
                                    <p:animMotion origin="layout" path="M 0.00105 -3.33333E-6 L 0.07084 -0.21111 " pathEditMode="relative" rAng="0" ptsTypes="AA">
                                      <p:cBhvr>
                                        <p:cTn id="82" dur="500" fill="hold"/>
                                        <p:tgtEl>
                                          <p:spTgt spid="174"/>
                                        </p:tgtEl>
                                        <p:attrNameLst>
                                          <p:attrName>ppt_x</p:attrName>
                                          <p:attrName>ppt_y</p:attrName>
                                        </p:attrNameLst>
                                      </p:cBhvr>
                                      <p:rCtr x="3500" y="-10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8" grpId="0" animBg="1"/>
      <p:bldP spid="89" grpId="0" animBg="1"/>
      <p:bldP spid="90"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74" grpId="0" animBg="1"/>
      <p:bldP spid="75" grpId="0" animBg="1"/>
      <p:bldP spid="76" grpId="0" animBg="1"/>
      <p:bldP spid="77" grpId="0" animBg="1"/>
      <p:bldP spid="160" grpId="0" animBg="1"/>
      <p:bldP spid="162" grpId="0" animBg="1"/>
      <p:bldP spid="163" grpId="0" animBg="1"/>
      <p:bldP spid="172" grpId="0" animBg="1"/>
      <p:bldP spid="173" grpId="0" animBg="1"/>
      <p:bldP spid="17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Classification Performance on UIUC Sports Dataset</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828800" y="1752600"/>
            <a:ext cx="5581650" cy="4210050"/>
          </a:xfrm>
          <a:prstGeom prst="rect">
            <a:avLst/>
          </a:prstGeom>
          <a:noFill/>
          <a:ln w="9525">
            <a:noFill/>
            <a:miter lim="800000"/>
            <a:headEnd/>
            <a:tailEnd/>
          </a:ln>
        </p:spPr>
      </p:pic>
    </p:spTree>
    <p:extLst>
      <p:ext uri="{BB962C8B-B14F-4D97-AF65-F5344CB8AC3E}">
        <p14:creationId xmlns:p14="http://schemas.microsoft.com/office/powerpoint/2010/main" xmlns="" val="6976030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1377523" y="939224"/>
            <a:ext cx="2432477" cy="584776"/>
          </a:xfrm>
          <a:prstGeom prst="rect">
            <a:avLst/>
          </a:prstGeom>
          <a:noFill/>
        </p:spPr>
        <p:txBody>
          <a:bodyPr wrap="none" rtlCol="0">
            <a:spAutoFit/>
          </a:bodyPr>
          <a:lstStyle/>
          <a:p>
            <a:r>
              <a:rPr lang="en-US" sz="1600" dirty="0" smtClean="0"/>
              <a:t>Classification performance </a:t>
            </a:r>
          </a:p>
          <a:p>
            <a:r>
              <a:rPr lang="en-US" sz="1600" dirty="0" err="1" smtClean="0"/>
              <a:t>w.r.t</a:t>
            </a:r>
            <a:r>
              <a:rPr lang="en-US" sz="1600" dirty="0" smtClean="0"/>
              <a:t> no. of training images</a:t>
            </a:r>
            <a:endParaRPr lang="en-US" sz="1600" dirty="0"/>
          </a:p>
        </p:txBody>
      </p:sp>
      <p:sp>
        <p:nvSpPr>
          <p:cNvPr id="7" name="Title 1"/>
          <p:cNvSpPr>
            <a:spLocks noGrp="1"/>
          </p:cNvSpPr>
          <p:nvPr>
            <p:ph type="title"/>
          </p:nvPr>
        </p:nvSpPr>
        <p:spPr>
          <a:xfrm>
            <a:off x="304800" y="0"/>
            <a:ext cx="8839200" cy="1143000"/>
          </a:xfrm>
        </p:spPr>
        <p:txBody>
          <a:bodyPr>
            <a:noAutofit/>
          </a:bodyPr>
          <a:lstStyle/>
          <a:p>
            <a:r>
              <a:rPr lang="en-US" sz="4000" dirty="0" smtClean="0"/>
              <a:t>Semantic Feature </a:t>
            </a:r>
            <a:r>
              <a:rPr lang="en-US" sz="4000" dirty="0" err="1" smtClean="0"/>
              <a:t>Sparsification</a:t>
            </a:r>
            <a:r>
              <a:rPr lang="en-US" sz="4000" dirty="0" smtClean="0"/>
              <a:t> Over OB </a:t>
            </a:r>
            <a:endParaRPr lang="en-US" sz="4000" dirty="0"/>
          </a:p>
        </p:txBody>
      </p:sp>
      <p:pic>
        <p:nvPicPr>
          <p:cNvPr id="8" name="Picture 3"/>
          <p:cNvPicPr>
            <a:picLocks noChangeAspect="1" noChangeArrowheads="1"/>
          </p:cNvPicPr>
          <p:nvPr/>
        </p:nvPicPr>
        <p:blipFill>
          <a:blip r:embed="rId3" cstate="print"/>
          <a:srcRect/>
          <a:stretch>
            <a:fillRect/>
          </a:stretch>
        </p:blipFill>
        <p:spPr bwMode="auto">
          <a:xfrm>
            <a:off x="1218216" y="1566194"/>
            <a:ext cx="2621343" cy="2015206"/>
          </a:xfrm>
          <a:prstGeom prst="rect">
            <a:avLst/>
          </a:prstGeom>
          <a:noFill/>
          <a:ln w="9525">
            <a:noFill/>
            <a:miter lim="800000"/>
            <a:headEnd/>
            <a:tailEnd/>
          </a:ln>
        </p:spPr>
      </p:pic>
      <p:pic>
        <p:nvPicPr>
          <p:cNvPr id="9" name="Picture 2"/>
          <p:cNvPicPr>
            <a:picLocks noChangeArrowheads="1"/>
          </p:cNvPicPr>
          <p:nvPr/>
        </p:nvPicPr>
        <p:blipFill>
          <a:blip r:embed="rId4" cstate="print"/>
          <a:srcRect l="4010" t="4405" r="1086"/>
          <a:stretch>
            <a:fillRect/>
          </a:stretch>
        </p:blipFill>
        <p:spPr bwMode="auto">
          <a:xfrm>
            <a:off x="5304541" y="1524000"/>
            <a:ext cx="2622287" cy="2141157"/>
          </a:xfrm>
          <a:prstGeom prst="rect">
            <a:avLst/>
          </a:prstGeom>
          <a:noFill/>
          <a:ln w="9525">
            <a:noFill/>
            <a:miter lim="800000"/>
            <a:headEnd/>
            <a:tailEnd/>
          </a:ln>
        </p:spPr>
      </p:pic>
      <p:sp>
        <p:nvSpPr>
          <p:cNvPr id="10" name="Rectangle 9"/>
          <p:cNvSpPr/>
          <p:nvPr/>
        </p:nvSpPr>
        <p:spPr>
          <a:xfrm>
            <a:off x="5486400" y="939224"/>
            <a:ext cx="2438400" cy="584776"/>
          </a:xfrm>
          <a:prstGeom prst="rect">
            <a:avLst/>
          </a:prstGeom>
        </p:spPr>
        <p:txBody>
          <a:bodyPr wrap="square">
            <a:spAutoFit/>
          </a:bodyPr>
          <a:lstStyle/>
          <a:p>
            <a:r>
              <a:rPr lang="en-US" sz="1600" dirty="0" smtClean="0"/>
              <a:t>Classification performance </a:t>
            </a:r>
          </a:p>
          <a:p>
            <a:r>
              <a:rPr lang="en-US" sz="1600" dirty="0" err="1" smtClean="0"/>
              <a:t>w.r.t</a:t>
            </a:r>
            <a:r>
              <a:rPr lang="en-US" sz="1600" dirty="0" smtClean="0"/>
              <a:t> no. of object filters</a:t>
            </a:r>
            <a:endParaRPr lang="en-US" sz="1600" dirty="0"/>
          </a:p>
        </p:txBody>
      </p:sp>
      <p:pic>
        <p:nvPicPr>
          <p:cNvPr id="11" name="Picture 2"/>
          <p:cNvPicPr>
            <a:picLocks noChangeArrowheads="1"/>
          </p:cNvPicPr>
          <p:nvPr/>
        </p:nvPicPr>
        <p:blipFill>
          <a:blip r:embed="rId5" cstate="print"/>
          <a:srcRect l="3153" t="1808" r="690"/>
          <a:stretch>
            <a:fillRect/>
          </a:stretch>
        </p:blipFill>
        <p:spPr bwMode="auto">
          <a:xfrm>
            <a:off x="1189741" y="4168915"/>
            <a:ext cx="2622287" cy="2304263"/>
          </a:xfrm>
          <a:prstGeom prst="rect">
            <a:avLst/>
          </a:prstGeom>
          <a:noFill/>
          <a:ln w="9525">
            <a:noFill/>
            <a:miter lim="800000"/>
            <a:headEnd/>
            <a:tailEnd/>
          </a:ln>
        </p:spPr>
      </p:pic>
      <p:pic>
        <p:nvPicPr>
          <p:cNvPr id="12" name="Picture 2"/>
          <p:cNvPicPr>
            <a:picLocks noChangeArrowheads="1"/>
          </p:cNvPicPr>
          <p:nvPr/>
        </p:nvPicPr>
        <p:blipFill>
          <a:blip r:embed="rId6" cstate="print"/>
          <a:srcRect l="1395" t="1579" r="2354" b="514"/>
          <a:stretch>
            <a:fillRect/>
          </a:stretch>
        </p:blipFill>
        <p:spPr bwMode="auto">
          <a:xfrm>
            <a:off x="5304541" y="4187326"/>
            <a:ext cx="2622287" cy="2272775"/>
          </a:xfrm>
          <a:prstGeom prst="rect">
            <a:avLst/>
          </a:prstGeom>
          <a:noFill/>
          <a:ln w="9525">
            <a:noFill/>
            <a:miter lim="800000"/>
            <a:headEnd/>
            <a:tailEnd/>
          </a:ln>
        </p:spPr>
      </p:pic>
      <p:sp>
        <p:nvSpPr>
          <p:cNvPr id="13" name="Rectangle 12"/>
          <p:cNvSpPr/>
          <p:nvPr/>
        </p:nvSpPr>
        <p:spPr>
          <a:xfrm>
            <a:off x="2305050" y="3638550"/>
            <a:ext cx="5410200" cy="338554"/>
          </a:xfrm>
          <a:prstGeom prst="rect">
            <a:avLst/>
          </a:prstGeom>
        </p:spPr>
        <p:txBody>
          <a:bodyPr wrap="square">
            <a:spAutoFit/>
          </a:bodyPr>
          <a:lstStyle/>
          <a:p>
            <a:r>
              <a:rPr lang="en-US" sz="1600" dirty="0" smtClean="0"/>
              <a:t>Classification performance </a:t>
            </a:r>
            <a:r>
              <a:rPr lang="en-US" sz="1600" dirty="0" err="1" smtClean="0"/>
              <a:t>w.r.t</a:t>
            </a:r>
            <a:r>
              <a:rPr lang="en-US" sz="1600" dirty="0" smtClean="0"/>
              <a:t> feature dimension</a:t>
            </a:r>
            <a:endParaRPr lang="en-US" sz="1600" dirty="0"/>
          </a:p>
        </p:txBody>
      </p:sp>
      <p:sp>
        <p:nvSpPr>
          <p:cNvPr id="14" name="TextBox 13"/>
          <p:cNvSpPr txBox="1"/>
          <p:nvPr/>
        </p:nvSpPr>
        <p:spPr>
          <a:xfrm>
            <a:off x="8149575" y="6019800"/>
            <a:ext cx="842025" cy="307777"/>
          </a:xfrm>
          <a:prstGeom prst="rect">
            <a:avLst/>
          </a:prstGeom>
          <a:noFill/>
        </p:spPr>
        <p:txBody>
          <a:bodyPr wrap="none" rtlCol="0">
            <a:spAutoFit/>
          </a:bodyPr>
          <a:lstStyle/>
          <a:p>
            <a:r>
              <a:rPr lang="en-US" sz="1400" dirty="0" smtClean="0"/>
              <a:t>Log scale</a:t>
            </a:r>
            <a:endParaRPr lang="en-US" sz="1400" dirty="0"/>
          </a:p>
        </p:txBody>
      </p:sp>
      <p:sp>
        <p:nvSpPr>
          <p:cNvPr id="15" name="Down Arrow 14"/>
          <p:cNvSpPr/>
          <p:nvPr/>
        </p:nvSpPr>
        <p:spPr>
          <a:xfrm rot="5400000" flipH="1">
            <a:off x="7962899" y="6057900"/>
            <a:ext cx="152400" cy="228600"/>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p:cNvSpPr txBox="1"/>
          <p:nvPr/>
        </p:nvSpPr>
        <p:spPr>
          <a:xfrm>
            <a:off x="-95250" y="6488668"/>
            <a:ext cx="2042803" cy="369332"/>
          </a:xfrm>
          <a:prstGeom prst="rect">
            <a:avLst/>
          </a:prstGeom>
          <a:noFill/>
        </p:spPr>
        <p:txBody>
          <a:bodyPr wrap="none" rtlCol="0">
            <a:spAutoFit/>
          </a:bodyPr>
          <a:lstStyle/>
          <a:p>
            <a:r>
              <a:rPr lang="en-US" dirty="0" smtClean="0"/>
              <a:t>UIUC sports dataset</a:t>
            </a:r>
            <a:endParaRPr lang="en-US" dirty="0"/>
          </a:p>
        </p:txBody>
      </p:sp>
    </p:spTree>
    <p:extLst>
      <p:ext uri="{BB962C8B-B14F-4D97-AF65-F5344CB8AC3E}">
        <p14:creationId xmlns:p14="http://schemas.microsoft.com/office/powerpoint/2010/main" xmlns="" val="29071511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ImageSet\ImageSet\6986\mountain_land150.jpg"/>
          <p:cNvPicPr>
            <a:picLocks noChangeArrowheads="1"/>
          </p:cNvPicPr>
          <p:nvPr/>
        </p:nvPicPr>
        <p:blipFill>
          <a:blip r:embed="rId3" cstate="print"/>
          <a:srcRect/>
          <a:stretch>
            <a:fillRect/>
          </a:stretch>
        </p:blipFill>
        <p:spPr bwMode="auto">
          <a:xfrm>
            <a:off x="990600" y="5044440"/>
            <a:ext cx="1124712" cy="1051560"/>
          </a:xfrm>
          <a:prstGeom prst="rect">
            <a:avLst/>
          </a:prstGeom>
          <a:noFill/>
        </p:spPr>
      </p:pic>
      <p:sp>
        <p:nvSpPr>
          <p:cNvPr id="2" name="Title 1"/>
          <p:cNvSpPr>
            <a:spLocks noGrp="1"/>
          </p:cNvSpPr>
          <p:nvPr>
            <p:ph type="title"/>
          </p:nvPr>
        </p:nvSpPr>
        <p:spPr>
          <a:noFill/>
        </p:spPr>
        <p:txBody>
          <a:bodyPr>
            <a:normAutofit fontScale="90000"/>
          </a:bodyPr>
          <a:lstStyle/>
          <a:p>
            <a:r>
              <a:rPr lang="en-US" dirty="0" smtClean="0"/>
              <a:t>Learned object pattern given</a:t>
            </a:r>
            <a:br>
              <a:rPr lang="en-US" dirty="0" smtClean="0"/>
            </a:br>
            <a:r>
              <a:rPr lang="en-US" dirty="0" smtClean="0"/>
              <a:t>scene class</a:t>
            </a:r>
            <a:endParaRPr lang="en-US" dirty="0"/>
          </a:p>
        </p:txBody>
      </p:sp>
      <p:sp>
        <p:nvSpPr>
          <p:cNvPr id="4" name="Rectangle 3"/>
          <p:cNvSpPr/>
          <p:nvPr/>
        </p:nvSpPr>
        <p:spPr>
          <a:xfrm>
            <a:off x="609600" y="1447800"/>
            <a:ext cx="4267200" cy="4953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rrowheads="1"/>
          </p:cNvPicPr>
          <p:nvPr/>
        </p:nvPicPr>
        <p:blipFill>
          <a:blip r:embed="rId4" cstate="print"/>
          <a:srcRect/>
          <a:stretch>
            <a:fillRect/>
          </a:stretch>
        </p:blipFill>
        <p:spPr bwMode="auto">
          <a:xfrm>
            <a:off x="5105400" y="2057400"/>
            <a:ext cx="3810000" cy="3048000"/>
          </a:xfrm>
          <a:prstGeom prst="rect">
            <a:avLst/>
          </a:prstGeom>
          <a:noFill/>
          <a:ln w="9525">
            <a:noFill/>
            <a:miter lim="800000"/>
            <a:headEnd/>
            <a:tailEnd/>
          </a:ln>
        </p:spPr>
      </p:pic>
      <p:sp>
        <p:nvSpPr>
          <p:cNvPr id="6" name="TextBox 5"/>
          <p:cNvSpPr txBox="1"/>
          <p:nvPr/>
        </p:nvSpPr>
        <p:spPr>
          <a:xfrm>
            <a:off x="5513559" y="6172200"/>
            <a:ext cx="2107565" cy="338554"/>
          </a:xfrm>
          <a:prstGeom prst="rect">
            <a:avLst/>
          </a:prstGeom>
          <a:noFill/>
        </p:spPr>
        <p:txBody>
          <a:bodyPr wrap="none" rtlCol="0">
            <a:spAutoFit/>
          </a:bodyPr>
          <a:lstStyle/>
          <a:p>
            <a:r>
              <a:rPr lang="en-US" sz="1600" dirty="0" err="1" smtClean="0">
                <a:latin typeface="+mj-lt"/>
              </a:rPr>
              <a:t>LabelMe</a:t>
            </a:r>
            <a:r>
              <a:rPr lang="en-US" sz="1600" dirty="0" smtClean="0">
                <a:latin typeface="+mj-lt"/>
              </a:rPr>
              <a:t> Scene dataset</a:t>
            </a:r>
            <a:endParaRPr lang="en-US" sz="1600" dirty="0">
              <a:latin typeface="+mj-lt"/>
            </a:endParaRPr>
          </a:p>
        </p:txBody>
      </p:sp>
      <p:pic>
        <p:nvPicPr>
          <p:cNvPr id="7" name="Picture 10" descr="http://cvcl.mit.edu/images/LabelMe.gif"/>
          <p:cNvPicPr>
            <a:picLocks noChangeAspect="1" noChangeArrowheads="1"/>
          </p:cNvPicPr>
          <p:nvPr/>
        </p:nvPicPr>
        <p:blipFill>
          <a:blip r:embed="rId5" cstate="print"/>
          <a:srcRect/>
          <a:stretch>
            <a:fillRect/>
          </a:stretch>
        </p:blipFill>
        <p:spPr bwMode="auto">
          <a:xfrm>
            <a:off x="7899864" y="6172200"/>
            <a:ext cx="1091736" cy="420173"/>
          </a:xfrm>
          <a:prstGeom prst="rect">
            <a:avLst/>
          </a:prstGeom>
          <a:noFill/>
        </p:spPr>
      </p:pic>
      <p:pic>
        <p:nvPicPr>
          <p:cNvPr id="2050" name="Picture 2" descr="H:\ImageSet\ImageSet\6986\mountain_n405023.jpg"/>
          <p:cNvPicPr>
            <a:picLocks noChangeArrowheads="1"/>
          </p:cNvPicPr>
          <p:nvPr/>
        </p:nvPicPr>
        <p:blipFill>
          <a:blip r:embed="rId6" cstate="print"/>
          <a:srcRect/>
          <a:stretch>
            <a:fillRect/>
          </a:stretch>
        </p:blipFill>
        <p:spPr bwMode="auto">
          <a:xfrm>
            <a:off x="2590800" y="1596390"/>
            <a:ext cx="1124712" cy="1051560"/>
          </a:xfrm>
          <a:prstGeom prst="rect">
            <a:avLst/>
          </a:prstGeom>
          <a:noFill/>
        </p:spPr>
      </p:pic>
      <p:pic>
        <p:nvPicPr>
          <p:cNvPr id="2052" name="Picture 4" descr="H:\ImageSet\ImageSet\6986\img_2921.jpg"/>
          <p:cNvPicPr>
            <a:picLocks noChangeArrowheads="1"/>
          </p:cNvPicPr>
          <p:nvPr/>
        </p:nvPicPr>
        <p:blipFill>
          <a:blip r:embed="rId7" cstate="print"/>
          <a:srcRect/>
          <a:stretch>
            <a:fillRect/>
          </a:stretch>
        </p:blipFill>
        <p:spPr bwMode="auto">
          <a:xfrm>
            <a:off x="990600" y="3886200"/>
            <a:ext cx="1124712" cy="1051560"/>
          </a:xfrm>
          <a:prstGeom prst="rect">
            <a:avLst/>
          </a:prstGeom>
          <a:noFill/>
        </p:spPr>
      </p:pic>
      <p:pic>
        <p:nvPicPr>
          <p:cNvPr id="2054" name="Picture 6" descr="H:\ImageSet\ImageSet\6986\mountain_land198.jpg"/>
          <p:cNvPicPr>
            <a:picLocks noChangeArrowheads="1"/>
          </p:cNvPicPr>
          <p:nvPr/>
        </p:nvPicPr>
        <p:blipFill>
          <a:blip r:embed="rId8" cstate="print"/>
          <a:srcRect/>
          <a:stretch>
            <a:fillRect/>
          </a:stretch>
        </p:blipFill>
        <p:spPr bwMode="auto">
          <a:xfrm>
            <a:off x="2590800" y="5044440"/>
            <a:ext cx="1124712" cy="1051560"/>
          </a:xfrm>
          <a:prstGeom prst="rect">
            <a:avLst/>
          </a:prstGeom>
          <a:noFill/>
        </p:spPr>
      </p:pic>
      <p:pic>
        <p:nvPicPr>
          <p:cNvPr id="2055" name="Picture 7" descr="H:\ImageSet\ImageSet\6986\mountain_moun37.jpg"/>
          <p:cNvPicPr>
            <a:picLocks noChangeArrowheads="1"/>
          </p:cNvPicPr>
          <p:nvPr/>
        </p:nvPicPr>
        <p:blipFill>
          <a:blip r:embed="rId9" cstate="print"/>
          <a:srcRect/>
          <a:stretch>
            <a:fillRect/>
          </a:stretch>
        </p:blipFill>
        <p:spPr bwMode="auto">
          <a:xfrm>
            <a:off x="990600" y="2743200"/>
            <a:ext cx="1124712" cy="1051560"/>
          </a:xfrm>
          <a:prstGeom prst="rect">
            <a:avLst/>
          </a:prstGeom>
          <a:noFill/>
        </p:spPr>
      </p:pic>
      <p:pic>
        <p:nvPicPr>
          <p:cNvPr id="2057" name="Picture 9" descr="H:\ImageSet\ImageSet\6986\mountain_land278.jpg"/>
          <p:cNvPicPr>
            <a:picLocks noChangeArrowheads="1"/>
          </p:cNvPicPr>
          <p:nvPr/>
        </p:nvPicPr>
        <p:blipFill>
          <a:blip r:embed="rId10" cstate="print"/>
          <a:srcRect/>
          <a:stretch>
            <a:fillRect/>
          </a:stretch>
        </p:blipFill>
        <p:spPr bwMode="auto">
          <a:xfrm>
            <a:off x="990600" y="1600200"/>
            <a:ext cx="1123950" cy="1047750"/>
          </a:xfrm>
          <a:prstGeom prst="rect">
            <a:avLst/>
          </a:prstGeom>
          <a:noFill/>
        </p:spPr>
      </p:pic>
      <p:pic>
        <p:nvPicPr>
          <p:cNvPr id="2058" name="Picture 10" descr="H:\ImageSet\ImageSet\6986\mountain_moun32.jpg"/>
          <p:cNvPicPr>
            <a:picLocks noChangeArrowheads="1"/>
          </p:cNvPicPr>
          <p:nvPr/>
        </p:nvPicPr>
        <p:blipFill>
          <a:blip r:embed="rId11" cstate="print"/>
          <a:srcRect/>
          <a:stretch>
            <a:fillRect/>
          </a:stretch>
        </p:blipFill>
        <p:spPr bwMode="auto">
          <a:xfrm>
            <a:off x="2590800" y="2743200"/>
            <a:ext cx="1123950" cy="1051560"/>
          </a:xfrm>
          <a:prstGeom prst="rect">
            <a:avLst/>
          </a:prstGeom>
          <a:noFill/>
        </p:spPr>
      </p:pic>
      <p:pic>
        <p:nvPicPr>
          <p:cNvPr id="2059" name="Picture 11" descr="H:\ImageSet\ImageSet\6986\38063.jpg"/>
          <p:cNvPicPr>
            <a:picLocks noChangeArrowheads="1"/>
          </p:cNvPicPr>
          <p:nvPr/>
        </p:nvPicPr>
        <p:blipFill>
          <a:blip r:embed="rId12" cstate="print"/>
          <a:srcRect/>
          <a:stretch>
            <a:fillRect/>
          </a:stretch>
        </p:blipFill>
        <p:spPr bwMode="auto">
          <a:xfrm>
            <a:off x="2590800" y="3886200"/>
            <a:ext cx="1124712" cy="1051560"/>
          </a:xfrm>
          <a:prstGeom prst="rect">
            <a:avLst/>
          </a:prstGeom>
          <a:noFill/>
        </p:spPr>
      </p:pic>
      <p:sp>
        <p:nvSpPr>
          <p:cNvPr id="18" name="TextBox 17"/>
          <p:cNvSpPr txBox="1"/>
          <p:nvPr/>
        </p:nvSpPr>
        <p:spPr>
          <a:xfrm>
            <a:off x="3960503" y="2133600"/>
            <a:ext cx="498855" cy="369332"/>
          </a:xfrm>
          <a:prstGeom prst="rect">
            <a:avLst/>
          </a:prstGeom>
          <a:noFill/>
        </p:spPr>
        <p:txBody>
          <a:bodyPr wrap="none" rtlCol="0">
            <a:spAutoFit/>
          </a:bodyPr>
          <a:lstStyle/>
          <a:p>
            <a:r>
              <a:rPr lang="en-US" dirty="0" smtClean="0">
                <a:solidFill>
                  <a:srgbClr val="FF0000"/>
                </a:solidFill>
              </a:rPr>
              <a:t>Sky</a:t>
            </a:r>
            <a:endParaRPr lang="en-US" dirty="0">
              <a:solidFill>
                <a:srgbClr val="FF0000"/>
              </a:solidFill>
            </a:endParaRPr>
          </a:p>
        </p:txBody>
      </p:sp>
      <p:sp>
        <p:nvSpPr>
          <p:cNvPr id="19" name="Freeform 18"/>
          <p:cNvSpPr/>
          <p:nvPr/>
        </p:nvSpPr>
        <p:spPr>
          <a:xfrm>
            <a:off x="990600" y="1571625"/>
            <a:ext cx="1104900" cy="428625"/>
          </a:xfrm>
          <a:custGeom>
            <a:avLst/>
            <a:gdLst>
              <a:gd name="connsiteX0" fmla="*/ 9525 w 1028700"/>
              <a:gd name="connsiteY0" fmla="*/ 38100 h 428625"/>
              <a:gd name="connsiteX1" fmla="*/ 0 w 1028700"/>
              <a:gd name="connsiteY1" fmla="*/ 247650 h 428625"/>
              <a:gd name="connsiteX2" fmla="*/ 190500 w 1028700"/>
              <a:gd name="connsiteY2" fmla="*/ 171450 h 428625"/>
              <a:gd name="connsiteX3" fmla="*/ 342900 w 1028700"/>
              <a:gd name="connsiteY3" fmla="*/ 247650 h 428625"/>
              <a:gd name="connsiteX4" fmla="*/ 542925 w 1028700"/>
              <a:gd name="connsiteY4" fmla="*/ 400050 h 428625"/>
              <a:gd name="connsiteX5" fmla="*/ 1028700 w 1028700"/>
              <a:gd name="connsiteY5" fmla="*/ 428625 h 428625"/>
              <a:gd name="connsiteX6" fmla="*/ 1000125 w 1028700"/>
              <a:gd name="connsiteY6" fmla="*/ 0 h 428625"/>
              <a:gd name="connsiteX7" fmla="*/ 9525 w 1028700"/>
              <a:gd name="connsiteY7" fmla="*/ 3810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700" h="428625">
                <a:moveTo>
                  <a:pt x="9525" y="38100"/>
                </a:moveTo>
                <a:lnTo>
                  <a:pt x="0" y="247650"/>
                </a:lnTo>
                <a:lnTo>
                  <a:pt x="190500" y="171450"/>
                </a:lnTo>
                <a:lnTo>
                  <a:pt x="342900" y="247650"/>
                </a:lnTo>
                <a:lnTo>
                  <a:pt x="542925" y="400050"/>
                </a:lnTo>
                <a:lnTo>
                  <a:pt x="1028700" y="428625"/>
                </a:lnTo>
                <a:lnTo>
                  <a:pt x="1000125" y="0"/>
                </a:lnTo>
                <a:lnTo>
                  <a:pt x="9525" y="3810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590800" y="1609725"/>
            <a:ext cx="1143000" cy="828675"/>
          </a:xfrm>
          <a:custGeom>
            <a:avLst/>
            <a:gdLst>
              <a:gd name="connsiteX0" fmla="*/ 0 w 1143000"/>
              <a:gd name="connsiteY0" fmla="*/ 0 h 885825"/>
              <a:gd name="connsiteX1" fmla="*/ 9525 w 1143000"/>
              <a:gd name="connsiteY1" fmla="*/ 733425 h 885825"/>
              <a:gd name="connsiteX2" fmla="*/ 104775 w 1143000"/>
              <a:gd name="connsiteY2" fmla="*/ 723900 h 885825"/>
              <a:gd name="connsiteX3" fmla="*/ 123825 w 1143000"/>
              <a:gd name="connsiteY3" fmla="*/ 447675 h 885825"/>
              <a:gd name="connsiteX4" fmla="*/ 190500 w 1143000"/>
              <a:gd name="connsiteY4" fmla="*/ 504825 h 885825"/>
              <a:gd name="connsiteX5" fmla="*/ 314325 w 1143000"/>
              <a:gd name="connsiteY5" fmla="*/ 361950 h 885825"/>
              <a:gd name="connsiteX6" fmla="*/ 371475 w 1143000"/>
              <a:gd name="connsiteY6" fmla="*/ 161925 h 885825"/>
              <a:gd name="connsiteX7" fmla="*/ 409575 w 1143000"/>
              <a:gd name="connsiteY7" fmla="*/ 66675 h 885825"/>
              <a:gd name="connsiteX8" fmla="*/ 609600 w 1143000"/>
              <a:gd name="connsiteY8" fmla="*/ 85725 h 885825"/>
              <a:gd name="connsiteX9" fmla="*/ 800100 w 1143000"/>
              <a:gd name="connsiteY9" fmla="*/ 676275 h 885825"/>
              <a:gd name="connsiteX10" fmla="*/ 800100 w 1143000"/>
              <a:gd name="connsiteY10" fmla="*/ 733425 h 885825"/>
              <a:gd name="connsiteX11" fmla="*/ 923925 w 1143000"/>
              <a:gd name="connsiteY11" fmla="*/ 733425 h 885825"/>
              <a:gd name="connsiteX12" fmla="*/ 1000125 w 1143000"/>
              <a:gd name="connsiteY12" fmla="*/ 828675 h 885825"/>
              <a:gd name="connsiteX13" fmla="*/ 1143000 w 1143000"/>
              <a:gd name="connsiteY13" fmla="*/ 885825 h 885825"/>
              <a:gd name="connsiteX14" fmla="*/ 1133475 w 1143000"/>
              <a:gd name="connsiteY14" fmla="*/ 0 h 885825"/>
              <a:gd name="connsiteX15" fmla="*/ 0 w 1143000"/>
              <a:gd name="connsiteY15"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000" h="885825">
                <a:moveTo>
                  <a:pt x="0" y="0"/>
                </a:moveTo>
                <a:lnTo>
                  <a:pt x="9525" y="733425"/>
                </a:lnTo>
                <a:lnTo>
                  <a:pt x="104775" y="723900"/>
                </a:lnTo>
                <a:lnTo>
                  <a:pt x="123825" y="447675"/>
                </a:lnTo>
                <a:lnTo>
                  <a:pt x="190500" y="504825"/>
                </a:lnTo>
                <a:lnTo>
                  <a:pt x="314325" y="361950"/>
                </a:lnTo>
                <a:lnTo>
                  <a:pt x="371475" y="161925"/>
                </a:lnTo>
                <a:lnTo>
                  <a:pt x="409575" y="66675"/>
                </a:lnTo>
                <a:lnTo>
                  <a:pt x="609600" y="85725"/>
                </a:lnTo>
                <a:lnTo>
                  <a:pt x="800100" y="676275"/>
                </a:lnTo>
                <a:lnTo>
                  <a:pt x="800100" y="733425"/>
                </a:lnTo>
                <a:lnTo>
                  <a:pt x="923925" y="733425"/>
                </a:lnTo>
                <a:lnTo>
                  <a:pt x="1000125" y="828675"/>
                </a:lnTo>
                <a:lnTo>
                  <a:pt x="1143000" y="885825"/>
                </a:lnTo>
                <a:lnTo>
                  <a:pt x="1133475" y="0"/>
                </a:lnTo>
                <a:lnTo>
                  <a:pt x="0"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00125" y="2943225"/>
            <a:ext cx="1123950" cy="819150"/>
          </a:xfrm>
          <a:custGeom>
            <a:avLst/>
            <a:gdLst>
              <a:gd name="connsiteX0" fmla="*/ 0 w 1123950"/>
              <a:gd name="connsiteY0" fmla="*/ 371475 h 914400"/>
              <a:gd name="connsiteX1" fmla="*/ 171450 w 1123950"/>
              <a:gd name="connsiteY1" fmla="*/ 447675 h 914400"/>
              <a:gd name="connsiteX2" fmla="*/ 990600 w 1123950"/>
              <a:gd name="connsiteY2" fmla="*/ 0 h 914400"/>
              <a:gd name="connsiteX3" fmla="*/ 1104900 w 1123950"/>
              <a:gd name="connsiteY3" fmla="*/ 0 h 914400"/>
              <a:gd name="connsiteX4" fmla="*/ 1123950 w 1123950"/>
              <a:gd name="connsiteY4" fmla="*/ 9525 h 914400"/>
              <a:gd name="connsiteX5" fmla="*/ 1114425 w 1123950"/>
              <a:gd name="connsiteY5" fmla="*/ 914400 h 914400"/>
              <a:gd name="connsiteX6" fmla="*/ 0 w 1123950"/>
              <a:gd name="connsiteY6" fmla="*/ 904875 h 914400"/>
              <a:gd name="connsiteX7" fmla="*/ 0 w 1123950"/>
              <a:gd name="connsiteY7" fmla="*/ 371475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3950" h="914400">
                <a:moveTo>
                  <a:pt x="0" y="371475"/>
                </a:moveTo>
                <a:lnTo>
                  <a:pt x="171450" y="447675"/>
                </a:lnTo>
                <a:lnTo>
                  <a:pt x="990600" y="0"/>
                </a:lnTo>
                <a:lnTo>
                  <a:pt x="1104900" y="0"/>
                </a:lnTo>
                <a:lnTo>
                  <a:pt x="1123950" y="9525"/>
                </a:lnTo>
                <a:lnTo>
                  <a:pt x="1114425" y="914400"/>
                </a:lnTo>
                <a:lnTo>
                  <a:pt x="0" y="904875"/>
                </a:lnTo>
                <a:lnTo>
                  <a:pt x="0" y="371475"/>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581275" y="2914650"/>
            <a:ext cx="1104900" cy="590550"/>
          </a:xfrm>
          <a:custGeom>
            <a:avLst/>
            <a:gdLst>
              <a:gd name="connsiteX0" fmla="*/ 19050 w 1104900"/>
              <a:gd name="connsiteY0" fmla="*/ 9525 h 590550"/>
              <a:gd name="connsiteX1" fmla="*/ 161925 w 1104900"/>
              <a:gd name="connsiteY1" fmla="*/ 85725 h 590550"/>
              <a:gd name="connsiteX2" fmla="*/ 400050 w 1104900"/>
              <a:gd name="connsiteY2" fmla="*/ 0 h 590550"/>
              <a:gd name="connsiteX3" fmla="*/ 695325 w 1104900"/>
              <a:gd name="connsiteY3" fmla="*/ 142875 h 590550"/>
              <a:gd name="connsiteX4" fmla="*/ 857250 w 1104900"/>
              <a:gd name="connsiteY4" fmla="*/ 247650 h 590550"/>
              <a:gd name="connsiteX5" fmla="*/ 895350 w 1104900"/>
              <a:gd name="connsiteY5" fmla="*/ 161925 h 590550"/>
              <a:gd name="connsiteX6" fmla="*/ 1095375 w 1104900"/>
              <a:gd name="connsiteY6" fmla="*/ 257175 h 590550"/>
              <a:gd name="connsiteX7" fmla="*/ 1104900 w 1104900"/>
              <a:gd name="connsiteY7" fmla="*/ 581025 h 590550"/>
              <a:gd name="connsiteX8" fmla="*/ 0 w 1104900"/>
              <a:gd name="connsiteY8" fmla="*/ 590550 h 590550"/>
              <a:gd name="connsiteX9" fmla="*/ 19050 w 1104900"/>
              <a:gd name="connsiteY9" fmla="*/ 9525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4900" h="590550">
                <a:moveTo>
                  <a:pt x="19050" y="9525"/>
                </a:moveTo>
                <a:lnTo>
                  <a:pt x="161925" y="85725"/>
                </a:lnTo>
                <a:lnTo>
                  <a:pt x="400050" y="0"/>
                </a:lnTo>
                <a:lnTo>
                  <a:pt x="695325" y="142875"/>
                </a:lnTo>
                <a:lnTo>
                  <a:pt x="857250" y="247650"/>
                </a:lnTo>
                <a:lnTo>
                  <a:pt x="895350" y="161925"/>
                </a:lnTo>
                <a:lnTo>
                  <a:pt x="1095375" y="257175"/>
                </a:lnTo>
                <a:lnTo>
                  <a:pt x="1104900" y="581025"/>
                </a:lnTo>
                <a:lnTo>
                  <a:pt x="0" y="590550"/>
                </a:lnTo>
                <a:lnTo>
                  <a:pt x="19050" y="9525"/>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657600" y="3124200"/>
            <a:ext cx="1104661" cy="369332"/>
          </a:xfrm>
          <a:prstGeom prst="rect">
            <a:avLst/>
          </a:prstGeom>
          <a:noFill/>
        </p:spPr>
        <p:txBody>
          <a:bodyPr wrap="none" rtlCol="0">
            <a:spAutoFit/>
          </a:bodyPr>
          <a:lstStyle/>
          <a:p>
            <a:r>
              <a:rPr lang="en-US" dirty="0" smtClean="0">
                <a:solidFill>
                  <a:srgbClr val="FFC000"/>
                </a:solidFill>
              </a:rPr>
              <a:t>Mountain</a:t>
            </a:r>
            <a:endParaRPr lang="en-US" dirty="0">
              <a:solidFill>
                <a:srgbClr val="FFC000"/>
              </a:solidFill>
            </a:endParaRPr>
          </a:p>
        </p:txBody>
      </p:sp>
      <p:sp>
        <p:nvSpPr>
          <p:cNvPr id="25" name="Freeform 24"/>
          <p:cNvSpPr/>
          <p:nvPr/>
        </p:nvSpPr>
        <p:spPr>
          <a:xfrm>
            <a:off x="1000125" y="3914775"/>
            <a:ext cx="1133475" cy="781050"/>
          </a:xfrm>
          <a:custGeom>
            <a:avLst/>
            <a:gdLst>
              <a:gd name="connsiteX0" fmla="*/ 0 w 1352550"/>
              <a:gd name="connsiteY0" fmla="*/ 209550 h 781050"/>
              <a:gd name="connsiteX1" fmla="*/ 76200 w 1352550"/>
              <a:gd name="connsiteY1" fmla="*/ 123825 h 781050"/>
              <a:gd name="connsiteX2" fmla="*/ 219075 w 1352550"/>
              <a:gd name="connsiteY2" fmla="*/ 457200 h 781050"/>
              <a:gd name="connsiteX3" fmla="*/ 561975 w 1352550"/>
              <a:gd name="connsiteY3" fmla="*/ 190500 h 781050"/>
              <a:gd name="connsiteX4" fmla="*/ 762000 w 1352550"/>
              <a:gd name="connsiteY4" fmla="*/ 19050 h 781050"/>
              <a:gd name="connsiteX5" fmla="*/ 1057275 w 1352550"/>
              <a:gd name="connsiteY5" fmla="*/ 0 h 781050"/>
              <a:gd name="connsiteX6" fmla="*/ 1333500 w 1352550"/>
              <a:gd name="connsiteY6" fmla="*/ 57150 h 781050"/>
              <a:gd name="connsiteX7" fmla="*/ 1352550 w 1352550"/>
              <a:gd name="connsiteY7" fmla="*/ 85725 h 781050"/>
              <a:gd name="connsiteX8" fmla="*/ 1352550 w 1352550"/>
              <a:gd name="connsiteY8" fmla="*/ 638175 h 781050"/>
              <a:gd name="connsiteX9" fmla="*/ 1152525 w 1352550"/>
              <a:gd name="connsiteY9" fmla="*/ 771525 h 781050"/>
              <a:gd name="connsiteX10" fmla="*/ 228600 w 1352550"/>
              <a:gd name="connsiteY10" fmla="*/ 781050 h 781050"/>
              <a:gd name="connsiteX11" fmla="*/ 9525 w 1352550"/>
              <a:gd name="connsiteY11" fmla="*/ 781050 h 781050"/>
              <a:gd name="connsiteX12" fmla="*/ 0 w 1352550"/>
              <a:gd name="connsiteY12" fmla="*/ 20955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550" h="781050">
                <a:moveTo>
                  <a:pt x="0" y="209550"/>
                </a:moveTo>
                <a:lnTo>
                  <a:pt x="76200" y="123825"/>
                </a:lnTo>
                <a:lnTo>
                  <a:pt x="219075" y="457200"/>
                </a:lnTo>
                <a:lnTo>
                  <a:pt x="561975" y="190500"/>
                </a:lnTo>
                <a:lnTo>
                  <a:pt x="762000" y="19050"/>
                </a:lnTo>
                <a:lnTo>
                  <a:pt x="1057275" y="0"/>
                </a:lnTo>
                <a:lnTo>
                  <a:pt x="1333500" y="57150"/>
                </a:lnTo>
                <a:lnTo>
                  <a:pt x="1352550" y="85725"/>
                </a:lnTo>
                <a:lnTo>
                  <a:pt x="1352550" y="638175"/>
                </a:lnTo>
                <a:lnTo>
                  <a:pt x="1152525" y="771525"/>
                </a:lnTo>
                <a:lnTo>
                  <a:pt x="228600" y="781050"/>
                </a:lnTo>
                <a:lnTo>
                  <a:pt x="9525" y="781050"/>
                </a:lnTo>
                <a:lnTo>
                  <a:pt x="0" y="209550"/>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590800" y="4581525"/>
            <a:ext cx="1181100" cy="342900"/>
          </a:xfrm>
          <a:custGeom>
            <a:avLst/>
            <a:gdLst>
              <a:gd name="connsiteX0" fmla="*/ 19050 w 1181100"/>
              <a:gd name="connsiteY0" fmla="*/ 142875 h 342900"/>
              <a:gd name="connsiteX1" fmla="*/ 381000 w 1181100"/>
              <a:gd name="connsiteY1" fmla="*/ 142875 h 342900"/>
              <a:gd name="connsiteX2" fmla="*/ 638175 w 1181100"/>
              <a:gd name="connsiteY2" fmla="*/ 85725 h 342900"/>
              <a:gd name="connsiteX3" fmla="*/ 800100 w 1181100"/>
              <a:gd name="connsiteY3" fmla="*/ 85725 h 342900"/>
              <a:gd name="connsiteX4" fmla="*/ 1095375 w 1181100"/>
              <a:gd name="connsiteY4" fmla="*/ 0 h 342900"/>
              <a:gd name="connsiteX5" fmla="*/ 1162050 w 1181100"/>
              <a:gd name="connsiteY5" fmla="*/ 76200 h 342900"/>
              <a:gd name="connsiteX6" fmla="*/ 1181100 w 1181100"/>
              <a:gd name="connsiteY6" fmla="*/ 133350 h 342900"/>
              <a:gd name="connsiteX7" fmla="*/ 28575 w 1181100"/>
              <a:gd name="connsiteY7" fmla="*/ 342900 h 342900"/>
              <a:gd name="connsiteX8" fmla="*/ 0 w 1181100"/>
              <a:gd name="connsiteY8" fmla="*/ 95250 h 342900"/>
              <a:gd name="connsiteX9" fmla="*/ 19050 w 1181100"/>
              <a:gd name="connsiteY9" fmla="*/ 1428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1100" h="342900">
                <a:moveTo>
                  <a:pt x="19050" y="142875"/>
                </a:moveTo>
                <a:lnTo>
                  <a:pt x="381000" y="142875"/>
                </a:lnTo>
                <a:lnTo>
                  <a:pt x="638175" y="85725"/>
                </a:lnTo>
                <a:lnTo>
                  <a:pt x="800100" y="85725"/>
                </a:lnTo>
                <a:lnTo>
                  <a:pt x="1095375" y="0"/>
                </a:lnTo>
                <a:lnTo>
                  <a:pt x="1162050" y="76200"/>
                </a:lnTo>
                <a:lnTo>
                  <a:pt x="1181100" y="133350"/>
                </a:lnTo>
                <a:lnTo>
                  <a:pt x="28575" y="342900"/>
                </a:lnTo>
                <a:lnTo>
                  <a:pt x="0" y="95250"/>
                </a:lnTo>
                <a:lnTo>
                  <a:pt x="19050" y="142875"/>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914657" y="4495800"/>
            <a:ext cx="590546" cy="369332"/>
          </a:xfrm>
          <a:prstGeom prst="rect">
            <a:avLst/>
          </a:prstGeom>
          <a:noFill/>
        </p:spPr>
        <p:txBody>
          <a:bodyPr wrap="none" rtlCol="0">
            <a:spAutoFit/>
          </a:bodyPr>
          <a:lstStyle/>
          <a:p>
            <a:r>
              <a:rPr lang="en-US" dirty="0" smtClean="0">
                <a:solidFill>
                  <a:srgbClr val="FFFF00"/>
                </a:solidFill>
              </a:rPr>
              <a:t>Tree</a:t>
            </a:r>
            <a:endParaRPr lang="en-US" dirty="0">
              <a:solidFill>
                <a:srgbClr val="FFFF00"/>
              </a:solidFill>
            </a:endParaRPr>
          </a:p>
        </p:txBody>
      </p:sp>
      <p:sp>
        <p:nvSpPr>
          <p:cNvPr id="28" name="Freeform 27"/>
          <p:cNvSpPr/>
          <p:nvPr/>
        </p:nvSpPr>
        <p:spPr>
          <a:xfrm>
            <a:off x="990600" y="5048250"/>
            <a:ext cx="1095375" cy="1047750"/>
          </a:xfrm>
          <a:custGeom>
            <a:avLst/>
            <a:gdLst>
              <a:gd name="connsiteX0" fmla="*/ 0 w 1047750"/>
              <a:gd name="connsiteY0" fmla="*/ 561975 h 1009650"/>
              <a:gd name="connsiteX1" fmla="*/ 314325 w 1047750"/>
              <a:gd name="connsiteY1" fmla="*/ 276225 h 1009650"/>
              <a:gd name="connsiteX2" fmla="*/ 361950 w 1047750"/>
              <a:gd name="connsiteY2" fmla="*/ 209550 h 1009650"/>
              <a:gd name="connsiteX3" fmla="*/ 466725 w 1047750"/>
              <a:gd name="connsiteY3" fmla="*/ 285750 h 1009650"/>
              <a:gd name="connsiteX4" fmla="*/ 581025 w 1047750"/>
              <a:gd name="connsiteY4" fmla="*/ 0 h 1009650"/>
              <a:gd name="connsiteX5" fmla="*/ 657225 w 1047750"/>
              <a:gd name="connsiteY5" fmla="*/ 9525 h 1009650"/>
              <a:gd name="connsiteX6" fmla="*/ 742950 w 1047750"/>
              <a:gd name="connsiteY6" fmla="*/ 266700 h 1009650"/>
              <a:gd name="connsiteX7" fmla="*/ 752475 w 1047750"/>
              <a:gd name="connsiteY7" fmla="*/ 257175 h 1009650"/>
              <a:gd name="connsiteX8" fmla="*/ 914400 w 1047750"/>
              <a:gd name="connsiteY8" fmla="*/ 371475 h 1009650"/>
              <a:gd name="connsiteX9" fmla="*/ 1047750 w 1047750"/>
              <a:gd name="connsiteY9" fmla="*/ 466725 h 1009650"/>
              <a:gd name="connsiteX10" fmla="*/ 1019175 w 1047750"/>
              <a:gd name="connsiteY10" fmla="*/ 1009650 h 1009650"/>
              <a:gd name="connsiteX11" fmla="*/ 0 w 1047750"/>
              <a:gd name="connsiteY11" fmla="*/ 1009650 h 1009650"/>
              <a:gd name="connsiteX12" fmla="*/ 0 w 1047750"/>
              <a:gd name="connsiteY12" fmla="*/ 561975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7750" h="1009650">
                <a:moveTo>
                  <a:pt x="0" y="561975"/>
                </a:moveTo>
                <a:lnTo>
                  <a:pt x="314325" y="276225"/>
                </a:lnTo>
                <a:lnTo>
                  <a:pt x="361950" y="209550"/>
                </a:lnTo>
                <a:lnTo>
                  <a:pt x="466725" y="285750"/>
                </a:lnTo>
                <a:lnTo>
                  <a:pt x="581025" y="0"/>
                </a:lnTo>
                <a:lnTo>
                  <a:pt x="657225" y="9525"/>
                </a:lnTo>
                <a:lnTo>
                  <a:pt x="742950" y="266700"/>
                </a:lnTo>
                <a:lnTo>
                  <a:pt x="752475" y="257175"/>
                </a:lnTo>
                <a:lnTo>
                  <a:pt x="914400" y="371475"/>
                </a:lnTo>
                <a:lnTo>
                  <a:pt x="1047750" y="466725"/>
                </a:lnTo>
                <a:lnTo>
                  <a:pt x="1019175" y="1009650"/>
                </a:lnTo>
                <a:lnTo>
                  <a:pt x="0" y="1009650"/>
                </a:lnTo>
                <a:lnTo>
                  <a:pt x="0" y="561975"/>
                </a:lnTo>
                <a:close/>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2581275" y="5105400"/>
            <a:ext cx="1143000" cy="762000"/>
          </a:xfrm>
          <a:custGeom>
            <a:avLst/>
            <a:gdLst>
              <a:gd name="connsiteX0" fmla="*/ 28575 w 1143000"/>
              <a:gd name="connsiteY0" fmla="*/ 447675 h 762000"/>
              <a:gd name="connsiteX1" fmla="*/ 161925 w 1143000"/>
              <a:gd name="connsiteY1" fmla="*/ 409575 h 762000"/>
              <a:gd name="connsiteX2" fmla="*/ 209550 w 1143000"/>
              <a:gd name="connsiteY2" fmla="*/ 304800 h 762000"/>
              <a:gd name="connsiteX3" fmla="*/ 276225 w 1143000"/>
              <a:gd name="connsiteY3" fmla="*/ 304800 h 762000"/>
              <a:gd name="connsiteX4" fmla="*/ 295275 w 1143000"/>
              <a:gd name="connsiteY4" fmla="*/ 390525 h 762000"/>
              <a:gd name="connsiteX5" fmla="*/ 742950 w 1143000"/>
              <a:gd name="connsiteY5" fmla="*/ 19050 h 762000"/>
              <a:gd name="connsiteX6" fmla="*/ 809625 w 1143000"/>
              <a:gd name="connsiteY6" fmla="*/ 0 h 762000"/>
              <a:gd name="connsiteX7" fmla="*/ 895350 w 1143000"/>
              <a:gd name="connsiteY7" fmla="*/ 66675 h 762000"/>
              <a:gd name="connsiteX8" fmla="*/ 923925 w 1143000"/>
              <a:gd name="connsiteY8" fmla="*/ 47625 h 762000"/>
              <a:gd name="connsiteX9" fmla="*/ 1019175 w 1143000"/>
              <a:gd name="connsiteY9" fmla="*/ 104775 h 762000"/>
              <a:gd name="connsiteX10" fmla="*/ 1133475 w 1143000"/>
              <a:gd name="connsiteY10" fmla="*/ 57150 h 762000"/>
              <a:gd name="connsiteX11" fmla="*/ 1143000 w 1143000"/>
              <a:gd name="connsiteY11" fmla="*/ 190500 h 762000"/>
              <a:gd name="connsiteX12" fmla="*/ 85725 w 1143000"/>
              <a:gd name="connsiteY12" fmla="*/ 762000 h 762000"/>
              <a:gd name="connsiteX13" fmla="*/ 0 w 1143000"/>
              <a:gd name="connsiteY13" fmla="*/ 714375 h 762000"/>
              <a:gd name="connsiteX14" fmla="*/ 28575 w 1143000"/>
              <a:gd name="connsiteY14" fmla="*/ 447675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000" h="762000">
                <a:moveTo>
                  <a:pt x="28575" y="447675"/>
                </a:moveTo>
                <a:lnTo>
                  <a:pt x="161925" y="409575"/>
                </a:lnTo>
                <a:lnTo>
                  <a:pt x="209550" y="304800"/>
                </a:lnTo>
                <a:lnTo>
                  <a:pt x="276225" y="304800"/>
                </a:lnTo>
                <a:lnTo>
                  <a:pt x="295275" y="390525"/>
                </a:lnTo>
                <a:lnTo>
                  <a:pt x="742950" y="19050"/>
                </a:lnTo>
                <a:lnTo>
                  <a:pt x="809625" y="0"/>
                </a:lnTo>
                <a:lnTo>
                  <a:pt x="895350" y="66675"/>
                </a:lnTo>
                <a:lnTo>
                  <a:pt x="923925" y="47625"/>
                </a:lnTo>
                <a:lnTo>
                  <a:pt x="1019175" y="104775"/>
                </a:lnTo>
                <a:lnTo>
                  <a:pt x="1133475" y="57150"/>
                </a:lnTo>
                <a:lnTo>
                  <a:pt x="1143000" y="190500"/>
                </a:lnTo>
                <a:lnTo>
                  <a:pt x="85725" y="762000"/>
                </a:lnTo>
                <a:lnTo>
                  <a:pt x="0" y="714375"/>
                </a:lnTo>
                <a:lnTo>
                  <a:pt x="28575" y="447675"/>
                </a:lnTo>
                <a:close/>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895549" y="5574268"/>
            <a:ext cx="628762" cy="369332"/>
          </a:xfrm>
          <a:prstGeom prst="rect">
            <a:avLst/>
          </a:prstGeom>
          <a:noFill/>
        </p:spPr>
        <p:txBody>
          <a:bodyPr wrap="none" rtlCol="0">
            <a:spAutoFit/>
          </a:bodyPr>
          <a:lstStyle/>
          <a:p>
            <a:r>
              <a:rPr lang="en-US" dirty="0" smtClean="0">
                <a:solidFill>
                  <a:srgbClr val="00B0F0"/>
                </a:solidFill>
              </a:rPr>
              <a:t>Rock</a:t>
            </a:r>
            <a:endParaRPr lang="en-US" dirty="0">
              <a:solidFill>
                <a:srgbClr val="00B0F0"/>
              </a:solidFill>
            </a:endParaRPr>
          </a:p>
        </p:txBody>
      </p:sp>
      <p:sp>
        <p:nvSpPr>
          <p:cNvPr id="31" name="Rectangle 30"/>
          <p:cNvSpPr/>
          <p:nvPr/>
        </p:nvSpPr>
        <p:spPr>
          <a:xfrm>
            <a:off x="5429250" y="2057400"/>
            <a:ext cx="304800" cy="20574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Rectangle 31"/>
          <p:cNvSpPr/>
          <p:nvPr/>
        </p:nvSpPr>
        <p:spPr>
          <a:xfrm>
            <a:off x="5810250" y="2879217"/>
            <a:ext cx="304800" cy="123444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200775" y="3543301"/>
            <a:ext cx="304800" cy="57607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591300" y="3724274"/>
            <a:ext cx="304800" cy="37604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758960" y="2740368"/>
            <a:ext cx="3004040" cy="188145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7" name="Straight Connector 36"/>
          <p:cNvCxnSpPr/>
          <p:nvPr/>
        </p:nvCxnSpPr>
        <p:spPr>
          <a:xfrm>
            <a:off x="5425896" y="4637940"/>
            <a:ext cx="3419856" cy="0"/>
          </a:xfrm>
          <a:prstGeom prst="line">
            <a:avLst/>
          </a:prstGeom>
        </p:spPr>
        <p:style>
          <a:lnRef idx="1">
            <a:schemeClr val="dk1"/>
          </a:lnRef>
          <a:fillRef idx="0">
            <a:schemeClr val="dk1"/>
          </a:fillRef>
          <a:effectRef idx="0">
            <a:schemeClr val="dk1"/>
          </a:effectRef>
          <a:fontRef idx="minor">
            <a:schemeClr val="tx1"/>
          </a:fontRef>
        </p:style>
      </p:cxnSp>
      <p:sp>
        <p:nvSpPr>
          <p:cNvPr id="39" name="Rectangle 38"/>
          <p:cNvSpPr/>
          <p:nvPr/>
        </p:nvSpPr>
        <p:spPr>
          <a:xfrm>
            <a:off x="5873264" y="4656992"/>
            <a:ext cx="2996988" cy="52460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Rectangle 40"/>
          <p:cNvSpPr/>
          <p:nvPr/>
        </p:nvSpPr>
        <p:spPr>
          <a:xfrm>
            <a:off x="6172200" y="2740368"/>
            <a:ext cx="2590800" cy="188145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41"/>
          <p:cNvSpPr/>
          <p:nvPr/>
        </p:nvSpPr>
        <p:spPr>
          <a:xfrm>
            <a:off x="6477000" y="4656992"/>
            <a:ext cx="2438400" cy="44840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Rectangle 43"/>
          <p:cNvSpPr/>
          <p:nvPr/>
        </p:nvSpPr>
        <p:spPr>
          <a:xfrm>
            <a:off x="6355100" y="4661388"/>
            <a:ext cx="198100" cy="14360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Rectangle 44"/>
          <p:cNvSpPr/>
          <p:nvPr/>
        </p:nvSpPr>
        <p:spPr>
          <a:xfrm>
            <a:off x="6557596" y="2743200"/>
            <a:ext cx="2209800" cy="188145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Rectangle 45"/>
          <p:cNvSpPr/>
          <p:nvPr/>
        </p:nvSpPr>
        <p:spPr>
          <a:xfrm>
            <a:off x="6705600" y="4656992"/>
            <a:ext cx="2133600" cy="44840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Rectangle 46"/>
          <p:cNvSpPr/>
          <p:nvPr/>
        </p:nvSpPr>
        <p:spPr>
          <a:xfrm>
            <a:off x="6934200" y="2744764"/>
            <a:ext cx="1828800" cy="188145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8" name="Rectangle 47"/>
          <p:cNvSpPr/>
          <p:nvPr/>
        </p:nvSpPr>
        <p:spPr>
          <a:xfrm>
            <a:off x="7010400" y="4656992"/>
            <a:ext cx="1828800" cy="44840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xmlns="" val="424012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3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3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4"/>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41"/>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42"/>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33"/>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45"/>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46"/>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47"/>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p:bldP spid="25" grpId="0" animBg="1"/>
      <p:bldP spid="26" grpId="0" animBg="1"/>
      <p:bldP spid="27" grpId="0"/>
      <p:bldP spid="28" grpId="0" animBg="1"/>
      <p:bldP spid="29" grpId="0" animBg="1"/>
      <p:bldP spid="30" grpId="0"/>
      <p:bldP spid="31" grpId="0" animBg="1"/>
      <p:bldP spid="31" grpId="1" animBg="1"/>
      <p:bldP spid="32" grpId="0" animBg="1"/>
      <p:bldP spid="32" grpId="1" animBg="1"/>
      <p:bldP spid="33" grpId="0" animBg="1"/>
      <p:bldP spid="33" grpId="1" animBg="1"/>
      <p:bldP spid="34" grpId="0" animBg="1"/>
      <p:bldP spid="35" grpId="0" animBg="1"/>
      <p:bldP spid="35" grpId="1" animBg="1"/>
      <p:bldP spid="39" grpId="0" animBg="1"/>
      <p:bldP spid="39" grpId="1" animBg="1"/>
      <p:bldP spid="41" grpId="0" animBg="1"/>
      <p:bldP spid="41" grpId="1" animBg="1"/>
      <p:bldP spid="42" grpId="0" animBg="1"/>
      <p:bldP spid="42"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Learned object pattern given</a:t>
            </a:r>
            <a:br>
              <a:rPr lang="en-US" dirty="0" smtClean="0"/>
            </a:br>
            <a:r>
              <a:rPr lang="en-US" dirty="0" smtClean="0"/>
              <a:t>scene class</a:t>
            </a:r>
            <a:endParaRPr lang="en-US" dirty="0"/>
          </a:p>
        </p:txBody>
      </p:sp>
      <p:sp>
        <p:nvSpPr>
          <p:cNvPr id="4" name="Rectangle 3"/>
          <p:cNvSpPr/>
          <p:nvPr/>
        </p:nvSpPr>
        <p:spPr>
          <a:xfrm>
            <a:off x="609600" y="1524000"/>
            <a:ext cx="4114800" cy="48768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13559" y="6172200"/>
            <a:ext cx="2107565" cy="338554"/>
          </a:xfrm>
          <a:prstGeom prst="rect">
            <a:avLst/>
          </a:prstGeom>
          <a:noFill/>
        </p:spPr>
        <p:txBody>
          <a:bodyPr wrap="none" rtlCol="0">
            <a:spAutoFit/>
          </a:bodyPr>
          <a:lstStyle/>
          <a:p>
            <a:r>
              <a:rPr lang="en-US" sz="1600" dirty="0" err="1" smtClean="0">
                <a:latin typeface="+mj-lt"/>
              </a:rPr>
              <a:t>LabelMe</a:t>
            </a:r>
            <a:r>
              <a:rPr lang="en-US" sz="1600" dirty="0" smtClean="0">
                <a:latin typeface="+mj-lt"/>
              </a:rPr>
              <a:t> Scene dataset</a:t>
            </a:r>
            <a:endParaRPr lang="en-US" sz="1600" dirty="0">
              <a:latin typeface="+mj-lt"/>
            </a:endParaRPr>
          </a:p>
        </p:txBody>
      </p:sp>
      <p:pic>
        <p:nvPicPr>
          <p:cNvPr id="7" name="Picture 10" descr="http://cvcl.mit.edu/images/LabelMe.gif"/>
          <p:cNvPicPr>
            <a:picLocks noChangeAspect="1" noChangeArrowheads="1"/>
          </p:cNvPicPr>
          <p:nvPr/>
        </p:nvPicPr>
        <p:blipFill>
          <a:blip r:embed="rId3" cstate="print"/>
          <a:srcRect/>
          <a:stretch>
            <a:fillRect/>
          </a:stretch>
        </p:blipFill>
        <p:spPr bwMode="auto">
          <a:xfrm>
            <a:off x="7899864" y="6172200"/>
            <a:ext cx="1091736" cy="420173"/>
          </a:xfrm>
          <a:prstGeom prst="rect">
            <a:avLst/>
          </a:prstGeom>
          <a:noFill/>
        </p:spPr>
      </p:pic>
      <p:pic>
        <p:nvPicPr>
          <p:cNvPr id="8" name="Picture 2"/>
          <p:cNvPicPr>
            <a:picLocks noChangeArrowheads="1"/>
          </p:cNvPicPr>
          <p:nvPr/>
        </p:nvPicPr>
        <p:blipFill>
          <a:blip r:embed="rId4" cstate="print"/>
          <a:srcRect/>
          <a:stretch>
            <a:fillRect/>
          </a:stretch>
        </p:blipFill>
        <p:spPr bwMode="auto">
          <a:xfrm>
            <a:off x="5102352" y="2057399"/>
            <a:ext cx="3813048" cy="3044952"/>
          </a:xfrm>
          <a:prstGeom prst="rect">
            <a:avLst/>
          </a:prstGeom>
          <a:noFill/>
          <a:ln w="9525">
            <a:noFill/>
            <a:miter lim="800000"/>
            <a:headEnd/>
            <a:tailEnd/>
          </a:ln>
        </p:spPr>
      </p:pic>
      <p:pic>
        <p:nvPicPr>
          <p:cNvPr id="7171" name="Picture 3" descr="H:\ImageSet\ImageSet\6882\coast_nat895.jpg"/>
          <p:cNvPicPr>
            <a:picLocks noChangeAspect="1" noChangeArrowheads="1"/>
          </p:cNvPicPr>
          <p:nvPr/>
        </p:nvPicPr>
        <p:blipFill>
          <a:blip r:embed="rId5" cstate="print"/>
          <a:srcRect/>
          <a:stretch>
            <a:fillRect/>
          </a:stretch>
        </p:blipFill>
        <p:spPr bwMode="auto">
          <a:xfrm>
            <a:off x="1066800" y="5181600"/>
            <a:ext cx="1143000" cy="1143000"/>
          </a:xfrm>
          <a:prstGeom prst="rect">
            <a:avLst/>
          </a:prstGeom>
          <a:noFill/>
        </p:spPr>
      </p:pic>
      <p:pic>
        <p:nvPicPr>
          <p:cNvPr id="7172" name="Picture 4" descr="H:\ImageSet\ImageSet\6882\coast_nat1125.jpg"/>
          <p:cNvPicPr>
            <a:picLocks noChangeAspect="1" noChangeArrowheads="1"/>
          </p:cNvPicPr>
          <p:nvPr/>
        </p:nvPicPr>
        <p:blipFill>
          <a:blip r:embed="rId6" cstate="print"/>
          <a:srcRect/>
          <a:stretch>
            <a:fillRect/>
          </a:stretch>
        </p:blipFill>
        <p:spPr bwMode="auto">
          <a:xfrm>
            <a:off x="2514600" y="5181600"/>
            <a:ext cx="1143000" cy="1143000"/>
          </a:xfrm>
          <a:prstGeom prst="rect">
            <a:avLst/>
          </a:prstGeom>
          <a:noFill/>
        </p:spPr>
      </p:pic>
      <p:pic>
        <p:nvPicPr>
          <p:cNvPr id="13" name="Picture 17" descr="H:\ImageSet\ImageSet\6882\coast_n344048.jpg"/>
          <p:cNvPicPr>
            <a:picLocks noChangeAspect="1" noChangeArrowheads="1"/>
          </p:cNvPicPr>
          <p:nvPr/>
        </p:nvPicPr>
        <p:blipFill>
          <a:blip r:embed="rId7" cstate="print"/>
          <a:srcRect/>
          <a:stretch>
            <a:fillRect/>
          </a:stretch>
        </p:blipFill>
        <p:spPr bwMode="auto">
          <a:xfrm>
            <a:off x="2514600" y="3962400"/>
            <a:ext cx="1143000" cy="1143000"/>
          </a:xfrm>
          <a:prstGeom prst="rect">
            <a:avLst/>
          </a:prstGeom>
          <a:noFill/>
        </p:spPr>
      </p:pic>
      <p:pic>
        <p:nvPicPr>
          <p:cNvPr id="14" name="Picture 18" descr="H:\ImageSet\ImageSet\6882\coast_natu468.jpg"/>
          <p:cNvPicPr>
            <a:picLocks noChangeAspect="1" noChangeArrowheads="1"/>
          </p:cNvPicPr>
          <p:nvPr/>
        </p:nvPicPr>
        <p:blipFill>
          <a:blip r:embed="rId8" cstate="print"/>
          <a:srcRect/>
          <a:stretch>
            <a:fillRect/>
          </a:stretch>
        </p:blipFill>
        <p:spPr bwMode="auto">
          <a:xfrm>
            <a:off x="2514600" y="2743200"/>
            <a:ext cx="1143000" cy="1143000"/>
          </a:xfrm>
          <a:prstGeom prst="rect">
            <a:avLst/>
          </a:prstGeom>
          <a:noFill/>
        </p:spPr>
      </p:pic>
      <p:pic>
        <p:nvPicPr>
          <p:cNvPr id="15" name="Picture 26" descr="H:\ImageSet\ImageSet\6882\coast_land812.jpg"/>
          <p:cNvPicPr>
            <a:picLocks noChangeAspect="1" noChangeArrowheads="1"/>
          </p:cNvPicPr>
          <p:nvPr/>
        </p:nvPicPr>
        <p:blipFill>
          <a:blip r:embed="rId9" cstate="print"/>
          <a:srcRect/>
          <a:stretch>
            <a:fillRect/>
          </a:stretch>
        </p:blipFill>
        <p:spPr bwMode="auto">
          <a:xfrm>
            <a:off x="1066800" y="2743200"/>
            <a:ext cx="1143000" cy="1143000"/>
          </a:xfrm>
          <a:prstGeom prst="rect">
            <a:avLst/>
          </a:prstGeom>
          <a:noFill/>
        </p:spPr>
      </p:pic>
      <p:pic>
        <p:nvPicPr>
          <p:cNvPr id="16" name="Picture 27" descr="H:\ImageSet\ImageSet\6882\coast_n328001.jpg"/>
          <p:cNvPicPr>
            <a:picLocks noChangeAspect="1" noChangeArrowheads="1"/>
          </p:cNvPicPr>
          <p:nvPr/>
        </p:nvPicPr>
        <p:blipFill>
          <a:blip r:embed="rId10" cstate="print"/>
          <a:srcRect/>
          <a:stretch>
            <a:fillRect/>
          </a:stretch>
        </p:blipFill>
        <p:spPr bwMode="auto">
          <a:xfrm>
            <a:off x="1066800" y="3962400"/>
            <a:ext cx="1143000" cy="1143000"/>
          </a:xfrm>
          <a:prstGeom prst="rect">
            <a:avLst/>
          </a:prstGeom>
          <a:noFill/>
        </p:spPr>
      </p:pic>
      <p:pic>
        <p:nvPicPr>
          <p:cNvPr id="61442" name="Picture 2" descr="http://www.sangson.com/blog/wp-content/uploads/2008/02/surin-beach.jpg"/>
          <p:cNvPicPr>
            <a:picLocks noChangeAspect="1" noChangeArrowheads="1"/>
          </p:cNvPicPr>
          <p:nvPr/>
        </p:nvPicPr>
        <p:blipFill>
          <a:blip r:embed="rId11" cstate="print"/>
          <a:srcRect/>
          <a:stretch>
            <a:fillRect/>
          </a:stretch>
        </p:blipFill>
        <p:spPr bwMode="auto">
          <a:xfrm>
            <a:off x="1066800" y="1609725"/>
            <a:ext cx="1143000" cy="1066800"/>
          </a:xfrm>
          <a:prstGeom prst="rect">
            <a:avLst/>
          </a:prstGeom>
          <a:noFill/>
        </p:spPr>
      </p:pic>
      <p:pic>
        <p:nvPicPr>
          <p:cNvPr id="61444" name="Picture 4" descr="http://carillon-beach.com/images/plates/large/beach-1.jpg"/>
          <p:cNvPicPr>
            <a:picLocks noChangeAspect="1" noChangeArrowheads="1"/>
          </p:cNvPicPr>
          <p:nvPr/>
        </p:nvPicPr>
        <p:blipFill>
          <a:blip r:embed="rId12" cstate="print"/>
          <a:srcRect/>
          <a:stretch>
            <a:fillRect/>
          </a:stretch>
        </p:blipFill>
        <p:spPr bwMode="auto">
          <a:xfrm>
            <a:off x="2514600" y="1600200"/>
            <a:ext cx="1143000" cy="1066800"/>
          </a:xfrm>
          <a:prstGeom prst="rect">
            <a:avLst/>
          </a:prstGeom>
          <a:noFill/>
        </p:spPr>
      </p:pic>
      <p:sp>
        <p:nvSpPr>
          <p:cNvPr id="17" name="Freeform 16"/>
          <p:cNvSpPr/>
          <p:nvPr/>
        </p:nvSpPr>
        <p:spPr>
          <a:xfrm>
            <a:off x="1047750" y="1609725"/>
            <a:ext cx="1152525" cy="381000"/>
          </a:xfrm>
          <a:custGeom>
            <a:avLst/>
            <a:gdLst>
              <a:gd name="connsiteX0" fmla="*/ 0 w 1152525"/>
              <a:gd name="connsiteY0" fmla="*/ 0 h 381000"/>
              <a:gd name="connsiteX1" fmla="*/ 1143000 w 1152525"/>
              <a:gd name="connsiteY1" fmla="*/ 0 h 381000"/>
              <a:gd name="connsiteX2" fmla="*/ 1152525 w 1152525"/>
              <a:gd name="connsiteY2" fmla="*/ 190500 h 381000"/>
              <a:gd name="connsiteX3" fmla="*/ 809625 w 1152525"/>
              <a:gd name="connsiteY3" fmla="*/ 219075 h 381000"/>
              <a:gd name="connsiteX4" fmla="*/ 571500 w 1152525"/>
              <a:gd name="connsiteY4" fmla="*/ 371475 h 381000"/>
              <a:gd name="connsiteX5" fmla="*/ 28575 w 1152525"/>
              <a:gd name="connsiteY5" fmla="*/ 381000 h 381000"/>
              <a:gd name="connsiteX6" fmla="*/ 0 w 1152525"/>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525" h="381000">
                <a:moveTo>
                  <a:pt x="0" y="0"/>
                </a:moveTo>
                <a:lnTo>
                  <a:pt x="1143000" y="0"/>
                </a:lnTo>
                <a:lnTo>
                  <a:pt x="1152525" y="190500"/>
                </a:lnTo>
                <a:lnTo>
                  <a:pt x="809625" y="219075"/>
                </a:lnTo>
                <a:lnTo>
                  <a:pt x="571500" y="371475"/>
                </a:lnTo>
                <a:lnTo>
                  <a:pt x="28575" y="381000"/>
                </a:lnTo>
                <a:lnTo>
                  <a:pt x="0"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505075" y="1571625"/>
            <a:ext cx="1143000" cy="457200"/>
          </a:xfrm>
          <a:custGeom>
            <a:avLst/>
            <a:gdLst>
              <a:gd name="connsiteX0" fmla="*/ 9525 w 1143000"/>
              <a:gd name="connsiteY0" fmla="*/ 0 h 457200"/>
              <a:gd name="connsiteX1" fmla="*/ 0 w 1143000"/>
              <a:gd name="connsiteY1" fmla="*/ 457200 h 457200"/>
              <a:gd name="connsiteX2" fmla="*/ 1143000 w 1143000"/>
              <a:gd name="connsiteY2" fmla="*/ 428625 h 457200"/>
              <a:gd name="connsiteX3" fmla="*/ 1133475 w 1143000"/>
              <a:gd name="connsiteY3" fmla="*/ 47625 h 457200"/>
              <a:gd name="connsiteX4" fmla="*/ 9525 w 1143000"/>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457200">
                <a:moveTo>
                  <a:pt x="9525" y="0"/>
                </a:moveTo>
                <a:lnTo>
                  <a:pt x="0" y="457200"/>
                </a:lnTo>
                <a:lnTo>
                  <a:pt x="1143000" y="428625"/>
                </a:lnTo>
                <a:lnTo>
                  <a:pt x="1133475" y="47625"/>
                </a:lnTo>
                <a:lnTo>
                  <a:pt x="9525"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1070708" y="3368431"/>
            <a:ext cx="1133230" cy="523631"/>
          </a:xfrm>
          <a:custGeom>
            <a:avLst/>
            <a:gdLst>
              <a:gd name="connsiteX0" fmla="*/ 0 w 1133230"/>
              <a:gd name="connsiteY0" fmla="*/ 0 h 523631"/>
              <a:gd name="connsiteX1" fmla="*/ 1117600 w 1133230"/>
              <a:gd name="connsiteY1" fmla="*/ 0 h 523631"/>
              <a:gd name="connsiteX2" fmla="*/ 1133230 w 1133230"/>
              <a:gd name="connsiteY2" fmla="*/ 523631 h 523631"/>
              <a:gd name="connsiteX3" fmla="*/ 0 w 1133230"/>
              <a:gd name="connsiteY3" fmla="*/ 500184 h 523631"/>
              <a:gd name="connsiteX4" fmla="*/ 0 w 1133230"/>
              <a:gd name="connsiteY4" fmla="*/ 0 h 523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230" h="523631">
                <a:moveTo>
                  <a:pt x="0" y="0"/>
                </a:moveTo>
                <a:lnTo>
                  <a:pt x="1117600" y="0"/>
                </a:lnTo>
                <a:lnTo>
                  <a:pt x="1133230" y="523631"/>
                </a:lnTo>
                <a:lnTo>
                  <a:pt x="0" y="500184"/>
                </a:lnTo>
                <a:lnTo>
                  <a:pt x="0" y="0"/>
                </a:lnTo>
                <a:close/>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516554" y="3454400"/>
            <a:ext cx="1141046" cy="422031"/>
          </a:xfrm>
          <a:custGeom>
            <a:avLst/>
            <a:gdLst>
              <a:gd name="connsiteX0" fmla="*/ 0 w 1141046"/>
              <a:gd name="connsiteY0" fmla="*/ 0 h 422031"/>
              <a:gd name="connsiteX1" fmla="*/ 1141046 w 1141046"/>
              <a:gd name="connsiteY1" fmla="*/ 15631 h 422031"/>
              <a:gd name="connsiteX2" fmla="*/ 1141046 w 1141046"/>
              <a:gd name="connsiteY2" fmla="*/ 422031 h 422031"/>
              <a:gd name="connsiteX3" fmla="*/ 0 w 1141046"/>
              <a:gd name="connsiteY3" fmla="*/ 422031 h 422031"/>
              <a:gd name="connsiteX4" fmla="*/ 0 w 1141046"/>
              <a:gd name="connsiteY4" fmla="*/ 0 h 42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046" h="422031">
                <a:moveTo>
                  <a:pt x="0" y="0"/>
                </a:moveTo>
                <a:lnTo>
                  <a:pt x="1141046" y="15631"/>
                </a:lnTo>
                <a:lnTo>
                  <a:pt x="1141046" y="422031"/>
                </a:lnTo>
                <a:lnTo>
                  <a:pt x="0" y="422031"/>
                </a:lnTo>
                <a:lnTo>
                  <a:pt x="0" y="0"/>
                </a:lnTo>
                <a:close/>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78523" y="4712677"/>
            <a:ext cx="1101969" cy="390769"/>
          </a:xfrm>
          <a:custGeom>
            <a:avLst/>
            <a:gdLst>
              <a:gd name="connsiteX0" fmla="*/ 0 w 1101969"/>
              <a:gd name="connsiteY0" fmla="*/ 7815 h 390769"/>
              <a:gd name="connsiteX1" fmla="*/ 125046 w 1101969"/>
              <a:gd name="connsiteY1" fmla="*/ 0 h 390769"/>
              <a:gd name="connsiteX2" fmla="*/ 742462 w 1101969"/>
              <a:gd name="connsiteY2" fmla="*/ 211015 h 390769"/>
              <a:gd name="connsiteX3" fmla="*/ 1023815 w 1101969"/>
              <a:gd name="connsiteY3" fmla="*/ 351692 h 390769"/>
              <a:gd name="connsiteX4" fmla="*/ 1101969 w 1101969"/>
              <a:gd name="connsiteY4" fmla="*/ 375138 h 390769"/>
              <a:gd name="connsiteX5" fmla="*/ 0 w 1101969"/>
              <a:gd name="connsiteY5" fmla="*/ 390769 h 390769"/>
              <a:gd name="connsiteX6" fmla="*/ 0 w 1101969"/>
              <a:gd name="connsiteY6" fmla="*/ 7815 h 39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1969" h="390769">
                <a:moveTo>
                  <a:pt x="0" y="7815"/>
                </a:moveTo>
                <a:lnTo>
                  <a:pt x="125046" y="0"/>
                </a:lnTo>
                <a:lnTo>
                  <a:pt x="742462" y="211015"/>
                </a:lnTo>
                <a:lnTo>
                  <a:pt x="1023815" y="351692"/>
                </a:lnTo>
                <a:lnTo>
                  <a:pt x="1101969" y="375138"/>
                </a:lnTo>
                <a:lnTo>
                  <a:pt x="0" y="390769"/>
                </a:lnTo>
                <a:lnTo>
                  <a:pt x="0" y="7815"/>
                </a:lnTo>
                <a:close/>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516554" y="4501662"/>
            <a:ext cx="601784" cy="601784"/>
          </a:xfrm>
          <a:custGeom>
            <a:avLst/>
            <a:gdLst>
              <a:gd name="connsiteX0" fmla="*/ 187569 w 601784"/>
              <a:gd name="connsiteY0" fmla="*/ 0 h 601784"/>
              <a:gd name="connsiteX1" fmla="*/ 62523 w 601784"/>
              <a:gd name="connsiteY1" fmla="*/ 62523 h 601784"/>
              <a:gd name="connsiteX2" fmla="*/ 125046 w 601784"/>
              <a:gd name="connsiteY2" fmla="*/ 226646 h 601784"/>
              <a:gd name="connsiteX3" fmla="*/ 601784 w 601784"/>
              <a:gd name="connsiteY3" fmla="*/ 586153 h 601784"/>
              <a:gd name="connsiteX4" fmla="*/ 15631 w 601784"/>
              <a:gd name="connsiteY4" fmla="*/ 601784 h 601784"/>
              <a:gd name="connsiteX5" fmla="*/ 0 w 601784"/>
              <a:gd name="connsiteY5" fmla="*/ 0 h 601784"/>
              <a:gd name="connsiteX6" fmla="*/ 187569 w 601784"/>
              <a:gd name="connsiteY6" fmla="*/ 0 h 6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784" h="601784">
                <a:moveTo>
                  <a:pt x="187569" y="0"/>
                </a:moveTo>
                <a:lnTo>
                  <a:pt x="62523" y="62523"/>
                </a:lnTo>
                <a:lnTo>
                  <a:pt x="125046" y="226646"/>
                </a:lnTo>
                <a:lnTo>
                  <a:pt x="601784" y="586153"/>
                </a:lnTo>
                <a:lnTo>
                  <a:pt x="15631" y="601784"/>
                </a:lnTo>
                <a:lnTo>
                  <a:pt x="0" y="0"/>
                </a:lnTo>
                <a:lnTo>
                  <a:pt x="187569" y="0"/>
                </a:lnTo>
                <a:close/>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1062892" y="5845909"/>
            <a:ext cx="1133231" cy="453292"/>
          </a:xfrm>
          <a:custGeom>
            <a:avLst/>
            <a:gdLst>
              <a:gd name="connsiteX0" fmla="*/ 31262 w 1133231"/>
              <a:gd name="connsiteY0" fmla="*/ 382954 h 453292"/>
              <a:gd name="connsiteX1" fmla="*/ 468923 w 1133231"/>
              <a:gd name="connsiteY1" fmla="*/ 234461 h 453292"/>
              <a:gd name="connsiteX2" fmla="*/ 867508 w 1133231"/>
              <a:gd name="connsiteY2" fmla="*/ 179754 h 453292"/>
              <a:gd name="connsiteX3" fmla="*/ 1078523 w 1133231"/>
              <a:gd name="connsiteY3" fmla="*/ 93784 h 453292"/>
              <a:gd name="connsiteX4" fmla="*/ 1117600 w 1133231"/>
              <a:gd name="connsiteY4" fmla="*/ 0 h 453292"/>
              <a:gd name="connsiteX5" fmla="*/ 1133231 w 1133231"/>
              <a:gd name="connsiteY5" fmla="*/ 453292 h 453292"/>
              <a:gd name="connsiteX6" fmla="*/ 0 w 1133231"/>
              <a:gd name="connsiteY6" fmla="*/ 445477 h 453292"/>
              <a:gd name="connsiteX7" fmla="*/ 31262 w 1133231"/>
              <a:gd name="connsiteY7" fmla="*/ 382954 h 4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231" h="453292">
                <a:moveTo>
                  <a:pt x="31262" y="382954"/>
                </a:moveTo>
                <a:lnTo>
                  <a:pt x="468923" y="234461"/>
                </a:lnTo>
                <a:lnTo>
                  <a:pt x="867508" y="179754"/>
                </a:lnTo>
                <a:lnTo>
                  <a:pt x="1078523" y="93784"/>
                </a:lnTo>
                <a:lnTo>
                  <a:pt x="1117600" y="0"/>
                </a:lnTo>
                <a:lnTo>
                  <a:pt x="1133231" y="453292"/>
                </a:lnTo>
                <a:lnTo>
                  <a:pt x="0" y="445477"/>
                </a:lnTo>
                <a:lnTo>
                  <a:pt x="31262" y="382954"/>
                </a:ln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2516554" y="5650523"/>
            <a:ext cx="640861" cy="468923"/>
          </a:xfrm>
          <a:custGeom>
            <a:avLst/>
            <a:gdLst>
              <a:gd name="connsiteX0" fmla="*/ 0 w 640861"/>
              <a:gd name="connsiteY0" fmla="*/ 0 h 468923"/>
              <a:gd name="connsiteX1" fmla="*/ 312615 w 640861"/>
              <a:gd name="connsiteY1" fmla="*/ 0 h 468923"/>
              <a:gd name="connsiteX2" fmla="*/ 281354 w 640861"/>
              <a:gd name="connsiteY2" fmla="*/ 78154 h 468923"/>
              <a:gd name="connsiteX3" fmla="*/ 195384 w 640861"/>
              <a:gd name="connsiteY3" fmla="*/ 109415 h 468923"/>
              <a:gd name="connsiteX4" fmla="*/ 164123 w 640861"/>
              <a:gd name="connsiteY4" fmla="*/ 125046 h 468923"/>
              <a:gd name="connsiteX5" fmla="*/ 39077 w 640861"/>
              <a:gd name="connsiteY5" fmla="*/ 117231 h 468923"/>
              <a:gd name="connsiteX6" fmla="*/ 39077 w 640861"/>
              <a:gd name="connsiteY6" fmla="*/ 117231 h 468923"/>
              <a:gd name="connsiteX7" fmla="*/ 62523 w 640861"/>
              <a:gd name="connsiteY7" fmla="*/ 187569 h 468923"/>
              <a:gd name="connsiteX8" fmla="*/ 515815 w 640861"/>
              <a:gd name="connsiteY8" fmla="*/ 296985 h 468923"/>
              <a:gd name="connsiteX9" fmla="*/ 640861 w 640861"/>
              <a:gd name="connsiteY9" fmla="*/ 351692 h 468923"/>
              <a:gd name="connsiteX10" fmla="*/ 15631 w 640861"/>
              <a:gd name="connsiteY10" fmla="*/ 468923 h 468923"/>
              <a:gd name="connsiteX11" fmla="*/ 0 w 640861"/>
              <a:gd name="connsiteY11" fmla="*/ 0 h 46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0861" h="468923">
                <a:moveTo>
                  <a:pt x="0" y="0"/>
                </a:moveTo>
                <a:lnTo>
                  <a:pt x="312615" y="0"/>
                </a:lnTo>
                <a:lnTo>
                  <a:pt x="281354" y="78154"/>
                </a:lnTo>
                <a:cubicBezTo>
                  <a:pt x="252697" y="88574"/>
                  <a:pt x="223696" y="98090"/>
                  <a:pt x="195384" y="109415"/>
                </a:cubicBezTo>
                <a:cubicBezTo>
                  <a:pt x="184567" y="113742"/>
                  <a:pt x="175759" y="124464"/>
                  <a:pt x="164123" y="125046"/>
                </a:cubicBezTo>
                <a:cubicBezTo>
                  <a:pt x="122412" y="127132"/>
                  <a:pt x="39077" y="117231"/>
                  <a:pt x="39077" y="117231"/>
                </a:cubicBezTo>
                <a:lnTo>
                  <a:pt x="39077" y="117231"/>
                </a:lnTo>
                <a:lnTo>
                  <a:pt x="62523" y="187569"/>
                </a:lnTo>
                <a:lnTo>
                  <a:pt x="515815" y="296985"/>
                </a:lnTo>
                <a:lnTo>
                  <a:pt x="640861" y="351692"/>
                </a:lnTo>
                <a:lnTo>
                  <a:pt x="15631" y="468923"/>
                </a:lnTo>
                <a:lnTo>
                  <a:pt x="0" y="0"/>
                </a:ln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508738" y="5994400"/>
            <a:ext cx="1148862" cy="336062"/>
          </a:xfrm>
          <a:custGeom>
            <a:avLst/>
            <a:gdLst>
              <a:gd name="connsiteX0" fmla="*/ 31262 w 1148862"/>
              <a:gd name="connsiteY0" fmla="*/ 273538 h 336062"/>
              <a:gd name="connsiteX1" fmla="*/ 578339 w 1148862"/>
              <a:gd name="connsiteY1" fmla="*/ 218831 h 336062"/>
              <a:gd name="connsiteX2" fmla="*/ 812800 w 1148862"/>
              <a:gd name="connsiteY2" fmla="*/ 156308 h 336062"/>
              <a:gd name="connsiteX3" fmla="*/ 898770 w 1148862"/>
              <a:gd name="connsiteY3" fmla="*/ 0 h 336062"/>
              <a:gd name="connsiteX4" fmla="*/ 1039447 w 1148862"/>
              <a:gd name="connsiteY4" fmla="*/ 15631 h 336062"/>
              <a:gd name="connsiteX5" fmla="*/ 1086339 w 1148862"/>
              <a:gd name="connsiteY5" fmla="*/ 101600 h 336062"/>
              <a:gd name="connsiteX6" fmla="*/ 1133231 w 1148862"/>
              <a:gd name="connsiteY6" fmla="*/ 93785 h 336062"/>
              <a:gd name="connsiteX7" fmla="*/ 1148862 w 1148862"/>
              <a:gd name="connsiteY7" fmla="*/ 328246 h 336062"/>
              <a:gd name="connsiteX8" fmla="*/ 0 w 1148862"/>
              <a:gd name="connsiteY8" fmla="*/ 336062 h 336062"/>
              <a:gd name="connsiteX9" fmla="*/ 31262 w 1148862"/>
              <a:gd name="connsiteY9" fmla="*/ 273538 h 33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862" h="336062">
                <a:moveTo>
                  <a:pt x="31262" y="273538"/>
                </a:moveTo>
                <a:lnTo>
                  <a:pt x="578339" y="218831"/>
                </a:lnTo>
                <a:lnTo>
                  <a:pt x="812800" y="156308"/>
                </a:lnTo>
                <a:lnTo>
                  <a:pt x="898770" y="0"/>
                </a:lnTo>
                <a:lnTo>
                  <a:pt x="1039447" y="15631"/>
                </a:lnTo>
                <a:lnTo>
                  <a:pt x="1086339" y="101600"/>
                </a:lnTo>
                <a:lnTo>
                  <a:pt x="1133231" y="93785"/>
                </a:lnTo>
                <a:lnTo>
                  <a:pt x="1148862" y="328246"/>
                </a:lnTo>
                <a:lnTo>
                  <a:pt x="0" y="336062"/>
                </a:lnTo>
                <a:lnTo>
                  <a:pt x="31262" y="273538"/>
                </a:ln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875191" y="2133600"/>
            <a:ext cx="498855" cy="369332"/>
          </a:xfrm>
          <a:prstGeom prst="rect">
            <a:avLst/>
          </a:prstGeom>
          <a:noFill/>
        </p:spPr>
        <p:txBody>
          <a:bodyPr wrap="none" rtlCol="0">
            <a:spAutoFit/>
          </a:bodyPr>
          <a:lstStyle/>
          <a:p>
            <a:r>
              <a:rPr lang="en-US" dirty="0" smtClean="0">
                <a:solidFill>
                  <a:srgbClr val="FF0000"/>
                </a:solidFill>
              </a:rPr>
              <a:t>Sky</a:t>
            </a:r>
            <a:endParaRPr lang="en-US" dirty="0">
              <a:solidFill>
                <a:srgbClr val="FF0000"/>
              </a:solidFill>
            </a:endParaRPr>
          </a:p>
        </p:txBody>
      </p:sp>
      <p:sp>
        <p:nvSpPr>
          <p:cNvPr id="28" name="TextBox 27"/>
          <p:cNvSpPr txBox="1"/>
          <p:nvPr/>
        </p:nvSpPr>
        <p:spPr>
          <a:xfrm>
            <a:off x="3744450" y="3124200"/>
            <a:ext cx="760336" cy="369332"/>
          </a:xfrm>
          <a:prstGeom prst="rect">
            <a:avLst/>
          </a:prstGeom>
          <a:noFill/>
        </p:spPr>
        <p:txBody>
          <a:bodyPr wrap="none" rtlCol="0">
            <a:spAutoFit/>
          </a:bodyPr>
          <a:lstStyle/>
          <a:p>
            <a:r>
              <a:rPr lang="en-US" dirty="0" smtClean="0">
                <a:solidFill>
                  <a:schemeClr val="accent2">
                    <a:lumMod val="60000"/>
                    <a:lumOff val="40000"/>
                  </a:schemeClr>
                </a:solidFill>
              </a:rPr>
              <a:t>Water</a:t>
            </a:r>
            <a:endParaRPr lang="en-US" dirty="0">
              <a:solidFill>
                <a:schemeClr val="accent2">
                  <a:lumMod val="60000"/>
                  <a:lumOff val="40000"/>
                </a:schemeClr>
              </a:solidFill>
            </a:endParaRPr>
          </a:p>
        </p:txBody>
      </p:sp>
      <p:sp>
        <p:nvSpPr>
          <p:cNvPr id="29" name="TextBox 28"/>
          <p:cNvSpPr txBox="1"/>
          <p:nvPr/>
        </p:nvSpPr>
        <p:spPr>
          <a:xfrm>
            <a:off x="3802254" y="4495800"/>
            <a:ext cx="644728" cy="369332"/>
          </a:xfrm>
          <a:prstGeom prst="rect">
            <a:avLst/>
          </a:prstGeom>
          <a:noFill/>
        </p:spPr>
        <p:txBody>
          <a:bodyPr wrap="none" rtlCol="0">
            <a:spAutoFit/>
          </a:bodyPr>
          <a:lstStyle/>
          <a:p>
            <a:r>
              <a:rPr lang="en-US" dirty="0" smtClean="0">
                <a:solidFill>
                  <a:schemeClr val="accent4">
                    <a:lumMod val="75000"/>
                  </a:schemeClr>
                </a:solidFill>
              </a:rPr>
              <a:t>Sand</a:t>
            </a:r>
            <a:endParaRPr lang="en-US" dirty="0">
              <a:solidFill>
                <a:schemeClr val="accent4">
                  <a:lumMod val="75000"/>
                </a:schemeClr>
              </a:solidFill>
            </a:endParaRPr>
          </a:p>
        </p:txBody>
      </p:sp>
      <p:sp>
        <p:nvSpPr>
          <p:cNvPr id="30" name="TextBox 29"/>
          <p:cNvSpPr txBox="1"/>
          <p:nvPr/>
        </p:nvSpPr>
        <p:spPr>
          <a:xfrm>
            <a:off x="3776574" y="5574268"/>
            <a:ext cx="696088" cy="369332"/>
          </a:xfrm>
          <a:prstGeom prst="rect">
            <a:avLst/>
          </a:prstGeom>
          <a:noFill/>
        </p:spPr>
        <p:txBody>
          <a:bodyPr wrap="none" rtlCol="0">
            <a:spAutoFit/>
          </a:bodyPr>
          <a:lstStyle/>
          <a:p>
            <a:r>
              <a:rPr lang="en-US" dirty="0" smtClean="0">
                <a:solidFill>
                  <a:srgbClr val="92D050"/>
                </a:solidFill>
              </a:rPr>
              <a:t>Grass</a:t>
            </a:r>
            <a:endParaRPr lang="en-US" dirty="0">
              <a:solidFill>
                <a:srgbClr val="92D050"/>
              </a:solidFill>
            </a:endParaRPr>
          </a:p>
        </p:txBody>
      </p:sp>
      <p:sp>
        <p:nvSpPr>
          <p:cNvPr id="31" name="Rectangle 30"/>
          <p:cNvSpPr/>
          <p:nvPr/>
        </p:nvSpPr>
        <p:spPr>
          <a:xfrm>
            <a:off x="5417820" y="2133600"/>
            <a:ext cx="304800" cy="17526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Rectangle 31"/>
          <p:cNvSpPr/>
          <p:nvPr/>
        </p:nvSpPr>
        <p:spPr>
          <a:xfrm>
            <a:off x="5729921" y="2438400"/>
            <a:ext cx="304800" cy="1447800"/>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051995" y="2654122"/>
            <a:ext cx="279044" cy="1232078"/>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356795" y="2699195"/>
            <a:ext cx="304800" cy="118700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763356" y="2286000"/>
            <a:ext cx="3004040" cy="225962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6" name="Rectangle 35"/>
          <p:cNvSpPr/>
          <p:nvPr/>
        </p:nvSpPr>
        <p:spPr>
          <a:xfrm>
            <a:off x="5846888" y="4589584"/>
            <a:ext cx="3144712" cy="52460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Rectangle 36"/>
          <p:cNvSpPr/>
          <p:nvPr/>
        </p:nvSpPr>
        <p:spPr>
          <a:xfrm>
            <a:off x="6069624" y="2362200"/>
            <a:ext cx="2649416" cy="218782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Rectangle 37"/>
          <p:cNvSpPr/>
          <p:nvPr/>
        </p:nvSpPr>
        <p:spPr>
          <a:xfrm>
            <a:off x="6172200" y="4589584"/>
            <a:ext cx="2743200" cy="44840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Rectangle 38"/>
          <p:cNvSpPr/>
          <p:nvPr/>
        </p:nvSpPr>
        <p:spPr>
          <a:xfrm>
            <a:off x="6383216" y="2370992"/>
            <a:ext cx="2379784" cy="218186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Rectangle 39"/>
          <p:cNvSpPr/>
          <p:nvPr/>
        </p:nvSpPr>
        <p:spPr>
          <a:xfrm>
            <a:off x="6455020" y="4589584"/>
            <a:ext cx="2460380" cy="44840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Rectangle 40"/>
          <p:cNvSpPr/>
          <p:nvPr/>
        </p:nvSpPr>
        <p:spPr>
          <a:xfrm>
            <a:off x="6696808" y="2438400"/>
            <a:ext cx="2066192" cy="211162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41"/>
          <p:cNvSpPr/>
          <p:nvPr/>
        </p:nvSpPr>
        <p:spPr>
          <a:xfrm>
            <a:off x="6781800" y="4572000"/>
            <a:ext cx="2209800" cy="44840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4" name="Straight Connector 43"/>
          <p:cNvCxnSpPr/>
          <p:nvPr/>
        </p:nvCxnSpPr>
        <p:spPr>
          <a:xfrm>
            <a:off x="5467348" y="4567604"/>
            <a:ext cx="3310128" cy="0"/>
          </a:xfrm>
          <a:prstGeom prst="line">
            <a:avLst/>
          </a:prstGeom>
        </p:spPr>
        <p:style>
          <a:lnRef idx="1">
            <a:schemeClr val="dk1"/>
          </a:lnRef>
          <a:fillRef idx="0">
            <a:schemeClr val="dk1"/>
          </a:fillRef>
          <a:effectRef idx="0">
            <a:schemeClr val="dk1"/>
          </a:effectRef>
          <a:fontRef idx="minor">
            <a:schemeClr val="tx1"/>
          </a:fontRef>
        </p:style>
      </p:cxnSp>
      <p:pic>
        <p:nvPicPr>
          <p:cNvPr id="47" name="Picture 2"/>
          <p:cNvPicPr>
            <a:picLocks noChangeArrowheads="1"/>
          </p:cNvPicPr>
          <p:nvPr/>
        </p:nvPicPr>
        <p:blipFill>
          <a:blip r:embed="rId4" cstate="print"/>
          <a:srcRect l="60032" t="10011" r="9992" b="74974"/>
          <a:stretch>
            <a:fillRect/>
          </a:stretch>
        </p:blipFill>
        <p:spPr bwMode="auto">
          <a:xfrm>
            <a:off x="7391400" y="2362200"/>
            <a:ext cx="1143000" cy="457200"/>
          </a:xfrm>
          <a:prstGeom prst="rect">
            <a:avLst/>
          </a:prstGeom>
          <a:noFill/>
          <a:ln w="9525">
            <a:noFill/>
            <a:miter lim="800000"/>
            <a:headEnd/>
            <a:tailEnd/>
          </a:ln>
        </p:spPr>
      </p:pic>
    </p:spTree>
    <p:extLst>
      <p:ext uri="{BB962C8B-B14F-4D97-AF65-F5344CB8AC3E}">
        <p14:creationId xmlns:p14="http://schemas.microsoft.com/office/powerpoint/2010/main" xmlns="" val="50422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6"/>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32"/>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37"/>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38"/>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40"/>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41"/>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6" grpId="0" animBg="1"/>
      <p:bldP spid="27" grpId="0"/>
      <p:bldP spid="28" grpId="0"/>
      <p:bldP spid="29" grpId="0"/>
      <p:bldP spid="30" grpId="0"/>
      <p:bldP spid="31" grpId="0" animBg="1"/>
      <p:bldP spid="31" grpId="1" animBg="1"/>
      <p:bldP spid="32" grpId="0" animBg="1"/>
      <p:bldP spid="32" grpId="1" animBg="1"/>
      <p:bldP spid="33" grpId="0" animBg="1"/>
      <p:bldP spid="33" grpId="1" animBg="1"/>
      <p:bldP spid="34" grpId="0"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Learned object pattern given</a:t>
            </a:r>
            <a:br>
              <a:rPr lang="en-US" dirty="0" smtClean="0"/>
            </a:br>
            <a:r>
              <a:rPr lang="en-US" dirty="0" smtClean="0"/>
              <a:t>scene class</a:t>
            </a:r>
            <a:endParaRPr lang="en-US" dirty="0"/>
          </a:p>
        </p:txBody>
      </p:sp>
      <p:sp>
        <p:nvSpPr>
          <p:cNvPr id="4" name="Rectangle 3"/>
          <p:cNvSpPr/>
          <p:nvPr/>
        </p:nvSpPr>
        <p:spPr>
          <a:xfrm>
            <a:off x="609600" y="1447800"/>
            <a:ext cx="4267200" cy="4953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rrowheads="1"/>
          </p:cNvPicPr>
          <p:nvPr/>
        </p:nvPicPr>
        <p:blipFill>
          <a:blip r:embed="rId3" cstate="print"/>
          <a:srcRect/>
          <a:stretch>
            <a:fillRect/>
          </a:stretch>
        </p:blipFill>
        <p:spPr bwMode="auto">
          <a:xfrm>
            <a:off x="5943600" y="1447799"/>
            <a:ext cx="2254568" cy="2261235"/>
          </a:xfrm>
          <a:prstGeom prst="rect">
            <a:avLst/>
          </a:prstGeom>
          <a:noFill/>
          <a:ln w="9525">
            <a:noFill/>
            <a:miter lim="800000"/>
            <a:headEnd/>
            <a:tailEnd/>
          </a:ln>
        </p:spPr>
      </p:pic>
      <p:pic>
        <p:nvPicPr>
          <p:cNvPr id="3075" name="Picture 3" descr="H:\ImageSet\ImageSet\13342\img_1976.jpg"/>
          <p:cNvPicPr>
            <a:picLocks noChangeAspect="1" noChangeArrowheads="1"/>
          </p:cNvPicPr>
          <p:nvPr/>
        </p:nvPicPr>
        <p:blipFill>
          <a:blip r:embed="rId4" cstate="print"/>
          <a:srcRect/>
          <a:stretch>
            <a:fillRect/>
          </a:stretch>
        </p:blipFill>
        <p:spPr bwMode="auto">
          <a:xfrm>
            <a:off x="990600" y="1676400"/>
            <a:ext cx="860108" cy="1288733"/>
          </a:xfrm>
          <a:prstGeom prst="rect">
            <a:avLst/>
          </a:prstGeom>
          <a:noFill/>
        </p:spPr>
      </p:pic>
      <p:pic>
        <p:nvPicPr>
          <p:cNvPr id="3076" name="Picture 4" descr="H:\ImageSet\ImageSet\13342\img_1963.jpg"/>
          <p:cNvPicPr>
            <a:picLocks noChangeAspect="1" noChangeArrowheads="1"/>
          </p:cNvPicPr>
          <p:nvPr/>
        </p:nvPicPr>
        <p:blipFill>
          <a:blip r:embed="rId5" cstate="print"/>
          <a:srcRect/>
          <a:stretch>
            <a:fillRect/>
          </a:stretch>
        </p:blipFill>
        <p:spPr bwMode="auto">
          <a:xfrm>
            <a:off x="2209800" y="1828800"/>
            <a:ext cx="1288733" cy="860108"/>
          </a:xfrm>
          <a:prstGeom prst="rect">
            <a:avLst/>
          </a:prstGeom>
          <a:noFill/>
        </p:spPr>
      </p:pic>
      <p:pic>
        <p:nvPicPr>
          <p:cNvPr id="3077" name="Picture 5" descr="H:\ImageSet\ImageSet\13342\IMG_2255.jpg"/>
          <p:cNvPicPr>
            <a:picLocks noChangeAspect="1" noChangeArrowheads="1"/>
          </p:cNvPicPr>
          <p:nvPr/>
        </p:nvPicPr>
        <p:blipFill>
          <a:blip r:embed="rId6" cstate="print"/>
          <a:srcRect/>
          <a:stretch>
            <a:fillRect/>
          </a:stretch>
        </p:blipFill>
        <p:spPr bwMode="auto">
          <a:xfrm>
            <a:off x="2362200" y="3352800"/>
            <a:ext cx="1288733" cy="857250"/>
          </a:xfrm>
          <a:prstGeom prst="rect">
            <a:avLst/>
          </a:prstGeom>
          <a:noFill/>
        </p:spPr>
      </p:pic>
      <p:pic>
        <p:nvPicPr>
          <p:cNvPr id="3078" name="Picture 6" descr="H:\ImageSet\ImageSet\13342\IMG_9629.jpg"/>
          <p:cNvPicPr>
            <a:picLocks noChangeAspect="1" noChangeArrowheads="1"/>
          </p:cNvPicPr>
          <p:nvPr/>
        </p:nvPicPr>
        <p:blipFill>
          <a:blip r:embed="rId7" cstate="print"/>
          <a:srcRect/>
          <a:stretch>
            <a:fillRect/>
          </a:stretch>
        </p:blipFill>
        <p:spPr bwMode="auto">
          <a:xfrm>
            <a:off x="2286000" y="4876800"/>
            <a:ext cx="1422400" cy="1066800"/>
          </a:xfrm>
          <a:prstGeom prst="rect">
            <a:avLst/>
          </a:prstGeom>
          <a:noFill/>
        </p:spPr>
      </p:pic>
      <p:pic>
        <p:nvPicPr>
          <p:cNvPr id="3079" name="Picture 7" descr="H:\ImageSet\ImageSet\13342\dsc07164.jpg"/>
          <p:cNvPicPr>
            <a:picLocks noChangeAspect="1" noChangeArrowheads="1"/>
          </p:cNvPicPr>
          <p:nvPr/>
        </p:nvPicPr>
        <p:blipFill>
          <a:blip r:embed="rId8" cstate="print"/>
          <a:srcRect/>
          <a:stretch>
            <a:fillRect/>
          </a:stretch>
        </p:blipFill>
        <p:spPr bwMode="auto">
          <a:xfrm>
            <a:off x="3810000" y="2057400"/>
            <a:ext cx="971550" cy="1295400"/>
          </a:xfrm>
          <a:prstGeom prst="rect">
            <a:avLst/>
          </a:prstGeom>
          <a:noFill/>
        </p:spPr>
      </p:pic>
      <p:pic>
        <p:nvPicPr>
          <p:cNvPr id="3080" name="Picture 8" descr="H:\ImageSet\ImageSet\13342\img_1959.jpg"/>
          <p:cNvPicPr>
            <a:picLocks noChangeAspect="1" noChangeArrowheads="1"/>
          </p:cNvPicPr>
          <p:nvPr/>
        </p:nvPicPr>
        <p:blipFill>
          <a:blip r:embed="rId9" cstate="print"/>
          <a:srcRect/>
          <a:stretch>
            <a:fillRect/>
          </a:stretch>
        </p:blipFill>
        <p:spPr bwMode="auto">
          <a:xfrm>
            <a:off x="3810000" y="4038600"/>
            <a:ext cx="1017127" cy="1524000"/>
          </a:xfrm>
          <a:prstGeom prst="rect">
            <a:avLst/>
          </a:prstGeom>
          <a:noFill/>
        </p:spPr>
      </p:pic>
      <p:pic>
        <p:nvPicPr>
          <p:cNvPr id="3081" name="Picture 9" descr="H:\ImageSet\ImageSet\13342\img_1960.jpg"/>
          <p:cNvPicPr>
            <a:picLocks noChangeAspect="1" noChangeArrowheads="1"/>
          </p:cNvPicPr>
          <p:nvPr/>
        </p:nvPicPr>
        <p:blipFill>
          <a:blip r:embed="rId10" cstate="print"/>
          <a:srcRect/>
          <a:stretch>
            <a:fillRect/>
          </a:stretch>
        </p:blipFill>
        <p:spPr bwMode="auto">
          <a:xfrm>
            <a:off x="914400" y="3429000"/>
            <a:ext cx="1288733" cy="860108"/>
          </a:xfrm>
          <a:prstGeom prst="rect">
            <a:avLst/>
          </a:prstGeom>
          <a:noFill/>
        </p:spPr>
      </p:pic>
      <p:pic>
        <p:nvPicPr>
          <p:cNvPr id="3082" name="Picture 10" descr="H:\ImageSet\ImageSet\13342\dsc00979.jpg"/>
          <p:cNvPicPr>
            <a:picLocks noChangeAspect="1" noChangeArrowheads="1"/>
          </p:cNvPicPr>
          <p:nvPr/>
        </p:nvPicPr>
        <p:blipFill>
          <a:blip r:embed="rId11" cstate="print"/>
          <a:srcRect/>
          <a:stretch>
            <a:fillRect/>
          </a:stretch>
        </p:blipFill>
        <p:spPr bwMode="auto">
          <a:xfrm>
            <a:off x="990600" y="4648200"/>
            <a:ext cx="1123950" cy="1498600"/>
          </a:xfrm>
          <a:prstGeom prst="rect">
            <a:avLst/>
          </a:prstGeom>
          <a:noFill/>
        </p:spPr>
      </p:pic>
      <p:sp>
        <p:nvSpPr>
          <p:cNvPr id="14" name="Rectangle 13"/>
          <p:cNvSpPr/>
          <p:nvPr/>
        </p:nvSpPr>
        <p:spPr>
          <a:xfrm>
            <a:off x="5650088" y="3593068"/>
            <a:ext cx="2789353" cy="369332"/>
          </a:xfrm>
          <a:prstGeom prst="rect">
            <a:avLst/>
          </a:prstGeom>
        </p:spPr>
        <p:txBody>
          <a:bodyPr wrap="none">
            <a:spAutoFit/>
          </a:bodyPr>
          <a:lstStyle/>
          <a:p>
            <a:pPr algn="ctr"/>
            <a:r>
              <a:rPr lang="en-US" dirty="0" smtClean="0">
                <a:latin typeface="+mj-lt"/>
              </a:rPr>
              <a:t> </a:t>
            </a:r>
            <a:r>
              <a:rPr lang="en-US" sz="1200" dirty="0" smtClean="0">
                <a:latin typeface="+mj-lt"/>
              </a:rPr>
              <a:t>Weights of OB feature at different scales </a:t>
            </a:r>
          </a:p>
        </p:txBody>
      </p:sp>
      <p:sp>
        <p:nvSpPr>
          <p:cNvPr id="15" name="Rectangle 14"/>
          <p:cNvSpPr/>
          <p:nvPr/>
        </p:nvSpPr>
        <p:spPr>
          <a:xfrm>
            <a:off x="4800600" y="6400800"/>
            <a:ext cx="4419600" cy="461665"/>
          </a:xfrm>
          <a:prstGeom prst="rect">
            <a:avLst/>
          </a:prstGeom>
        </p:spPr>
        <p:txBody>
          <a:bodyPr wrap="square">
            <a:spAutoFit/>
          </a:bodyPr>
          <a:lstStyle/>
          <a:p>
            <a:pPr algn="ctr"/>
            <a:r>
              <a:rPr lang="en-US" sz="1200" dirty="0" smtClean="0">
                <a:latin typeface="+mj-lt"/>
              </a:rPr>
              <a:t>heat map of OB feature weights  at the scale  with highest weight sum</a:t>
            </a:r>
          </a:p>
        </p:txBody>
      </p:sp>
      <p:pic>
        <p:nvPicPr>
          <p:cNvPr id="1026" name="Picture 2"/>
          <p:cNvPicPr>
            <a:picLocks noChangeAspect="1" noChangeArrowheads="1"/>
          </p:cNvPicPr>
          <p:nvPr/>
        </p:nvPicPr>
        <p:blipFill>
          <a:blip r:embed="rId12" cstate="print"/>
          <a:srcRect/>
          <a:stretch>
            <a:fillRect/>
          </a:stretch>
        </p:blipFill>
        <p:spPr bwMode="auto">
          <a:xfrm>
            <a:off x="6172200" y="4492210"/>
            <a:ext cx="1752600" cy="1908590"/>
          </a:xfrm>
          <a:prstGeom prst="rect">
            <a:avLst/>
          </a:prstGeom>
          <a:noFill/>
          <a:ln w="9525">
            <a:noFill/>
            <a:miter lim="800000"/>
            <a:headEnd/>
            <a:tailEnd/>
          </a:ln>
        </p:spPr>
      </p:pic>
      <p:sp>
        <p:nvSpPr>
          <p:cNvPr id="17" name="Rectangle 16"/>
          <p:cNvSpPr/>
          <p:nvPr/>
        </p:nvSpPr>
        <p:spPr>
          <a:xfrm>
            <a:off x="6248400" y="1066800"/>
            <a:ext cx="1413977" cy="369332"/>
          </a:xfrm>
          <a:prstGeom prst="rect">
            <a:avLst/>
          </a:prstGeom>
        </p:spPr>
        <p:txBody>
          <a:bodyPr wrap="none">
            <a:spAutoFit/>
          </a:bodyPr>
          <a:lstStyle/>
          <a:p>
            <a:r>
              <a:rPr lang="en-US" dirty="0" smtClean="0">
                <a:latin typeface="+mj-lt"/>
              </a:rPr>
              <a:t>Scale pattern</a:t>
            </a:r>
            <a:endParaRPr lang="en-US" dirty="0">
              <a:latin typeface="+mj-lt"/>
            </a:endParaRPr>
          </a:p>
        </p:txBody>
      </p:sp>
      <p:sp>
        <p:nvSpPr>
          <p:cNvPr id="18" name="Rectangle 17"/>
          <p:cNvSpPr/>
          <p:nvPr/>
        </p:nvSpPr>
        <p:spPr>
          <a:xfrm>
            <a:off x="6096000" y="4114800"/>
            <a:ext cx="1827743" cy="369332"/>
          </a:xfrm>
          <a:prstGeom prst="rect">
            <a:avLst/>
          </a:prstGeom>
        </p:spPr>
        <p:txBody>
          <a:bodyPr wrap="none">
            <a:spAutoFit/>
          </a:bodyPr>
          <a:lstStyle/>
          <a:p>
            <a:pPr algn="ctr"/>
            <a:r>
              <a:rPr lang="en-US" dirty="0" smtClean="0">
                <a:latin typeface="Comic Sans MS" pitchFamily="66" charset="0"/>
              </a:rPr>
              <a:t>Spatial pattern</a:t>
            </a:r>
          </a:p>
        </p:txBody>
      </p:sp>
      <p:sp>
        <p:nvSpPr>
          <p:cNvPr id="19" name="Rectangle 18"/>
          <p:cNvSpPr/>
          <p:nvPr/>
        </p:nvSpPr>
        <p:spPr>
          <a:xfrm>
            <a:off x="7953375" y="1371600"/>
            <a:ext cx="228600" cy="2057400"/>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xmlns="" val="419816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26" presetClass="emph" presetSubtype="0" fill="hold" grpId="1" nodeType="withEffect">
                                  <p:stCondLst>
                                    <p:cond delay="0"/>
                                  </p:stCondLst>
                                  <p:childTnLst>
                                    <p:animEffect transition="out" filter="fade">
                                      <p:cBhvr>
                                        <p:cTn id="14" dur="500" tmFilter="0, 0; .2, .5; .8, .5; 1, 0"/>
                                        <p:tgtEl>
                                          <p:spTgt spid="19"/>
                                        </p:tgtEl>
                                      </p:cBhvr>
                                    </p:animEffect>
                                    <p:animScale>
                                      <p:cBhvr>
                                        <p:cTn id="15" dur="250" autoRev="1" fill="hold"/>
                                        <p:tgtEl>
                                          <p:spTgt spid="19"/>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animBg="1"/>
      <p:bldP spid="19"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Learned object pattern given</a:t>
            </a:r>
            <a:br>
              <a:rPr lang="en-US" dirty="0" smtClean="0"/>
            </a:br>
            <a:r>
              <a:rPr lang="en-US" dirty="0" smtClean="0"/>
              <a:t>scene class</a:t>
            </a:r>
            <a:endParaRPr lang="en-US" dirty="0"/>
          </a:p>
        </p:txBody>
      </p:sp>
      <p:sp>
        <p:nvSpPr>
          <p:cNvPr id="4" name="Rectangle 3"/>
          <p:cNvSpPr/>
          <p:nvPr/>
        </p:nvSpPr>
        <p:spPr>
          <a:xfrm>
            <a:off x="609600" y="1447800"/>
            <a:ext cx="4267200" cy="4953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rrowheads="1"/>
          </p:cNvPicPr>
          <p:nvPr/>
        </p:nvPicPr>
        <p:blipFill>
          <a:blip r:embed="rId3" cstate="print"/>
          <a:srcRect/>
          <a:stretch>
            <a:fillRect/>
          </a:stretch>
        </p:blipFill>
        <p:spPr bwMode="auto">
          <a:xfrm>
            <a:off x="5943600" y="1444752"/>
            <a:ext cx="2258568" cy="2258568"/>
          </a:xfrm>
          <a:prstGeom prst="rect">
            <a:avLst/>
          </a:prstGeom>
          <a:noFill/>
          <a:ln w="9525">
            <a:noFill/>
            <a:miter lim="800000"/>
            <a:headEnd/>
            <a:tailEnd/>
          </a:ln>
        </p:spPr>
      </p:pic>
      <p:pic>
        <p:nvPicPr>
          <p:cNvPr id="4099" name="Picture 3" descr="H:\ImageSet\ImageSet\13935\sailboat_03_01_altavista.jpg"/>
          <p:cNvPicPr>
            <a:picLocks noChangeAspect="1" noChangeArrowheads="1"/>
          </p:cNvPicPr>
          <p:nvPr/>
        </p:nvPicPr>
        <p:blipFill>
          <a:blip r:embed="rId4" cstate="print"/>
          <a:srcRect/>
          <a:stretch>
            <a:fillRect/>
          </a:stretch>
        </p:blipFill>
        <p:spPr bwMode="auto">
          <a:xfrm>
            <a:off x="685800" y="3352800"/>
            <a:ext cx="1348740" cy="1143000"/>
          </a:xfrm>
          <a:prstGeom prst="rect">
            <a:avLst/>
          </a:prstGeom>
          <a:noFill/>
        </p:spPr>
      </p:pic>
      <p:pic>
        <p:nvPicPr>
          <p:cNvPr id="4100" name="Picture 4" descr="H:\ImageSet\ImageSet\13935\img_884534381.jpg"/>
          <p:cNvPicPr>
            <a:picLocks noChangeAspect="1" noChangeArrowheads="1"/>
          </p:cNvPicPr>
          <p:nvPr/>
        </p:nvPicPr>
        <p:blipFill>
          <a:blip r:embed="rId5" cstate="print"/>
          <a:srcRect/>
          <a:stretch>
            <a:fillRect/>
          </a:stretch>
        </p:blipFill>
        <p:spPr bwMode="auto">
          <a:xfrm>
            <a:off x="3124200" y="5105400"/>
            <a:ext cx="1417320" cy="1143000"/>
          </a:xfrm>
          <a:prstGeom prst="rect">
            <a:avLst/>
          </a:prstGeom>
          <a:noFill/>
        </p:spPr>
      </p:pic>
      <p:pic>
        <p:nvPicPr>
          <p:cNvPr id="4101" name="Picture 5" descr="H:\ImageSet\ImageSet\13935\sailboat_01_10_altavista.jpg"/>
          <p:cNvPicPr>
            <a:picLocks noChangeAspect="1" noChangeArrowheads="1"/>
          </p:cNvPicPr>
          <p:nvPr/>
        </p:nvPicPr>
        <p:blipFill>
          <a:blip r:embed="rId6" cstate="print"/>
          <a:srcRect/>
          <a:stretch>
            <a:fillRect/>
          </a:stretch>
        </p:blipFill>
        <p:spPr bwMode="auto">
          <a:xfrm>
            <a:off x="3505200" y="1600200"/>
            <a:ext cx="1143000" cy="1535430"/>
          </a:xfrm>
          <a:prstGeom prst="rect">
            <a:avLst/>
          </a:prstGeom>
          <a:noFill/>
        </p:spPr>
      </p:pic>
      <p:pic>
        <p:nvPicPr>
          <p:cNvPr id="4102" name="Picture 6" descr="H:\ImageSet\ImageSet\13935\sailboat_01_20_altavista.jpg"/>
          <p:cNvPicPr>
            <a:picLocks noChangeAspect="1" noChangeArrowheads="1"/>
          </p:cNvPicPr>
          <p:nvPr/>
        </p:nvPicPr>
        <p:blipFill>
          <a:blip r:embed="rId7" cstate="print"/>
          <a:srcRect/>
          <a:stretch>
            <a:fillRect/>
          </a:stretch>
        </p:blipFill>
        <p:spPr bwMode="auto">
          <a:xfrm>
            <a:off x="685800" y="1524000"/>
            <a:ext cx="1527810" cy="1143000"/>
          </a:xfrm>
          <a:prstGeom prst="rect">
            <a:avLst/>
          </a:prstGeom>
          <a:noFill/>
        </p:spPr>
      </p:pic>
      <p:pic>
        <p:nvPicPr>
          <p:cNvPr id="4103" name="Picture 7" descr="H:\ImageSet\ImageSet\13935\sailboat_02_04_altavista.jpg"/>
          <p:cNvPicPr>
            <a:picLocks noChangeAspect="1" noChangeArrowheads="1"/>
          </p:cNvPicPr>
          <p:nvPr/>
        </p:nvPicPr>
        <p:blipFill>
          <a:blip r:embed="rId8" cstate="print"/>
          <a:srcRect/>
          <a:stretch>
            <a:fillRect/>
          </a:stretch>
        </p:blipFill>
        <p:spPr bwMode="auto">
          <a:xfrm>
            <a:off x="2247900" y="2286000"/>
            <a:ext cx="1143000" cy="1432560"/>
          </a:xfrm>
          <a:prstGeom prst="rect">
            <a:avLst/>
          </a:prstGeom>
          <a:noFill/>
        </p:spPr>
      </p:pic>
      <p:pic>
        <p:nvPicPr>
          <p:cNvPr id="4104" name="Picture 8" descr="H:\ImageSet\ImageSet\13935\sailboat_02_05_ask.jpg"/>
          <p:cNvPicPr>
            <a:picLocks noChangeAspect="1" noChangeArrowheads="1"/>
          </p:cNvPicPr>
          <p:nvPr/>
        </p:nvPicPr>
        <p:blipFill>
          <a:blip r:embed="rId9" cstate="print"/>
          <a:srcRect/>
          <a:stretch>
            <a:fillRect/>
          </a:stretch>
        </p:blipFill>
        <p:spPr bwMode="auto">
          <a:xfrm>
            <a:off x="2057400" y="3886200"/>
            <a:ext cx="1295400" cy="1143000"/>
          </a:xfrm>
          <a:prstGeom prst="rect">
            <a:avLst/>
          </a:prstGeom>
          <a:noFill/>
        </p:spPr>
      </p:pic>
      <p:pic>
        <p:nvPicPr>
          <p:cNvPr id="4105" name="Picture 9" descr="H:\ImageSet\ImageSet\13935\sailboat_02_08_altavista.jpg"/>
          <p:cNvPicPr>
            <a:picLocks noChangeAspect="1" noChangeArrowheads="1"/>
          </p:cNvPicPr>
          <p:nvPr/>
        </p:nvPicPr>
        <p:blipFill>
          <a:blip r:embed="rId10" cstate="print"/>
          <a:srcRect/>
          <a:stretch>
            <a:fillRect/>
          </a:stretch>
        </p:blipFill>
        <p:spPr bwMode="auto">
          <a:xfrm>
            <a:off x="1066800" y="5105400"/>
            <a:ext cx="1268730" cy="1143000"/>
          </a:xfrm>
          <a:prstGeom prst="rect">
            <a:avLst/>
          </a:prstGeom>
          <a:noFill/>
        </p:spPr>
      </p:pic>
      <p:pic>
        <p:nvPicPr>
          <p:cNvPr id="4106" name="Picture 10" descr="H:\ImageSet\ImageSet\13935\sailboat_02_19_altavista.jpg"/>
          <p:cNvPicPr>
            <a:picLocks noChangeAspect="1" noChangeArrowheads="1"/>
          </p:cNvPicPr>
          <p:nvPr/>
        </p:nvPicPr>
        <p:blipFill>
          <a:blip r:embed="rId11" cstate="print"/>
          <a:srcRect/>
          <a:stretch>
            <a:fillRect/>
          </a:stretch>
        </p:blipFill>
        <p:spPr bwMode="auto">
          <a:xfrm>
            <a:off x="3429000" y="3429000"/>
            <a:ext cx="1337310" cy="1143000"/>
          </a:xfrm>
          <a:prstGeom prst="rect">
            <a:avLst/>
          </a:prstGeom>
          <a:noFill/>
        </p:spPr>
      </p:pic>
      <p:pic>
        <p:nvPicPr>
          <p:cNvPr id="14" name="Picture 2"/>
          <p:cNvPicPr>
            <a:picLocks noChangeArrowheads="1"/>
          </p:cNvPicPr>
          <p:nvPr/>
        </p:nvPicPr>
        <p:blipFill>
          <a:blip r:embed="rId12" cstate="print"/>
          <a:srcRect/>
          <a:stretch>
            <a:fillRect/>
          </a:stretch>
        </p:blipFill>
        <p:spPr bwMode="auto">
          <a:xfrm>
            <a:off x="6172200" y="4489704"/>
            <a:ext cx="1755648" cy="1911096"/>
          </a:xfrm>
          <a:prstGeom prst="rect">
            <a:avLst/>
          </a:prstGeom>
          <a:noFill/>
          <a:ln w="9525">
            <a:noFill/>
            <a:miter lim="800000"/>
            <a:headEnd/>
            <a:tailEnd/>
          </a:ln>
        </p:spPr>
      </p:pic>
      <p:sp>
        <p:nvSpPr>
          <p:cNvPr id="15" name="Rectangle 14"/>
          <p:cNvSpPr/>
          <p:nvPr/>
        </p:nvSpPr>
        <p:spPr>
          <a:xfrm>
            <a:off x="5441473" y="3654623"/>
            <a:ext cx="3206583" cy="307777"/>
          </a:xfrm>
          <a:prstGeom prst="rect">
            <a:avLst/>
          </a:prstGeom>
        </p:spPr>
        <p:txBody>
          <a:bodyPr wrap="none">
            <a:spAutoFit/>
          </a:bodyPr>
          <a:lstStyle/>
          <a:p>
            <a:pPr algn="ctr"/>
            <a:r>
              <a:rPr lang="en-US" sz="1400" dirty="0" smtClean="0">
                <a:latin typeface="+mj-lt"/>
              </a:rPr>
              <a:t> Weights of OB feature at different scales </a:t>
            </a:r>
          </a:p>
        </p:txBody>
      </p:sp>
      <p:sp>
        <p:nvSpPr>
          <p:cNvPr id="16" name="Rectangle 15"/>
          <p:cNvSpPr/>
          <p:nvPr/>
        </p:nvSpPr>
        <p:spPr>
          <a:xfrm>
            <a:off x="4800600" y="6400800"/>
            <a:ext cx="4419600" cy="523220"/>
          </a:xfrm>
          <a:prstGeom prst="rect">
            <a:avLst/>
          </a:prstGeom>
        </p:spPr>
        <p:txBody>
          <a:bodyPr wrap="square">
            <a:spAutoFit/>
          </a:bodyPr>
          <a:lstStyle/>
          <a:p>
            <a:pPr algn="ctr"/>
            <a:r>
              <a:rPr lang="en-US" sz="1400" dirty="0" smtClean="0">
                <a:latin typeface="+mj-lt"/>
              </a:rPr>
              <a:t>heat map of OB feature weights  at the scale  with highest weight sum</a:t>
            </a:r>
          </a:p>
        </p:txBody>
      </p:sp>
      <p:sp>
        <p:nvSpPr>
          <p:cNvPr id="17" name="Rectangle 16"/>
          <p:cNvSpPr/>
          <p:nvPr/>
        </p:nvSpPr>
        <p:spPr>
          <a:xfrm>
            <a:off x="6248400" y="1066800"/>
            <a:ext cx="1413977" cy="369332"/>
          </a:xfrm>
          <a:prstGeom prst="rect">
            <a:avLst/>
          </a:prstGeom>
        </p:spPr>
        <p:txBody>
          <a:bodyPr wrap="none">
            <a:spAutoFit/>
          </a:bodyPr>
          <a:lstStyle/>
          <a:p>
            <a:r>
              <a:rPr lang="en-US" dirty="0" smtClean="0">
                <a:latin typeface="+mj-lt"/>
              </a:rPr>
              <a:t>Scale pattern</a:t>
            </a:r>
            <a:endParaRPr lang="en-US" dirty="0">
              <a:latin typeface="+mj-lt"/>
            </a:endParaRPr>
          </a:p>
        </p:txBody>
      </p:sp>
      <p:sp>
        <p:nvSpPr>
          <p:cNvPr id="18" name="Rectangle 17"/>
          <p:cNvSpPr/>
          <p:nvPr/>
        </p:nvSpPr>
        <p:spPr>
          <a:xfrm>
            <a:off x="6228439" y="4114800"/>
            <a:ext cx="1562864" cy="369332"/>
          </a:xfrm>
          <a:prstGeom prst="rect">
            <a:avLst/>
          </a:prstGeom>
        </p:spPr>
        <p:txBody>
          <a:bodyPr wrap="none">
            <a:spAutoFit/>
          </a:bodyPr>
          <a:lstStyle/>
          <a:p>
            <a:pPr algn="ctr"/>
            <a:r>
              <a:rPr lang="en-US" dirty="0" smtClean="0">
                <a:latin typeface="+mj-lt"/>
              </a:rPr>
              <a:t>Spatial pattern</a:t>
            </a:r>
          </a:p>
        </p:txBody>
      </p:sp>
    </p:spTree>
    <p:extLst>
      <p:ext uri="{BB962C8B-B14F-4D97-AF65-F5344CB8AC3E}">
        <p14:creationId xmlns:p14="http://schemas.microsoft.com/office/powerpoint/2010/main" xmlns="" val="249125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Learned object pattern given</a:t>
            </a:r>
            <a:br>
              <a:rPr lang="en-US" dirty="0" smtClean="0"/>
            </a:br>
            <a:r>
              <a:rPr lang="en-US" dirty="0" smtClean="0"/>
              <a:t>scene class</a:t>
            </a:r>
            <a:endParaRPr lang="en-US" dirty="0"/>
          </a:p>
        </p:txBody>
      </p:sp>
      <p:sp>
        <p:nvSpPr>
          <p:cNvPr id="4" name="Rectangle 3"/>
          <p:cNvSpPr/>
          <p:nvPr/>
        </p:nvSpPr>
        <p:spPr>
          <a:xfrm>
            <a:off x="609600" y="1447800"/>
            <a:ext cx="4267200" cy="4953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rrowheads="1"/>
          </p:cNvPicPr>
          <p:nvPr/>
        </p:nvPicPr>
        <p:blipFill>
          <a:blip r:embed="rId3" cstate="print"/>
          <a:srcRect/>
          <a:stretch>
            <a:fillRect/>
          </a:stretch>
        </p:blipFill>
        <p:spPr bwMode="auto">
          <a:xfrm>
            <a:off x="6172200" y="4489704"/>
            <a:ext cx="1755648" cy="1911096"/>
          </a:xfrm>
          <a:prstGeom prst="rect">
            <a:avLst/>
          </a:prstGeom>
          <a:noFill/>
          <a:ln w="9525">
            <a:noFill/>
            <a:miter lim="800000"/>
            <a:headEnd/>
            <a:tailEnd/>
          </a:ln>
        </p:spPr>
      </p:pic>
      <p:pic>
        <p:nvPicPr>
          <p:cNvPr id="6155" name="Picture 11" descr="H:\ImageSet\ImageSet\6882\coast_natu667.jpg"/>
          <p:cNvPicPr>
            <a:picLocks noChangeAspect="1" noChangeArrowheads="1"/>
          </p:cNvPicPr>
          <p:nvPr/>
        </p:nvPicPr>
        <p:blipFill>
          <a:blip r:embed="rId4" cstate="print"/>
          <a:srcRect/>
          <a:stretch>
            <a:fillRect/>
          </a:stretch>
        </p:blipFill>
        <p:spPr bwMode="auto">
          <a:xfrm>
            <a:off x="3581400" y="4724400"/>
            <a:ext cx="1143000" cy="1143000"/>
          </a:xfrm>
          <a:prstGeom prst="rect">
            <a:avLst/>
          </a:prstGeom>
          <a:noFill/>
        </p:spPr>
      </p:pic>
      <p:pic>
        <p:nvPicPr>
          <p:cNvPr id="6156" name="Picture 12" descr="H:\ImageSet\ImageSet\6882\coast_bea14.jpg"/>
          <p:cNvPicPr>
            <a:picLocks noChangeAspect="1" noChangeArrowheads="1"/>
          </p:cNvPicPr>
          <p:nvPr/>
        </p:nvPicPr>
        <p:blipFill>
          <a:blip r:embed="rId5" cstate="print"/>
          <a:srcRect/>
          <a:stretch>
            <a:fillRect/>
          </a:stretch>
        </p:blipFill>
        <p:spPr bwMode="auto">
          <a:xfrm>
            <a:off x="3581400" y="2971800"/>
            <a:ext cx="1143000" cy="1143000"/>
          </a:xfrm>
          <a:prstGeom prst="rect">
            <a:avLst/>
          </a:prstGeom>
          <a:noFill/>
        </p:spPr>
      </p:pic>
      <p:pic>
        <p:nvPicPr>
          <p:cNvPr id="6161" name="Picture 17" descr="H:\ImageSet\ImageSet\6882\coast_n344048.jpg"/>
          <p:cNvPicPr>
            <a:picLocks noChangeAspect="1" noChangeArrowheads="1"/>
          </p:cNvPicPr>
          <p:nvPr/>
        </p:nvPicPr>
        <p:blipFill>
          <a:blip r:embed="rId6" cstate="print"/>
          <a:srcRect/>
          <a:stretch>
            <a:fillRect/>
          </a:stretch>
        </p:blipFill>
        <p:spPr bwMode="auto">
          <a:xfrm>
            <a:off x="762000" y="1676400"/>
            <a:ext cx="1143000" cy="1143000"/>
          </a:xfrm>
          <a:prstGeom prst="rect">
            <a:avLst/>
          </a:prstGeom>
          <a:noFill/>
        </p:spPr>
      </p:pic>
      <p:pic>
        <p:nvPicPr>
          <p:cNvPr id="6162" name="Picture 18" descr="H:\ImageSet\ImageSet\6882\coast_natu468.jpg"/>
          <p:cNvPicPr>
            <a:picLocks noChangeAspect="1" noChangeArrowheads="1"/>
          </p:cNvPicPr>
          <p:nvPr/>
        </p:nvPicPr>
        <p:blipFill>
          <a:blip r:embed="rId7" cstate="print"/>
          <a:srcRect/>
          <a:stretch>
            <a:fillRect/>
          </a:stretch>
        </p:blipFill>
        <p:spPr bwMode="auto">
          <a:xfrm>
            <a:off x="3581400" y="1600200"/>
            <a:ext cx="1143000" cy="1143000"/>
          </a:xfrm>
          <a:prstGeom prst="rect">
            <a:avLst/>
          </a:prstGeom>
          <a:noFill/>
        </p:spPr>
      </p:pic>
      <p:pic>
        <p:nvPicPr>
          <p:cNvPr id="6170" name="Picture 26" descr="H:\ImageSet\ImageSet\6882\coast_land812.jpg"/>
          <p:cNvPicPr>
            <a:picLocks noChangeAspect="1" noChangeArrowheads="1"/>
          </p:cNvPicPr>
          <p:nvPr/>
        </p:nvPicPr>
        <p:blipFill>
          <a:blip r:embed="rId8" cstate="print"/>
          <a:srcRect/>
          <a:stretch>
            <a:fillRect/>
          </a:stretch>
        </p:blipFill>
        <p:spPr bwMode="auto">
          <a:xfrm>
            <a:off x="838200" y="4800600"/>
            <a:ext cx="1143000" cy="1143000"/>
          </a:xfrm>
          <a:prstGeom prst="rect">
            <a:avLst/>
          </a:prstGeom>
          <a:noFill/>
        </p:spPr>
      </p:pic>
      <p:pic>
        <p:nvPicPr>
          <p:cNvPr id="6171" name="Picture 27" descr="H:\ImageSet\ImageSet\6882\coast_n328001.jpg"/>
          <p:cNvPicPr>
            <a:picLocks noChangeAspect="1" noChangeArrowheads="1"/>
          </p:cNvPicPr>
          <p:nvPr/>
        </p:nvPicPr>
        <p:blipFill>
          <a:blip r:embed="rId9" cstate="print"/>
          <a:srcRect/>
          <a:stretch>
            <a:fillRect/>
          </a:stretch>
        </p:blipFill>
        <p:spPr bwMode="auto">
          <a:xfrm>
            <a:off x="2209800" y="3505200"/>
            <a:ext cx="1143000" cy="1143000"/>
          </a:xfrm>
          <a:prstGeom prst="rect">
            <a:avLst/>
          </a:prstGeom>
          <a:noFill/>
        </p:spPr>
      </p:pic>
      <p:pic>
        <p:nvPicPr>
          <p:cNvPr id="6173" name="Picture 29" descr="H:\ImageSet\ImageSet\6882\coast_n295027.jpg"/>
          <p:cNvPicPr>
            <a:picLocks noChangeAspect="1" noChangeArrowheads="1"/>
          </p:cNvPicPr>
          <p:nvPr/>
        </p:nvPicPr>
        <p:blipFill>
          <a:blip r:embed="rId10" cstate="print"/>
          <a:srcRect/>
          <a:stretch>
            <a:fillRect/>
          </a:stretch>
        </p:blipFill>
        <p:spPr bwMode="auto">
          <a:xfrm>
            <a:off x="914400" y="3276600"/>
            <a:ext cx="1143000" cy="1143000"/>
          </a:xfrm>
          <a:prstGeom prst="rect">
            <a:avLst/>
          </a:prstGeom>
          <a:noFill/>
        </p:spPr>
      </p:pic>
      <p:pic>
        <p:nvPicPr>
          <p:cNvPr id="42" name="Picture 3" descr="H:\ImageSet\ImageSet\6882\coast_nat895.jpg"/>
          <p:cNvPicPr>
            <a:picLocks noChangeAspect="1" noChangeArrowheads="1"/>
          </p:cNvPicPr>
          <p:nvPr/>
        </p:nvPicPr>
        <p:blipFill>
          <a:blip r:embed="rId11" cstate="print"/>
          <a:srcRect/>
          <a:stretch>
            <a:fillRect/>
          </a:stretch>
        </p:blipFill>
        <p:spPr bwMode="auto">
          <a:xfrm>
            <a:off x="2209800" y="1981200"/>
            <a:ext cx="1143000" cy="1143000"/>
          </a:xfrm>
          <a:prstGeom prst="rect">
            <a:avLst/>
          </a:prstGeom>
          <a:noFill/>
        </p:spPr>
      </p:pic>
      <p:pic>
        <p:nvPicPr>
          <p:cNvPr id="43" name="Picture 4" descr="H:\ImageSet\ImageSet\6882\coast_nat1125.jpg"/>
          <p:cNvPicPr>
            <a:picLocks noChangeAspect="1" noChangeArrowheads="1"/>
          </p:cNvPicPr>
          <p:nvPr/>
        </p:nvPicPr>
        <p:blipFill>
          <a:blip r:embed="rId12" cstate="print"/>
          <a:srcRect/>
          <a:stretch>
            <a:fillRect/>
          </a:stretch>
        </p:blipFill>
        <p:spPr bwMode="auto">
          <a:xfrm>
            <a:off x="2209800" y="5029200"/>
            <a:ext cx="1143000" cy="1143000"/>
          </a:xfrm>
          <a:prstGeom prst="rect">
            <a:avLst/>
          </a:prstGeom>
          <a:noFill/>
        </p:spPr>
      </p:pic>
      <p:pic>
        <p:nvPicPr>
          <p:cNvPr id="2050" name="Picture 2"/>
          <p:cNvPicPr>
            <a:picLocks noChangeArrowheads="1"/>
          </p:cNvPicPr>
          <p:nvPr/>
        </p:nvPicPr>
        <p:blipFill>
          <a:blip r:embed="rId13" cstate="print"/>
          <a:srcRect/>
          <a:stretch>
            <a:fillRect/>
          </a:stretch>
        </p:blipFill>
        <p:spPr bwMode="auto">
          <a:xfrm>
            <a:off x="5943600" y="1443038"/>
            <a:ext cx="2258568" cy="2258568"/>
          </a:xfrm>
          <a:prstGeom prst="rect">
            <a:avLst/>
          </a:prstGeom>
          <a:noFill/>
          <a:ln w="9525">
            <a:noFill/>
            <a:miter lim="800000"/>
            <a:headEnd/>
            <a:tailEnd/>
          </a:ln>
        </p:spPr>
      </p:pic>
      <p:sp>
        <p:nvSpPr>
          <p:cNvPr id="16" name="Rectangle 15"/>
          <p:cNvSpPr/>
          <p:nvPr/>
        </p:nvSpPr>
        <p:spPr>
          <a:xfrm>
            <a:off x="5441473" y="3654623"/>
            <a:ext cx="3206583" cy="307777"/>
          </a:xfrm>
          <a:prstGeom prst="rect">
            <a:avLst/>
          </a:prstGeom>
        </p:spPr>
        <p:txBody>
          <a:bodyPr wrap="none">
            <a:spAutoFit/>
          </a:bodyPr>
          <a:lstStyle/>
          <a:p>
            <a:pPr algn="ctr"/>
            <a:r>
              <a:rPr lang="en-US" sz="1400" dirty="0" smtClean="0">
                <a:latin typeface="+mj-lt"/>
              </a:rPr>
              <a:t> Weights of OB feature at different scales </a:t>
            </a:r>
          </a:p>
        </p:txBody>
      </p:sp>
      <p:sp>
        <p:nvSpPr>
          <p:cNvPr id="17" name="Rectangle 16"/>
          <p:cNvSpPr/>
          <p:nvPr/>
        </p:nvSpPr>
        <p:spPr>
          <a:xfrm>
            <a:off x="4800600" y="6400800"/>
            <a:ext cx="4419600" cy="523220"/>
          </a:xfrm>
          <a:prstGeom prst="rect">
            <a:avLst/>
          </a:prstGeom>
        </p:spPr>
        <p:txBody>
          <a:bodyPr wrap="square">
            <a:spAutoFit/>
          </a:bodyPr>
          <a:lstStyle/>
          <a:p>
            <a:pPr algn="ctr"/>
            <a:r>
              <a:rPr lang="en-US" sz="1400" dirty="0" smtClean="0">
                <a:latin typeface="+mj-lt"/>
              </a:rPr>
              <a:t>heat map of OB feature weights  at the scale  with highest weight sum</a:t>
            </a:r>
          </a:p>
        </p:txBody>
      </p:sp>
      <p:sp>
        <p:nvSpPr>
          <p:cNvPr id="18" name="Rectangle 17"/>
          <p:cNvSpPr/>
          <p:nvPr/>
        </p:nvSpPr>
        <p:spPr>
          <a:xfrm>
            <a:off x="6248400" y="1066800"/>
            <a:ext cx="1413977" cy="369332"/>
          </a:xfrm>
          <a:prstGeom prst="rect">
            <a:avLst/>
          </a:prstGeom>
        </p:spPr>
        <p:txBody>
          <a:bodyPr wrap="none">
            <a:spAutoFit/>
          </a:bodyPr>
          <a:lstStyle/>
          <a:p>
            <a:r>
              <a:rPr lang="en-US" dirty="0" smtClean="0">
                <a:latin typeface="+mj-lt"/>
              </a:rPr>
              <a:t>Scale pattern</a:t>
            </a:r>
            <a:endParaRPr lang="en-US" dirty="0">
              <a:latin typeface="+mj-lt"/>
            </a:endParaRPr>
          </a:p>
        </p:txBody>
      </p:sp>
      <p:sp>
        <p:nvSpPr>
          <p:cNvPr id="19" name="Rectangle 18"/>
          <p:cNvSpPr/>
          <p:nvPr/>
        </p:nvSpPr>
        <p:spPr>
          <a:xfrm>
            <a:off x="6228439" y="4114800"/>
            <a:ext cx="1562864" cy="369332"/>
          </a:xfrm>
          <a:prstGeom prst="rect">
            <a:avLst/>
          </a:prstGeom>
        </p:spPr>
        <p:txBody>
          <a:bodyPr wrap="none">
            <a:spAutoFit/>
          </a:bodyPr>
          <a:lstStyle/>
          <a:p>
            <a:pPr algn="ctr"/>
            <a:r>
              <a:rPr lang="en-US" dirty="0" smtClean="0">
                <a:latin typeface="+mj-lt"/>
              </a:rPr>
              <a:t>Spatial pattern</a:t>
            </a:r>
          </a:p>
        </p:txBody>
      </p:sp>
    </p:spTree>
    <p:extLst>
      <p:ext uri="{BB962C8B-B14F-4D97-AF65-F5344CB8AC3E}">
        <p14:creationId xmlns:p14="http://schemas.microsoft.com/office/powerpoint/2010/main" xmlns="" val="81043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ltLang="zh-CN" dirty="0" smtClean="0"/>
              <a:t>Thank you!</a:t>
            </a:r>
            <a:endParaRPr lang="zh-CN" altLang="en-US" dirty="0"/>
          </a:p>
        </p:txBody>
      </p:sp>
      <p:sp>
        <p:nvSpPr>
          <p:cNvPr id="5" name="Subtitle 4"/>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xmlns="" val="33706929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15.png"/>
          <p:cNvPicPr>
            <a:picLocks noChangeAspect="1"/>
          </p:cNvPicPr>
          <p:nvPr/>
        </p:nvPicPr>
        <p:blipFill>
          <a:blip r:embed="rId2" cstate="print"/>
          <a:stretch>
            <a:fillRect/>
          </a:stretch>
        </p:blipFill>
        <p:spPr>
          <a:xfrm>
            <a:off x="1828800" y="1901952"/>
            <a:ext cx="1989106" cy="3276600"/>
          </a:xfrm>
          <a:prstGeom prst="rect">
            <a:avLst/>
          </a:prstGeom>
        </p:spPr>
      </p:pic>
      <p:sp>
        <p:nvSpPr>
          <p:cNvPr id="21" name="Rectangle 20"/>
          <p:cNvSpPr>
            <a:spLocks/>
          </p:cNvSpPr>
          <p:nvPr/>
        </p:nvSpPr>
        <p:spPr>
          <a:xfrm>
            <a:off x="762000" y="609600"/>
            <a:ext cx="4191000" cy="533400"/>
          </a:xfrm>
          <a:prstGeom prst="rect">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object.png"/>
          <p:cNvPicPr>
            <a:picLocks noChangeAspect="1"/>
          </p:cNvPicPr>
          <p:nvPr/>
        </p:nvPicPr>
        <p:blipFill>
          <a:blip r:embed="rId3" cstate="print"/>
          <a:stretch>
            <a:fillRect/>
          </a:stretch>
        </p:blipFill>
        <p:spPr>
          <a:xfrm>
            <a:off x="5334000" y="1901952"/>
            <a:ext cx="1981200" cy="3263576"/>
          </a:xfrm>
          <a:prstGeom prst="rect">
            <a:avLst/>
          </a:prstGeom>
        </p:spPr>
      </p:pic>
      <p:sp>
        <p:nvSpPr>
          <p:cNvPr id="31" name="Rectangle 30"/>
          <p:cNvSpPr/>
          <p:nvPr/>
        </p:nvSpPr>
        <p:spPr>
          <a:xfrm>
            <a:off x="5257800" y="1828800"/>
            <a:ext cx="2133600" cy="3429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Subtitle 2"/>
          <p:cNvSpPr txBox="1">
            <a:spLocks/>
          </p:cNvSpPr>
          <p:nvPr/>
        </p:nvSpPr>
        <p:spPr>
          <a:xfrm>
            <a:off x="609600" y="609600"/>
            <a:ext cx="7848600" cy="5334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cs typeface="Arial" pitchFamily="34" charset="0"/>
              </a:rPr>
              <a:t>Human pose estimation</a:t>
            </a:r>
            <a:r>
              <a:rPr lang="en-US" sz="2800" b="1" dirty="0" smtClean="0">
                <a:latin typeface="Arial" pitchFamily="34" charset="0"/>
                <a:cs typeface="Arial" pitchFamily="34" charset="0"/>
              </a:rPr>
              <a:t> &amp; Object detection</a:t>
            </a:r>
            <a:endParaRPr kumimoji="0" lang="en-US" sz="28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35" name="Slide Number Placeholder 34"/>
          <p:cNvSpPr>
            <a:spLocks noGrp="1"/>
          </p:cNvSpPr>
          <p:nvPr>
            <p:ph type="sldNum" sz="quarter" idx="12"/>
          </p:nvPr>
        </p:nvSpPr>
        <p:spPr/>
        <p:txBody>
          <a:bodyPr/>
          <a:lstStyle/>
          <a:p>
            <a:fld id="{E0BB3CA0-32E3-4CDE-8D18-1C80C234AB4A}" type="slidenum">
              <a:rPr lang="en-US" smtClean="0"/>
              <a:pPr/>
              <a:t>8</a:t>
            </a:fld>
            <a:endParaRPr lang="en-US" dirty="0"/>
          </a:p>
        </p:txBody>
      </p:sp>
      <p:grpSp>
        <p:nvGrpSpPr>
          <p:cNvPr id="2" name="Group 46"/>
          <p:cNvGrpSpPr>
            <a:grpSpLocks noChangeAspect="1"/>
          </p:cNvGrpSpPr>
          <p:nvPr/>
        </p:nvGrpSpPr>
        <p:grpSpPr>
          <a:xfrm>
            <a:off x="1828800" y="2057400"/>
            <a:ext cx="1853408" cy="3108960"/>
            <a:chOff x="5515517" y="4482687"/>
            <a:chExt cx="1098057" cy="1841913"/>
          </a:xfrm>
        </p:grpSpPr>
        <p:sp>
          <p:nvSpPr>
            <p:cNvPr id="37" name="Rounded Rectangle 36"/>
            <p:cNvSpPr/>
            <p:nvPr/>
          </p:nvSpPr>
          <p:spPr>
            <a:xfrm>
              <a:off x="5979613" y="4482687"/>
              <a:ext cx="233916" cy="327483"/>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p:cNvSpPr/>
            <p:nvPr/>
          </p:nvSpPr>
          <p:spPr>
            <a:xfrm>
              <a:off x="6073180" y="4716603"/>
              <a:ext cx="374266" cy="561399"/>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ounded Rectangle 38"/>
            <p:cNvSpPr/>
            <p:nvPr/>
          </p:nvSpPr>
          <p:spPr>
            <a:xfrm rot="19957910">
              <a:off x="6317459" y="4705250"/>
              <a:ext cx="140024" cy="282715"/>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p:cNvSpPr/>
            <p:nvPr/>
          </p:nvSpPr>
          <p:spPr>
            <a:xfrm rot="19957910">
              <a:off x="6467427" y="4918832"/>
              <a:ext cx="146147" cy="330502"/>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40"/>
            <p:cNvSpPr/>
            <p:nvPr/>
          </p:nvSpPr>
          <p:spPr>
            <a:xfrm rot="4440663">
              <a:off x="5950313" y="4906613"/>
              <a:ext cx="140024" cy="282715"/>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p:cNvSpPr/>
            <p:nvPr/>
          </p:nvSpPr>
          <p:spPr>
            <a:xfrm rot="6101825">
              <a:off x="5651245" y="4781886"/>
              <a:ext cx="146147" cy="417604"/>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42"/>
            <p:cNvSpPr/>
            <p:nvPr/>
          </p:nvSpPr>
          <p:spPr>
            <a:xfrm rot="789981">
              <a:off x="6305126" y="5275744"/>
              <a:ext cx="283977" cy="428392"/>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ounded Rectangle 43"/>
            <p:cNvSpPr/>
            <p:nvPr/>
          </p:nvSpPr>
          <p:spPr>
            <a:xfrm rot="1970179">
              <a:off x="5887994" y="5289254"/>
              <a:ext cx="242244" cy="428392"/>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ounded Rectangle 44"/>
            <p:cNvSpPr/>
            <p:nvPr/>
          </p:nvSpPr>
          <p:spPr>
            <a:xfrm rot="21249300">
              <a:off x="6290075" y="5668854"/>
              <a:ext cx="211823" cy="595308"/>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p:cNvSpPr/>
            <p:nvPr/>
          </p:nvSpPr>
          <p:spPr>
            <a:xfrm>
              <a:off x="5930615" y="5729292"/>
              <a:ext cx="211823" cy="595308"/>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p:cNvSpPr/>
          <p:nvPr/>
        </p:nvSpPr>
        <p:spPr>
          <a:xfrm>
            <a:off x="152400" y="1905000"/>
            <a:ext cx="1676400" cy="1015663"/>
          </a:xfrm>
          <a:prstGeom prst="rect">
            <a:avLst/>
          </a:prstGeom>
        </p:spPr>
        <p:txBody>
          <a:bodyPr wrap="square">
            <a:spAutoFit/>
          </a:bodyPr>
          <a:lstStyle/>
          <a:p>
            <a:r>
              <a:rPr lang="en-US" sz="2000" dirty="0" smtClean="0">
                <a:latin typeface="Arial" pitchFamily="34" charset="0"/>
                <a:cs typeface="Arial" pitchFamily="34" charset="0"/>
              </a:rPr>
              <a:t>Human pose estimation is challenging.</a:t>
            </a:r>
          </a:p>
        </p:txBody>
      </p:sp>
      <p:sp>
        <p:nvSpPr>
          <p:cNvPr id="23" name="Rectangle 22"/>
          <p:cNvSpPr/>
          <p:nvPr/>
        </p:nvSpPr>
        <p:spPr>
          <a:xfrm>
            <a:off x="1600200" y="5181600"/>
            <a:ext cx="3200400" cy="1600438"/>
          </a:xfrm>
          <a:prstGeom prst="rect">
            <a:avLst/>
          </a:prstGeom>
        </p:spPr>
        <p:txBody>
          <a:bodyPr wrap="square">
            <a:spAutoFit/>
          </a:bodyPr>
          <a:lstStyle/>
          <a:p>
            <a:pPr>
              <a:buFont typeface="Arial" pitchFamily="34" charset="0"/>
              <a:buChar char="•"/>
            </a:pPr>
            <a:r>
              <a:rPr lang="en-US" sz="1400" dirty="0" smtClean="0">
                <a:latin typeface="Arial" pitchFamily="34" charset="0"/>
                <a:cs typeface="Arial" pitchFamily="34" charset="0"/>
              </a:rPr>
              <a:t>  Felzenszwalb &amp; Huttenlocher, 2005</a:t>
            </a:r>
          </a:p>
          <a:p>
            <a:pPr>
              <a:buFont typeface="Arial" pitchFamily="34" charset="0"/>
              <a:buChar char="•"/>
            </a:pPr>
            <a:r>
              <a:rPr lang="en-US" sz="1400" dirty="0" smtClean="0">
                <a:latin typeface="Arial" pitchFamily="34" charset="0"/>
                <a:cs typeface="Arial" pitchFamily="34" charset="0"/>
              </a:rPr>
              <a:t>  Ren et al, 2005</a:t>
            </a:r>
          </a:p>
          <a:p>
            <a:pPr>
              <a:buFont typeface="Arial" pitchFamily="34" charset="0"/>
              <a:buChar char="•"/>
            </a:pPr>
            <a:r>
              <a:rPr lang="en-US" sz="1400" dirty="0" smtClean="0">
                <a:latin typeface="Arial" pitchFamily="34" charset="0"/>
                <a:cs typeface="Arial" pitchFamily="34" charset="0"/>
              </a:rPr>
              <a:t>  Ramanan, 2006</a:t>
            </a:r>
          </a:p>
          <a:p>
            <a:pPr>
              <a:buFont typeface="Arial" pitchFamily="34" charset="0"/>
              <a:buChar char="•"/>
            </a:pPr>
            <a:r>
              <a:rPr lang="en-US" sz="1400" dirty="0" smtClean="0">
                <a:latin typeface="Arial" pitchFamily="34" charset="0"/>
                <a:cs typeface="Arial" pitchFamily="34" charset="0"/>
              </a:rPr>
              <a:t>  Ferrari et al, 2008</a:t>
            </a:r>
          </a:p>
          <a:p>
            <a:pPr>
              <a:buFont typeface="Arial" pitchFamily="34" charset="0"/>
              <a:buChar char="•"/>
            </a:pPr>
            <a:r>
              <a:rPr lang="en-US" sz="1400" dirty="0" smtClean="0">
                <a:latin typeface="Arial" pitchFamily="34" charset="0"/>
                <a:cs typeface="Arial" pitchFamily="34" charset="0"/>
              </a:rPr>
              <a:t>  Yang &amp; Mori, 2008</a:t>
            </a:r>
          </a:p>
          <a:p>
            <a:pPr>
              <a:buFont typeface="Arial" pitchFamily="34" charset="0"/>
              <a:buChar char="•"/>
            </a:pPr>
            <a:r>
              <a:rPr lang="en-US" sz="1400" dirty="0" smtClean="0">
                <a:latin typeface="Arial" pitchFamily="34" charset="0"/>
                <a:cs typeface="Arial" pitchFamily="34" charset="0"/>
              </a:rPr>
              <a:t>  Andriluka et al, 2009</a:t>
            </a:r>
          </a:p>
          <a:p>
            <a:pPr>
              <a:buFont typeface="Arial" pitchFamily="34" charset="0"/>
              <a:buChar char="•"/>
            </a:pPr>
            <a:r>
              <a:rPr lang="en-US" sz="1400" dirty="0" smtClean="0">
                <a:latin typeface="Arial" pitchFamily="34" charset="0"/>
                <a:cs typeface="Arial" pitchFamily="34" charset="0"/>
              </a:rPr>
              <a:t>  Eichner &amp; Ferrari, 2009</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a:spLocks/>
          </p:cNvSpPr>
          <p:nvPr/>
        </p:nvSpPr>
        <p:spPr>
          <a:xfrm>
            <a:off x="762000" y="609600"/>
            <a:ext cx="4191000" cy="533400"/>
          </a:xfrm>
          <a:prstGeom prst="rect">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object.png"/>
          <p:cNvPicPr>
            <a:picLocks noChangeAspect="1"/>
          </p:cNvPicPr>
          <p:nvPr/>
        </p:nvPicPr>
        <p:blipFill>
          <a:blip r:embed="rId2" cstate="print"/>
          <a:stretch>
            <a:fillRect/>
          </a:stretch>
        </p:blipFill>
        <p:spPr>
          <a:xfrm>
            <a:off x="5330952" y="1905000"/>
            <a:ext cx="1981200" cy="3263576"/>
          </a:xfrm>
          <a:prstGeom prst="rect">
            <a:avLst/>
          </a:prstGeom>
        </p:spPr>
      </p:pic>
      <p:pic>
        <p:nvPicPr>
          <p:cNvPr id="6" name="Picture 5" descr="image15.png"/>
          <p:cNvPicPr>
            <a:picLocks noChangeAspect="1"/>
          </p:cNvPicPr>
          <p:nvPr/>
        </p:nvPicPr>
        <p:blipFill>
          <a:blip r:embed="rId3" cstate="print"/>
          <a:stretch>
            <a:fillRect/>
          </a:stretch>
        </p:blipFill>
        <p:spPr>
          <a:xfrm>
            <a:off x="1828800" y="1905000"/>
            <a:ext cx="1989106" cy="3276600"/>
          </a:xfrm>
          <a:prstGeom prst="rect">
            <a:avLst/>
          </a:prstGeom>
        </p:spPr>
      </p:pic>
      <p:sp>
        <p:nvSpPr>
          <p:cNvPr id="57" name="Rounded Rectangle 56"/>
          <p:cNvSpPr/>
          <p:nvPr/>
        </p:nvSpPr>
        <p:spPr>
          <a:xfrm rot="20605871">
            <a:off x="2517109" y="2046565"/>
            <a:ext cx="456991" cy="5334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ounded Rectangle 57"/>
          <p:cNvSpPr/>
          <p:nvPr/>
        </p:nvSpPr>
        <p:spPr>
          <a:xfrm rot="20255247">
            <a:off x="2747184" y="2503028"/>
            <a:ext cx="641572" cy="914400"/>
          </a:xfrm>
          <a:prstGeom prst="roundRect">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ounded Rectangle 58"/>
          <p:cNvSpPr/>
          <p:nvPr/>
        </p:nvSpPr>
        <p:spPr>
          <a:xfrm rot="19957910">
            <a:off x="3068967" y="2419908"/>
            <a:ext cx="228070" cy="460483"/>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ounded Rectangle 59"/>
          <p:cNvSpPr/>
          <p:nvPr/>
        </p:nvSpPr>
        <p:spPr>
          <a:xfrm rot="3966386">
            <a:off x="2918722" y="2675718"/>
            <a:ext cx="238043" cy="592658"/>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ounded Rectangle 60"/>
          <p:cNvSpPr/>
          <p:nvPr/>
        </p:nvSpPr>
        <p:spPr>
          <a:xfrm rot="21417997">
            <a:off x="2529054" y="2741022"/>
            <a:ext cx="228070" cy="536685"/>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ed Rectangle 61"/>
          <p:cNvSpPr/>
          <p:nvPr/>
        </p:nvSpPr>
        <p:spPr>
          <a:xfrm rot="10584277">
            <a:off x="2603633" y="3046086"/>
            <a:ext cx="207937" cy="386515"/>
          </a:xfrm>
          <a:prstGeom prst="roundRect">
            <a:avLst/>
          </a:prstGeom>
          <a:noFill/>
          <a:ln w="317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ounded Rectangle 62"/>
          <p:cNvSpPr/>
          <p:nvPr/>
        </p:nvSpPr>
        <p:spPr>
          <a:xfrm rot="789981">
            <a:off x="3122101" y="3357572"/>
            <a:ext cx="388342" cy="697760"/>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ounded Rectangle 63"/>
          <p:cNvSpPr/>
          <p:nvPr/>
        </p:nvSpPr>
        <p:spPr>
          <a:xfrm rot="789981">
            <a:off x="2750299" y="3490953"/>
            <a:ext cx="396225" cy="741242"/>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ounded Rectangle 64"/>
          <p:cNvSpPr/>
          <p:nvPr/>
        </p:nvSpPr>
        <p:spPr>
          <a:xfrm rot="222206">
            <a:off x="3050575" y="3988078"/>
            <a:ext cx="318735" cy="969630"/>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ounded Rectangle 65"/>
          <p:cNvSpPr/>
          <p:nvPr/>
        </p:nvSpPr>
        <p:spPr>
          <a:xfrm rot="18974320">
            <a:off x="2837823" y="4115779"/>
            <a:ext cx="343390" cy="856084"/>
          </a:xfrm>
          <a:prstGeom prst="roundRect">
            <a:avLst/>
          </a:prstGeom>
          <a:noFill/>
          <a:ln w="317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30"/>
          <p:cNvGrpSpPr/>
          <p:nvPr/>
        </p:nvGrpSpPr>
        <p:grpSpPr>
          <a:xfrm>
            <a:off x="1828800" y="2779082"/>
            <a:ext cx="1132030" cy="374904"/>
            <a:chOff x="1977113" y="2779082"/>
            <a:chExt cx="1132030" cy="374904"/>
          </a:xfrm>
        </p:grpSpPr>
        <p:sp>
          <p:nvSpPr>
            <p:cNvPr id="33" name="Rectangle 32"/>
            <p:cNvSpPr/>
            <p:nvPr/>
          </p:nvSpPr>
          <p:spPr>
            <a:xfrm rot="17506315">
              <a:off x="2415764" y="2457923"/>
              <a:ext cx="247522" cy="1030098"/>
            </a:xfrm>
            <a:prstGeom prst="rect">
              <a:avLst/>
            </a:prstGeom>
            <a:noFill/>
            <a:ln w="31750"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a:spLocks noChangeAspect="1"/>
            </p:cNvSpPr>
            <p:nvPr/>
          </p:nvSpPr>
          <p:spPr>
            <a:xfrm rot="17535029">
              <a:off x="2355676" y="2400519"/>
              <a:ext cx="374904" cy="1132030"/>
            </a:xfrm>
            <a:prstGeom prst="rect">
              <a:avLst/>
            </a:prstGeom>
            <a:noFill/>
            <a:ln w="15875" cap="sq">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7" name="Subtitle 2"/>
          <p:cNvSpPr txBox="1">
            <a:spLocks/>
          </p:cNvSpPr>
          <p:nvPr/>
        </p:nvSpPr>
        <p:spPr>
          <a:xfrm>
            <a:off x="609600" y="609600"/>
            <a:ext cx="7848600" cy="5334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cs typeface="Arial" pitchFamily="34" charset="0"/>
              </a:rPr>
              <a:t>Human pose estimation</a:t>
            </a:r>
            <a:r>
              <a:rPr lang="en-US" sz="2800" b="1" dirty="0" smtClean="0">
                <a:latin typeface="Arial" pitchFamily="34" charset="0"/>
                <a:cs typeface="Arial" pitchFamily="34" charset="0"/>
              </a:rPr>
              <a:t> &amp; Object detection</a:t>
            </a:r>
            <a:endParaRPr kumimoji="0" lang="en-US" sz="28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79" name="Slide Number Placeholder 78"/>
          <p:cNvSpPr>
            <a:spLocks noGrp="1"/>
          </p:cNvSpPr>
          <p:nvPr>
            <p:ph type="sldNum" sz="quarter" idx="12"/>
          </p:nvPr>
        </p:nvSpPr>
        <p:spPr/>
        <p:txBody>
          <a:bodyPr/>
          <a:lstStyle/>
          <a:p>
            <a:fld id="{E0BB3CA0-32E3-4CDE-8D18-1C80C234AB4A}" type="slidenum">
              <a:rPr lang="en-US" smtClean="0"/>
              <a:pPr/>
              <a:t>9</a:t>
            </a:fld>
            <a:endParaRPr lang="en-US" dirty="0"/>
          </a:p>
        </p:txBody>
      </p:sp>
      <p:sp>
        <p:nvSpPr>
          <p:cNvPr id="32" name="Rectangle 31"/>
          <p:cNvSpPr/>
          <p:nvPr/>
        </p:nvSpPr>
        <p:spPr>
          <a:xfrm>
            <a:off x="5261887" y="1828800"/>
            <a:ext cx="2133600" cy="3429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Subtitle 2"/>
          <p:cNvSpPr txBox="1">
            <a:spLocks/>
          </p:cNvSpPr>
          <p:nvPr/>
        </p:nvSpPr>
        <p:spPr>
          <a:xfrm>
            <a:off x="3657600" y="1371600"/>
            <a:ext cx="2133600" cy="5334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Segoe Script" pitchFamily="34" charset="0"/>
                <a:cs typeface="Arial" pitchFamily="34" charset="0"/>
              </a:rPr>
              <a:t>Facilitate</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Segoe Script" pitchFamily="34" charset="0"/>
              <a:cs typeface="Arial" pitchFamily="34" charset="0"/>
            </a:endParaRPr>
          </a:p>
        </p:txBody>
      </p:sp>
      <p:sp>
        <p:nvSpPr>
          <p:cNvPr id="26" name="Curved Up Arrow 25"/>
          <p:cNvSpPr/>
          <p:nvPr/>
        </p:nvSpPr>
        <p:spPr>
          <a:xfrm flipH="1">
            <a:off x="3429000" y="1066800"/>
            <a:ext cx="2667000" cy="304800"/>
          </a:xfrm>
          <a:prstGeom prst="curvedUpArrow">
            <a:avLst>
              <a:gd name="adj1" fmla="val 51175"/>
              <a:gd name="adj2" fmla="val 115791"/>
              <a:gd name="adj3" fmla="val 36538"/>
            </a:avLst>
          </a:prstGeom>
          <a:solidFill>
            <a:srgbClr val="FF0000"/>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Rectangle 23"/>
          <p:cNvSpPr/>
          <p:nvPr/>
        </p:nvSpPr>
        <p:spPr>
          <a:xfrm>
            <a:off x="457200" y="2590800"/>
            <a:ext cx="1371600" cy="1015663"/>
          </a:xfrm>
          <a:prstGeom prst="rect">
            <a:avLst/>
          </a:prstGeom>
        </p:spPr>
        <p:txBody>
          <a:bodyPr wrap="square">
            <a:spAutoFit/>
          </a:bodyPr>
          <a:lstStyle/>
          <a:p>
            <a:r>
              <a:rPr lang="en-US" sz="2000" dirty="0" smtClean="0">
                <a:latin typeface="Arial" pitchFamily="34" charset="0"/>
                <a:cs typeface="Arial" pitchFamily="34" charset="0"/>
              </a:rPr>
              <a:t>Given the object is detected.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p:cTn id="13" dur="500" fill="hold"/>
                                        <p:tgtEl>
                                          <p:spTgt spid="57"/>
                                        </p:tgtEl>
                                        <p:attrNameLst>
                                          <p:attrName>ppt_w</p:attrName>
                                        </p:attrNameLst>
                                      </p:cBhvr>
                                      <p:tavLst>
                                        <p:tav tm="0">
                                          <p:val>
                                            <p:fltVal val="0"/>
                                          </p:val>
                                        </p:tav>
                                        <p:tav tm="100000">
                                          <p:val>
                                            <p:strVal val="#ppt_w"/>
                                          </p:val>
                                        </p:tav>
                                      </p:tavLst>
                                    </p:anim>
                                    <p:anim calcmode="lin" valueType="num">
                                      <p:cBhvr>
                                        <p:cTn id="14" dur="500" fill="hold"/>
                                        <p:tgtEl>
                                          <p:spTgt spid="57"/>
                                        </p:tgtEl>
                                        <p:attrNameLst>
                                          <p:attrName>ppt_h</p:attrName>
                                        </p:attrNameLst>
                                      </p:cBhvr>
                                      <p:tavLst>
                                        <p:tav tm="0">
                                          <p:val>
                                            <p:fltVal val="0"/>
                                          </p:val>
                                        </p:tav>
                                        <p:tav tm="100000">
                                          <p:val>
                                            <p:strVal val="#ppt_h"/>
                                          </p:val>
                                        </p:tav>
                                      </p:tavLst>
                                    </p:anim>
                                    <p:animEffect transition="in" filter="fade">
                                      <p:cBhvr>
                                        <p:cTn id="15" dur="500"/>
                                        <p:tgtEl>
                                          <p:spTgt spid="57"/>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animEffect transition="in" filter="fade">
                                      <p:cBhvr>
                                        <p:cTn id="20" dur="500"/>
                                        <p:tgtEl>
                                          <p:spTgt spid="59"/>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500" fill="hold"/>
                                        <p:tgtEl>
                                          <p:spTgt spid="60"/>
                                        </p:tgtEl>
                                        <p:attrNameLst>
                                          <p:attrName>ppt_w</p:attrName>
                                        </p:attrNameLst>
                                      </p:cBhvr>
                                      <p:tavLst>
                                        <p:tav tm="0">
                                          <p:val>
                                            <p:fltVal val="0"/>
                                          </p:val>
                                        </p:tav>
                                        <p:tav tm="100000">
                                          <p:val>
                                            <p:strVal val="#ppt_w"/>
                                          </p:val>
                                        </p:tav>
                                      </p:tavLst>
                                    </p:anim>
                                    <p:anim calcmode="lin" valueType="num">
                                      <p:cBhvr>
                                        <p:cTn id="24" dur="500" fill="hold"/>
                                        <p:tgtEl>
                                          <p:spTgt spid="60"/>
                                        </p:tgtEl>
                                        <p:attrNameLst>
                                          <p:attrName>ppt_h</p:attrName>
                                        </p:attrNameLst>
                                      </p:cBhvr>
                                      <p:tavLst>
                                        <p:tav tm="0">
                                          <p:val>
                                            <p:fltVal val="0"/>
                                          </p:val>
                                        </p:tav>
                                        <p:tav tm="100000">
                                          <p:val>
                                            <p:strVal val="#ppt_h"/>
                                          </p:val>
                                        </p:tav>
                                      </p:tavLst>
                                    </p:anim>
                                    <p:animEffect transition="in" filter="fade">
                                      <p:cBhvr>
                                        <p:cTn id="25" dur="500"/>
                                        <p:tgtEl>
                                          <p:spTgt spid="60"/>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p:cTn id="28" dur="500" fill="hold"/>
                                        <p:tgtEl>
                                          <p:spTgt spid="58"/>
                                        </p:tgtEl>
                                        <p:attrNameLst>
                                          <p:attrName>ppt_w</p:attrName>
                                        </p:attrNameLst>
                                      </p:cBhvr>
                                      <p:tavLst>
                                        <p:tav tm="0">
                                          <p:val>
                                            <p:fltVal val="0"/>
                                          </p:val>
                                        </p:tav>
                                        <p:tav tm="100000">
                                          <p:val>
                                            <p:strVal val="#ppt_w"/>
                                          </p:val>
                                        </p:tav>
                                      </p:tavLst>
                                    </p:anim>
                                    <p:anim calcmode="lin" valueType="num">
                                      <p:cBhvr>
                                        <p:cTn id="29" dur="500" fill="hold"/>
                                        <p:tgtEl>
                                          <p:spTgt spid="58"/>
                                        </p:tgtEl>
                                        <p:attrNameLst>
                                          <p:attrName>ppt_h</p:attrName>
                                        </p:attrNameLst>
                                      </p:cBhvr>
                                      <p:tavLst>
                                        <p:tav tm="0">
                                          <p:val>
                                            <p:fltVal val="0"/>
                                          </p:val>
                                        </p:tav>
                                        <p:tav tm="100000">
                                          <p:val>
                                            <p:strVal val="#ppt_h"/>
                                          </p:val>
                                        </p:tav>
                                      </p:tavLst>
                                    </p:anim>
                                    <p:animEffect transition="in" filter="fade">
                                      <p:cBhvr>
                                        <p:cTn id="30" dur="500"/>
                                        <p:tgtEl>
                                          <p:spTgt spid="58"/>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 calcmode="lin" valueType="num">
                                      <p:cBhvr>
                                        <p:cTn id="33" dur="500" fill="hold"/>
                                        <p:tgtEl>
                                          <p:spTgt spid="61"/>
                                        </p:tgtEl>
                                        <p:attrNameLst>
                                          <p:attrName>ppt_w</p:attrName>
                                        </p:attrNameLst>
                                      </p:cBhvr>
                                      <p:tavLst>
                                        <p:tav tm="0">
                                          <p:val>
                                            <p:fltVal val="0"/>
                                          </p:val>
                                        </p:tav>
                                        <p:tav tm="100000">
                                          <p:val>
                                            <p:strVal val="#ppt_w"/>
                                          </p:val>
                                        </p:tav>
                                      </p:tavLst>
                                    </p:anim>
                                    <p:anim calcmode="lin" valueType="num">
                                      <p:cBhvr>
                                        <p:cTn id="34" dur="500" fill="hold"/>
                                        <p:tgtEl>
                                          <p:spTgt spid="61"/>
                                        </p:tgtEl>
                                        <p:attrNameLst>
                                          <p:attrName>ppt_h</p:attrName>
                                        </p:attrNameLst>
                                      </p:cBhvr>
                                      <p:tavLst>
                                        <p:tav tm="0">
                                          <p:val>
                                            <p:fltVal val="0"/>
                                          </p:val>
                                        </p:tav>
                                        <p:tav tm="100000">
                                          <p:val>
                                            <p:strVal val="#ppt_h"/>
                                          </p:val>
                                        </p:tav>
                                      </p:tavLst>
                                    </p:anim>
                                    <p:animEffect transition="in" filter="fade">
                                      <p:cBhvr>
                                        <p:cTn id="35" dur="500"/>
                                        <p:tgtEl>
                                          <p:spTgt spid="61"/>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 calcmode="lin" valueType="num">
                                      <p:cBhvr>
                                        <p:cTn id="38" dur="500" fill="hold"/>
                                        <p:tgtEl>
                                          <p:spTgt spid="62"/>
                                        </p:tgtEl>
                                        <p:attrNameLst>
                                          <p:attrName>ppt_w</p:attrName>
                                        </p:attrNameLst>
                                      </p:cBhvr>
                                      <p:tavLst>
                                        <p:tav tm="0">
                                          <p:val>
                                            <p:fltVal val="0"/>
                                          </p:val>
                                        </p:tav>
                                        <p:tav tm="100000">
                                          <p:val>
                                            <p:strVal val="#ppt_w"/>
                                          </p:val>
                                        </p:tav>
                                      </p:tavLst>
                                    </p:anim>
                                    <p:anim calcmode="lin" valueType="num">
                                      <p:cBhvr>
                                        <p:cTn id="39" dur="500" fill="hold"/>
                                        <p:tgtEl>
                                          <p:spTgt spid="62"/>
                                        </p:tgtEl>
                                        <p:attrNameLst>
                                          <p:attrName>ppt_h</p:attrName>
                                        </p:attrNameLst>
                                      </p:cBhvr>
                                      <p:tavLst>
                                        <p:tav tm="0">
                                          <p:val>
                                            <p:fltVal val="0"/>
                                          </p:val>
                                        </p:tav>
                                        <p:tav tm="100000">
                                          <p:val>
                                            <p:strVal val="#ppt_h"/>
                                          </p:val>
                                        </p:tav>
                                      </p:tavLst>
                                    </p:anim>
                                    <p:animEffect transition="in" filter="fade">
                                      <p:cBhvr>
                                        <p:cTn id="40" dur="500"/>
                                        <p:tgtEl>
                                          <p:spTgt spid="62"/>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p:cTn id="43" dur="500" fill="hold"/>
                                        <p:tgtEl>
                                          <p:spTgt spid="63"/>
                                        </p:tgtEl>
                                        <p:attrNameLst>
                                          <p:attrName>ppt_w</p:attrName>
                                        </p:attrNameLst>
                                      </p:cBhvr>
                                      <p:tavLst>
                                        <p:tav tm="0">
                                          <p:val>
                                            <p:fltVal val="0"/>
                                          </p:val>
                                        </p:tav>
                                        <p:tav tm="100000">
                                          <p:val>
                                            <p:strVal val="#ppt_w"/>
                                          </p:val>
                                        </p:tav>
                                      </p:tavLst>
                                    </p:anim>
                                    <p:anim calcmode="lin" valueType="num">
                                      <p:cBhvr>
                                        <p:cTn id="44" dur="500" fill="hold"/>
                                        <p:tgtEl>
                                          <p:spTgt spid="63"/>
                                        </p:tgtEl>
                                        <p:attrNameLst>
                                          <p:attrName>ppt_h</p:attrName>
                                        </p:attrNameLst>
                                      </p:cBhvr>
                                      <p:tavLst>
                                        <p:tav tm="0">
                                          <p:val>
                                            <p:fltVal val="0"/>
                                          </p:val>
                                        </p:tav>
                                        <p:tav tm="100000">
                                          <p:val>
                                            <p:strVal val="#ppt_h"/>
                                          </p:val>
                                        </p:tav>
                                      </p:tavLst>
                                    </p:anim>
                                    <p:animEffect transition="in" filter="fade">
                                      <p:cBhvr>
                                        <p:cTn id="45" dur="500"/>
                                        <p:tgtEl>
                                          <p:spTgt spid="63"/>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64"/>
                                        </p:tgtEl>
                                        <p:attrNameLst>
                                          <p:attrName>style.visibility</p:attrName>
                                        </p:attrNameLst>
                                      </p:cBhvr>
                                      <p:to>
                                        <p:strVal val="visible"/>
                                      </p:to>
                                    </p:set>
                                    <p:anim calcmode="lin" valueType="num">
                                      <p:cBhvr>
                                        <p:cTn id="48" dur="500" fill="hold"/>
                                        <p:tgtEl>
                                          <p:spTgt spid="64"/>
                                        </p:tgtEl>
                                        <p:attrNameLst>
                                          <p:attrName>ppt_w</p:attrName>
                                        </p:attrNameLst>
                                      </p:cBhvr>
                                      <p:tavLst>
                                        <p:tav tm="0">
                                          <p:val>
                                            <p:fltVal val="0"/>
                                          </p:val>
                                        </p:tav>
                                        <p:tav tm="100000">
                                          <p:val>
                                            <p:strVal val="#ppt_w"/>
                                          </p:val>
                                        </p:tav>
                                      </p:tavLst>
                                    </p:anim>
                                    <p:anim calcmode="lin" valueType="num">
                                      <p:cBhvr>
                                        <p:cTn id="49" dur="500" fill="hold"/>
                                        <p:tgtEl>
                                          <p:spTgt spid="64"/>
                                        </p:tgtEl>
                                        <p:attrNameLst>
                                          <p:attrName>ppt_h</p:attrName>
                                        </p:attrNameLst>
                                      </p:cBhvr>
                                      <p:tavLst>
                                        <p:tav tm="0">
                                          <p:val>
                                            <p:fltVal val="0"/>
                                          </p:val>
                                        </p:tav>
                                        <p:tav tm="100000">
                                          <p:val>
                                            <p:strVal val="#ppt_h"/>
                                          </p:val>
                                        </p:tav>
                                      </p:tavLst>
                                    </p:anim>
                                    <p:animEffect transition="in" filter="fade">
                                      <p:cBhvr>
                                        <p:cTn id="50" dur="500"/>
                                        <p:tgtEl>
                                          <p:spTgt spid="64"/>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 calcmode="lin" valueType="num">
                                      <p:cBhvr>
                                        <p:cTn id="53" dur="500" fill="hold"/>
                                        <p:tgtEl>
                                          <p:spTgt spid="66"/>
                                        </p:tgtEl>
                                        <p:attrNameLst>
                                          <p:attrName>ppt_w</p:attrName>
                                        </p:attrNameLst>
                                      </p:cBhvr>
                                      <p:tavLst>
                                        <p:tav tm="0">
                                          <p:val>
                                            <p:fltVal val="0"/>
                                          </p:val>
                                        </p:tav>
                                        <p:tav tm="100000">
                                          <p:val>
                                            <p:strVal val="#ppt_w"/>
                                          </p:val>
                                        </p:tav>
                                      </p:tavLst>
                                    </p:anim>
                                    <p:anim calcmode="lin" valueType="num">
                                      <p:cBhvr>
                                        <p:cTn id="54" dur="500" fill="hold"/>
                                        <p:tgtEl>
                                          <p:spTgt spid="66"/>
                                        </p:tgtEl>
                                        <p:attrNameLst>
                                          <p:attrName>ppt_h</p:attrName>
                                        </p:attrNameLst>
                                      </p:cBhvr>
                                      <p:tavLst>
                                        <p:tav tm="0">
                                          <p:val>
                                            <p:fltVal val="0"/>
                                          </p:val>
                                        </p:tav>
                                        <p:tav tm="100000">
                                          <p:val>
                                            <p:strVal val="#ppt_h"/>
                                          </p:val>
                                        </p:tav>
                                      </p:tavLst>
                                    </p:anim>
                                    <p:animEffect transition="in" filter="fade">
                                      <p:cBhvr>
                                        <p:cTn id="55" dur="500"/>
                                        <p:tgtEl>
                                          <p:spTgt spid="66"/>
                                        </p:tgtEl>
                                      </p:cBhvr>
                                    </p:animEffect>
                                  </p:childTnLst>
                                </p:cTn>
                              </p:par>
                              <p:par>
                                <p:cTn id="56" presetID="53" presetClass="entr" presetSubtype="0" fill="hold" grpId="0" nodeType="withEffect">
                                  <p:stCondLst>
                                    <p:cond delay="0"/>
                                  </p:stCondLst>
                                  <p:childTnLst>
                                    <p:set>
                                      <p:cBhvr>
                                        <p:cTn id="57" dur="1" fill="hold">
                                          <p:stCondLst>
                                            <p:cond delay="0"/>
                                          </p:stCondLst>
                                        </p:cTn>
                                        <p:tgtEl>
                                          <p:spTgt spid="65"/>
                                        </p:tgtEl>
                                        <p:attrNameLst>
                                          <p:attrName>style.visibility</p:attrName>
                                        </p:attrNameLst>
                                      </p:cBhvr>
                                      <p:to>
                                        <p:strVal val="visible"/>
                                      </p:to>
                                    </p:set>
                                    <p:anim calcmode="lin" valueType="num">
                                      <p:cBhvr>
                                        <p:cTn id="58" dur="500" fill="hold"/>
                                        <p:tgtEl>
                                          <p:spTgt spid="65"/>
                                        </p:tgtEl>
                                        <p:attrNameLst>
                                          <p:attrName>ppt_w</p:attrName>
                                        </p:attrNameLst>
                                      </p:cBhvr>
                                      <p:tavLst>
                                        <p:tav tm="0">
                                          <p:val>
                                            <p:fltVal val="0"/>
                                          </p:val>
                                        </p:tav>
                                        <p:tav tm="100000">
                                          <p:val>
                                            <p:strVal val="#ppt_w"/>
                                          </p:val>
                                        </p:tav>
                                      </p:tavLst>
                                    </p:anim>
                                    <p:anim calcmode="lin" valueType="num">
                                      <p:cBhvr>
                                        <p:cTn id="59" dur="500" fill="hold"/>
                                        <p:tgtEl>
                                          <p:spTgt spid="65"/>
                                        </p:tgtEl>
                                        <p:attrNameLst>
                                          <p:attrName>ppt_h</p:attrName>
                                        </p:attrNameLst>
                                      </p:cBhvr>
                                      <p:tavLst>
                                        <p:tav tm="0">
                                          <p:val>
                                            <p:fltVal val="0"/>
                                          </p:val>
                                        </p:tav>
                                        <p:tav tm="100000">
                                          <p:val>
                                            <p:strVal val="#ppt_h"/>
                                          </p:val>
                                        </p:tav>
                                      </p:tavLst>
                                    </p:anim>
                                    <p:animEffect transition="in" filter="fade">
                                      <p:cBhvr>
                                        <p:cTn id="60" dur="500"/>
                                        <p:tgtEl>
                                          <p:spTgt spid="65"/>
                                        </p:tgtEl>
                                      </p:cBhvr>
                                    </p:animEffect>
                                  </p:childTnLst>
                                </p:cTn>
                              </p:par>
                              <p:par>
                                <p:cTn id="61" presetID="53"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p:cTn id="68" dur="500" fill="hold"/>
                                        <p:tgtEl>
                                          <p:spTgt spid="35"/>
                                        </p:tgtEl>
                                        <p:attrNameLst>
                                          <p:attrName>ppt_w</p:attrName>
                                        </p:attrNameLst>
                                      </p:cBhvr>
                                      <p:tavLst>
                                        <p:tav tm="0">
                                          <p:val>
                                            <p:fltVal val="0"/>
                                          </p:val>
                                        </p:tav>
                                        <p:tav tm="100000">
                                          <p:val>
                                            <p:strVal val="#ppt_w"/>
                                          </p:val>
                                        </p:tav>
                                      </p:tavLst>
                                    </p:anim>
                                    <p:anim calcmode="lin" valueType="num">
                                      <p:cBhvr>
                                        <p:cTn id="69" dur="500" fill="hold"/>
                                        <p:tgtEl>
                                          <p:spTgt spid="35"/>
                                        </p:tgtEl>
                                        <p:attrNameLst>
                                          <p:attrName>ppt_h</p:attrName>
                                        </p:attrNameLst>
                                      </p:cBhvr>
                                      <p:tavLst>
                                        <p:tav tm="0">
                                          <p:val>
                                            <p:fltVal val="0"/>
                                          </p:val>
                                        </p:tav>
                                        <p:tav tm="100000">
                                          <p:val>
                                            <p:strVal val="#ppt_h"/>
                                          </p:val>
                                        </p:tav>
                                      </p:tavLst>
                                    </p:anim>
                                    <p:animEffect transition="in" filter="fade">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35" grpId="0"/>
      <p:bldP spid="26" grpId="0" animBg="1"/>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FIRSTBANGPENG@ZQPLLMMRRPWYY57I" val="37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2822</Words>
  <Application>Microsoft Macintosh PowerPoint</Application>
  <PresentationFormat>On-screen Show (4:3)</PresentationFormat>
  <Paragraphs>732</Paragraphs>
  <Slides>79</Slides>
  <Notes>43</Notes>
  <HiddenSlides>3</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Office Theme</vt:lpstr>
      <vt:lpstr>Equation</vt:lpstr>
      <vt:lpstr>Current    </vt:lpstr>
      <vt:lpstr>   2011 winter release</vt:lpstr>
      <vt:lpstr>   2011 winter release</vt:lpstr>
      <vt:lpstr>   2011 winter release</vt:lpstr>
      <vt:lpstr>Recognizing Human Actions in Still Images</vt:lpstr>
      <vt:lpstr>What is an Action?</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Problems of the Mutual Context Model</vt:lpstr>
      <vt:lpstr>Actions as Interactions of Verb-Noun-Pose</vt:lpstr>
      <vt:lpstr>Connections of Verb-Noun-Pose</vt:lpstr>
      <vt:lpstr>Actions in the Space of Verb-Noun-Pose</vt:lpstr>
      <vt:lpstr>Thank you!</vt:lpstr>
      <vt:lpstr>Fine-Grained Image Categorization</vt:lpstr>
      <vt:lpstr>Fine-grained Image Categorization</vt:lpstr>
      <vt:lpstr>Fine-Grained Image Categorization</vt:lpstr>
      <vt:lpstr>Slide 27</vt:lpstr>
      <vt:lpstr>Slide 28</vt:lpstr>
      <vt:lpstr>Slide 29</vt:lpstr>
      <vt:lpstr>Slide 30</vt:lpstr>
      <vt:lpstr>Experimental Results – Activity Recognition</vt:lpstr>
      <vt:lpstr>Slide 32</vt:lpstr>
      <vt:lpstr>Slide 33</vt:lpstr>
      <vt:lpstr>Slide 34</vt:lpstr>
      <vt:lpstr>Slide 35</vt:lpstr>
      <vt:lpstr>Thank you!</vt:lpstr>
      <vt:lpstr>Learning scene categories from photo streams</vt:lpstr>
      <vt:lpstr>Diverse photo streams &amp; shared canonical photos</vt:lpstr>
      <vt:lpstr>Challenges: noisy user photos</vt:lpstr>
      <vt:lpstr>Challenges: multi-modality data</vt:lpstr>
      <vt:lpstr>Stream Classification</vt:lpstr>
      <vt:lpstr>Stream Classification &amp; Canonical Image Discovery</vt:lpstr>
      <vt:lpstr>Quantitative Evaluation</vt:lpstr>
      <vt:lpstr>Canonical Image Discovery</vt:lpstr>
      <vt:lpstr>Slide 45</vt:lpstr>
      <vt:lpstr>Random versus semantic  attributes</vt:lpstr>
      <vt:lpstr>Representation</vt:lpstr>
      <vt:lpstr>Multi-class classification</vt:lpstr>
      <vt:lpstr>Multi-class classification</vt:lpstr>
      <vt:lpstr>Limitations of semantic attributes</vt:lpstr>
      <vt:lpstr>Large Scale Image Classification &amp; Retrieval</vt:lpstr>
      <vt:lpstr>Large Scale Classification &amp; retrieval </vt:lpstr>
      <vt:lpstr>Large scale classification</vt:lpstr>
      <vt:lpstr>Large scale retrieval</vt:lpstr>
      <vt:lpstr>Define similarity by hierarchy</vt:lpstr>
      <vt:lpstr>Experiments: Hierarchical retrieval</vt:lpstr>
      <vt:lpstr>Indexing: Locality sensitive hashing</vt:lpstr>
      <vt:lpstr>Object Bank: An Object-Level Image Representation for High-Level Visual Tasks &amp; Semantic Feature Sparsification</vt:lpstr>
      <vt:lpstr>Recognizing complex scenes is a challenging problem</vt:lpstr>
      <vt:lpstr>Why not use objects as features or attributes for scene recognition?</vt:lpstr>
      <vt:lpstr>Slide 61</vt:lpstr>
      <vt:lpstr>Slide 62</vt:lpstr>
      <vt:lpstr>Slide 63</vt:lpstr>
      <vt:lpstr>Problem</vt:lpstr>
      <vt:lpstr>Motivation</vt:lpstr>
      <vt:lpstr>Compression via feature selection</vt:lpstr>
      <vt:lpstr>Logistic Regression</vt:lpstr>
      <vt:lpstr>Regularized Logistic Regression for Feature Selection</vt:lpstr>
      <vt:lpstr>Feature sparsity via L1 regularization</vt:lpstr>
      <vt:lpstr>Object sparsity via L1/L2 (group) regularization (LRG)</vt:lpstr>
      <vt:lpstr>Joint object/feature sparsity via L1/L2 + L1 regularization (LRG1)</vt:lpstr>
      <vt:lpstr>Classification Performance on UIUC Sports Dataset</vt:lpstr>
      <vt:lpstr>Semantic Feature Sparsification Over OB </vt:lpstr>
      <vt:lpstr>Learned object pattern given scene class</vt:lpstr>
      <vt:lpstr>Learned object pattern given scene class</vt:lpstr>
      <vt:lpstr>Learned object pattern given scene class</vt:lpstr>
      <vt:lpstr>Learned object pattern given scene class</vt:lpstr>
      <vt:lpstr>Learned object pattern given scene class</vt:lpstr>
      <vt:lpstr>Thank you!</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dc:title>
  <dc:creator>Bangpeng</dc:creator>
  <cp:lastModifiedBy>Bangpeng Yao</cp:lastModifiedBy>
  <cp:revision>3</cp:revision>
  <dcterms:created xsi:type="dcterms:W3CDTF">2006-08-16T00:00:00Z</dcterms:created>
  <dcterms:modified xsi:type="dcterms:W3CDTF">2010-11-29T09:30:37Z</dcterms:modified>
</cp:coreProperties>
</file>